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9"/>
  </p:notesMasterIdLst>
  <p:handoutMasterIdLst>
    <p:handoutMasterId r:id="rId90"/>
  </p:handoutMasterIdLst>
  <p:sldIdLst>
    <p:sldId id="257" r:id="rId2"/>
    <p:sldId id="424" r:id="rId3"/>
    <p:sldId id="358" r:id="rId4"/>
    <p:sldId id="360" r:id="rId5"/>
    <p:sldId id="361" r:id="rId6"/>
    <p:sldId id="362" r:id="rId7"/>
    <p:sldId id="363" r:id="rId8"/>
    <p:sldId id="449" r:id="rId9"/>
    <p:sldId id="368" r:id="rId10"/>
    <p:sldId id="369" r:id="rId11"/>
    <p:sldId id="370" r:id="rId12"/>
    <p:sldId id="371" r:id="rId13"/>
    <p:sldId id="372" r:id="rId14"/>
    <p:sldId id="373" r:id="rId15"/>
    <p:sldId id="374" r:id="rId16"/>
    <p:sldId id="375" r:id="rId17"/>
    <p:sldId id="376" r:id="rId18"/>
    <p:sldId id="377" r:id="rId19"/>
    <p:sldId id="425" r:id="rId20"/>
    <p:sldId id="378" r:id="rId21"/>
    <p:sldId id="380" r:id="rId22"/>
    <p:sldId id="379" r:id="rId23"/>
    <p:sldId id="381" r:id="rId24"/>
    <p:sldId id="382" r:id="rId25"/>
    <p:sldId id="383" r:id="rId26"/>
    <p:sldId id="384" r:id="rId27"/>
    <p:sldId id="386" r:id="rId28"/>
    <p:sldId id="387" r:id="rId29"/>
    <p:sldId id="388" r:id="rId30"/>
    <p:sldId id="389" r:id="rId31"/>
    <p:sldId id="390" r:id="rId32"/>
    <p:sldId id="391" r:id="rId33"/>
    <p:sldId id="393" r:id="rId34"/>
    <p:sldId id="392" r:id="rId35"/>
    <p:sldId id="395" r:id="rId36"/>
    <p:sldId id="396" r:id="rId37"/>
    <p:sldId id="426" r:id="rId38"/>
    <p:sldId id="446" r:id="rId39"/>
    <p:sldId id="429" r:id="rId40"/>
    <p:sldId id="450" r:id="rId41"/>
    <p:sldId id="430" r:id="rId42"/>
    <p:sldId id="431" r:id="rId43"/>
    <p:sldId id="432" r:id="rId44"/>
    <p:sldId id="433" r:id="rId45"/>
    <p:sldId id="434" r:id="rId46"/>
    <p:sldId id="435" r:id="rId47"/>
    <p:sldId id="451" r:id="rId48"/>
    <p:sldId id="452" r:id="rId49"/>
    <p:sldId id="427" r:id="rId50"/>
    <p:sldId id="447" r:id="rId51"/>
    <p:sldId id="436" r:id="rId52"/>
    <p:sldId id="438" r:id="rId53"/>
    <p:sldId id="444" r:id="rId54"/>
    <p:sldId id="441" r:id="rId55"/>
    <p:sldId id="439" r:id="rId56"/>
    <p:sldId id="448" r:id="rId57"/>
    <p:sldId id="440" r:id="rId58"/>
    <p:sldId id="469" r:id="rId59"/>
    <p:sldId id="442" r:id="rId60"/>
    <p:sldId id="453" r:id="rId61"/>
    <p:sldId id="454" r:id="rId62"/>
    <p:sldId id="455" r:id="rId63"/>
    <p:sldId id="456" r:id="rId64"/>
    <p:sldId id="457" r:id="rId65"/>
    <p:sldId id="458" r:id="rId66"/>
    <p:sldId id="459" r:id="rId67"/>
    <p:sldId id="460" r:id="rId68"/>
    <p:sldId id="428" r:id="rId69"/>
    <p:sldId id="461" r:id="rId70"/>
    <p:sldId id="464" r:id="rId71"/>
    <p:sldId id="462" r:id="rId72"/>
    <p:sldId id="445" r:id="rId73"/>
    <p:sldId id="398" r:id="rId74"/>
    <p:sldId id="399" r:id="rId75"/>
    <p:sldId id="400" r:id="rId76"/>
    <p:sldId id="401" r:id="rId77"/>
    <p:sldId id="402" r:id="rId78"/>
    <p:sldId id="403" r:id="rId79"/>
    <p:sldId id="463" r:id="rId80"/>
    <p:sldId id="404" r:id="rId81"/>
    <p:sldId id="406" r:id="rId82"/>
    <p:sldId id="465" r:id="rId83"/>
    <p:sldId id="405" r:id="rId84"/>
    <p:sldId id="466" r:id="rId85"/>
    <p:sldId id="467" r:id="rId86"/>
    <p:sldId id="468" r:id="rId87"/>
    <p:sldId id="407" r:id="rId8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009193"/>
    <a:srgbClr val="000000"/>
    <a:srgbClr val="0000FF"/>
    <a:srgbClr val="3D2D86"/>
    <a:srgbClr val="383180"/>
    <a:srgbClr val="E01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8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84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144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52" charset="0"/>
                <a:ea typeface="ＭＳ Ｐゴシック" pitchFamily="-5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6A4BBFD1-FD17-FD45-84B8-1D00937CFF85}" type="datetime1">
              <a:rPr lang="en-US"/>
              <a:pPr/>
              <a:t>12/9/2019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52" charset="0"/>
                <a:ea typeface="ＭＳ Ｐゴシック" pitchFamily="-5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FF1E0915-9BD2-E741-9FE1-32E510EF27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390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52" charset="0"/>
                <a:ea typeface="ＭＳ Ｐゴシック" pitchFamily="-5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51F9789E-F5F7-3549-8A1D-48F1BB77FAE9}" type="datetime1">
              <a:rPr lang="en-US"/>
              <a:pPr/>
              <a:t>12/9/2019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52" charset="0"/>
                <a:ea typeface="ＭＳ Ｐゴシック" pitchFamily="-5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8FE2E5D0-E04C-6E4D-8317-C6BD9B4993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87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© 2018 John Wiley &amp; Sons,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92140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© 2018 John Wiley &amp; Sons,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14088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© 2018 John Wiley &amp; Sons,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349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© 2018 John Wiley &amp; Sons,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65323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© 2018 John Wiley &amp; Sons,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5339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© 2018 John Wiley &amp; Sons,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18620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22438" y="6492875"/>
            <a:ext cx="5699125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US"/>
              <a:t>Copyright © 2018 John Wiley &amp; Sons, Inc. All rights reserved.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-52" charset="0"/>
          <a:ea typeface="MS PGothic" pitchFamily="34" charset="-128"/>
          <a:cs typeface="Arial" pitchFamily="1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-52" charset="0"/>
          <a:ea typeface="MS PGothic" pitchFamily="34" charset="-128"/>
          <a:cs typeface="Arial" pitchFamily="1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-52" charset="0"/>
          <a:ea typeface="MS PGothic" pitchFamily="34" charset="-128"/>
          <a:cs typeface="Arial" pitchFamily="1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-52" charset="0"/>
          <a:ea typeface="MS PGothic" pitchFamily="34" charset="-128"/>
          <a:cs typeface="Arial" pitchFamily="1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-52" charset="0"/>
          <a:ea typeface="ＭＳ Ｐゴシック" pitchFamily="-5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-52" charset="0"/>
          <a:ea typeface="ＭＳ Ｐゴシック" pitchFamily="-5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-52" charset="0"/>
          <a:ea typeface="ＭＳ Ｐゴシック" pitchFamily="-5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-52" charset="0"/>
          <a:ea typeface="ＭＳ Ｐゴシック" pitchFamily="-5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i="1" kern="1200">
          <a:solidFill>
            <a:srgbClr val="0000FF"/>
          </a:solidFill>
          <a:latin typeface="Times New Roman"/>
          <a:ea typeface="Times New Roman" pitchFamily="-52" charset="0"/>
          <a:cs typeface="Times New Roman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F0000"/>
          </a:solidFill>
          <a:latin typeface="Arial"/>
          <a:ea typeface="Arial" pitchFamily="-52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chemeClr val="tx1"/>
          </a:solidFill>
          <a:latin typeface="Arial"/>
          <a:ea typeface="Arial" pitchFamily="-52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i="1" kern="1200">
          <a:solidFill>
            <a:schemeClr val="tx1"/>
          </a:solidFill>
          <a:latin typeface="Times New Roman"/>
          <a:ea typeface="Times New Roman" pitchFamily="-52" charset="0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/>
        </p:nvSpPr>
        <p:spPr bwMode="auto">
          <a:xfrm>
            <a:off x="457200" y="3419475"/>
            <a:ext cx="81534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endParaRPr lang="en-US" sz="3200" b="1">
              <a:cs typeface="Arial" charset="0"/>
            </a:endParaRPr>
          </a:p>
          <a:p>
            <a:pPr algn="ctr" eaLnBrk="1" hangingPunct="1"/>
            <a:r>
              <a:rPr lang="en-US" sz="3200" b="1">
                <a:solidFill>
                  <a:srgbClr val="C00000"/>
                </a:solidFill>
                <a:cs typeface="Arial" charset="0"/>
              </a:rPr>
              <a:t>Lecture Notes for </a:t>
            </a:r>
          </a:p>
          <a:p>
            <a:pPr algn="ctr" eaLnBrk="1" hangingPunct="1"/>
            <a:r>
              <a:rPr lang="en-US" sz="3200" b="1">
                <a:cs typeface="Arial" charset="0"/>
              </a:rPr>
              <a:t>Chapter 18</a:t>
            </a:r>
          </a:p>
          <a:p>
            <a:pPr algn="ctr" eaLnBrk="1" hangingPunct="1"/>
            <a:r>
              <a:rPr lang="en-US" sz="2800">
                <a:cs typeface="Arial" charset="0"/>
              </a:rPr>
              <a:t>Nitrogen Metabolism</a:t>
            </a:r>
          </a:p>
        </p:txBody>
      </p:sp>
      <p:sp>
        <p:nvSpPr>
          <p:cNvPr id="2051" name="Line 6"/>
          <p:cNvSpPr>
            <a:spLocks noChangeShapeType="1"/>
          </p:cNvSpPr>
          <p:nvPr/>
        </p:nvSpPr>
        <p:spPr bwMode="auto">
          <a:xfrm>
            <a:off x="609600" y="815975"/>
            <a:ext cx="7880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Line 7"/>
          <p:cNvSpPr>
            <a:spLocks noChangeShapeType="1"/>
          </p:cNvSpPr>
          <p:nvPr/>
        </p:nvSpPr>
        <p:spPr bwMode="auto">
          <a:xfrm>
            <a:off x="609600" y="3009900"/>
            <a:ext cx="7880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15"/>
          <p:cNvSpPr>
            <a:spLocks noGrp="1" noChangeArrowheads="1"/>
          </p:cNvSpPr>
          <p:nvPr/>
        </p:nvSpPr>
        <p:spPr bwMode="auto">
          <a:xfrm>
            <a:off x="603250" y="815975"/>
            <a:ext cx="78867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5000" b="1">
                <a:solidFill>
                  <a:srgbClr val="000000"/>
                </a:solidFill>
                <a:cs typeface="Arial" charset="0"/>
              </a:rPr>
              <a:t>Essential Biochemistry</a:t>
            </a:r>
          </a:p>
          <a:p>
            <a:pPr algn="ctr" eaLnBrk="1" hangingPunct="1"/>
            <a:r>
              <a:rPr lang="en-US" sz="2400" b="1">
                <a:solidFill>
                  <a:srgbClr val="009193"/>
                </a:solidFill>
                <a:cs typeface="Arial" charset="0"/>
              </a:rPr>
              <a:t>Fourth Edition</a:t>
            </a:r>
          </a:p>
          <a:p>
            <a:pPr algn="ctr" eaLnBrk="1" hangingPunct="1"/>
            <a:r>
              <a:rPr lang="en-US" sz="2400" b="1">
                <a:solidFill>
                  <a:srgbClr val="009193"/>
                </a:solidFill>
                <a:cs typeface="Arial" charset="0"/>
              </a:rPr>
              <a:t>Charlotte W. Pratt | Kathleen Cornely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Pyridoxal-5’-Phosphate is a derivative of pyridoxine</a:t>
            </a:r>
          </a:p>
        </p:txBody>
      </p:sp>
      <p:pic>
        <p:nvPicPr>
          <p:cNvPr id="1024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086" y="2276475"/>
            <a:ext cx="7935828" cy="308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Transaminase Binding to PLP</a:t>
            </a:r>
          </a:p>
        </p:txBody>
      </p:sp>
      <p:pic>
        <p:nvPicPr>
          <p:cNvPr id="1126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2883" y="1369013"/>
            <a:ext cx="3158235" cy="497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The Mechanism of Transamination</a:t>
            </a:r>
          </a:p>
        </p:txBody>
      </p:sp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8325" y="1354739"/>
            <a:ext cx="5467350" cy="508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The Mechanism of Transamination</a:t>
            </a:r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3454" y="1327471"/>
            <a:ext cx="5957092" cy="5134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The Mechanism of Transamination</a:t>
            </a:r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6519" y="1329184"/>
            <a:ext cx="5150963" cy="515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The Mechanism of Transamination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084" y="1633538"/>
            <a:ext cx="7927832" cy="4422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The Mechanism of Transamination</a:t>
            </a:r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2488" y="1329032"/>
            <a:ext cx="5159025" cy="518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The Mechanism of Transamination</a:t>
            </a:r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7092" y="1292902"/>
            <a:ext cx="5169817" cy="511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The Mechanism of Transamination</a:t>
            </a: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7420" y="1236805"/>
            <a:ext cx="4789161" cy="524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2"/>
          <p:cNvSpPr>
            <a:spLocks noGrp="1"/>
          </p:cNvSpPr>
          <p:nvPr>
            <p:ph type="title"/>
          </p:nvPr>
        </p:nvSpPr>
        <p:spPr>
          <a:xfrm>
            <a:off x="696913" y="2609850"/>
            <a:ext cx="7772400" cy="847725"/>
          </a:xfrm>
        </p:spPr>
        <p:txBody>
          <a:bodyPr/>
          <a:lstStyle/>
          <a:p>
            <a:r>
              <a:rPr lang="en-US" cap="none">
                <a:latin typeface="Arial" charset="0"/>
                <a:ea typeface="MS PGothic" charset="0"/>
                <a:cs typeface="Arial" charset="0"/>
              </a:rPr>
              <a:t>Amino Acid Biosynthesis</a:t>
            </a:r>
          </a:p>
        </p:txBody>
      </p:sp>
      <p:sp>
        <p:nvSpPr>
          <p:cNvPr id="19459" name="Text Placeholder 3"/>
          <p:cNvSpPr>
            <a:spLocks noGrp="1"/>
          </p:cNvSpPr>
          <p:nvPr>
            <p:ph type="body" idx="1"/>
          </p:nvPr>
        </p:nvSpPr>
        <p:spPr>
          <a:xfrm>
            <a:off x="696913" y="2276475"/>
            <a:ext cx="7772400" cy="461963"/>
          </a:xfrm>
        </p:spPr>
        <p:txBody>
          <a:bodyPr/>
          <a:lstStyle/>
          <a:p>
            <a:r>
              <a:rPr lang="en-US">
                <a:solidFill>
                  <a:srgbClr val="009193"/>
                </a:solidFill>
                <a:latin typeface="Arial" charset="0"/>
                <a:ea typeface="MS PGothic" charset="0"/>
                <a:cs typeface="Arial" charset="0"/>
              </a:rPr>
              <a:t>Section 18.2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96913" y="3446463"/>
            <a:ext cx="804068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701675" y="3886200"/>
            <a:ext cx="78327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 i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defRPr sz="24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C00000"/>
                </a:solidFill>
              </a:rPr>
              <a:t>Learning Objective</a:t>
            </a:r>
          </a:p>
          <a:p>
            <a:pPr eaLnBrk="1" hangingPunct="1"/>
            <a:r>
              <a:rPr lang="en-US" sz="2800"/>
              <a:t>Summarize the pathways for synthesizing the essential and nonessential amino acids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2"/>
          <p:cNvSpPr>
            <a:spLocks noGrp="1"/>
          </p:cNvSpPr>
          <p:nvPr>
            <p:ph type="title"/>
          </p:nvPr>
        </p:nvSpPr>
        <p:spPr>
          <a:xfrm>
            <a:off x="696913" y="2120900"/>
            <a:ext cx="7772400" cy="1336675"/>
          </a:xfrm>
        </p:spPr>
        <p:txBody>
          <a:bodyPr/>
          <a:lstStyle/>
          <a:p>
            <a:r>
              <a:rPr lang="en-US" cap="none">
                <a:latin typeface="Arial" charset="0"/>
                <a:ea typeface="MS PGothic" charset="0"/>
                <a:cs typeface="Arial" charset="0"/>
              </a:rPr>
              <a:t>Nitrogen Fixation and Assimilation</a:t>
            </a:r>
          </a:p>
        </p:txBody>
      </p:sp>
      <p:sp>
        <p:nvSpPr>
          <p:cNvPr id="3075" name="Text Placeholder 3"/>
          <p:cNvSpPr>
            <a:spLocks noGrp="1"/>
          </p:cNvSpPr>
          <p:nvPr>
            <p:ph type="body" idx="1"/>
          </p:nvPr>
        </p:nvSpPr>
        <p:spPr>
          <a:xfrm>
            <a:off x="696913" y="1712913"/>
            <a:ext cx="7772400" cy="461962"/>
          </a:xfrm>
        </p:spPr>
        <p:txBody>
          <a:bodyPr/>
          <a:lstStyle/>
          <a:p>
            <a:r>
              <a:rPr lang="en-US">
                <a:solidFill>
                  <a:srgbClr val="009193"/>
                </a:solidFill>
                <a:latin typeface="Arial" charset="0"/>
                <a:ea typeface="MS PGothic" charset="0"/>
                <a:cs typeface="Arial" charset="0"/>
              </a:rPr>
              <a:t>Section 18.1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96913" y="3446463"/>
            <a:ext cx="804068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701675" y="3886200"/>
            <a:ext cx="78327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 i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defRPr sz="24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C00000"/>
                </a:solidFill>
              </a:rPr>
              <a:t>Learning Objective</a:t>
            </a:r>
          </a:p>
          <a:p>
            <a:pPr eaLnBrk="1" hangingPunct="1"/>
            <a:r>
              <a:rPr lang="en-US" sz="2800"/>
              <a:t>Describe the chemical reactions of nitrogen fixation and assimilation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77838" y="496888"/>
            <a:ext cx="3533775" cy="2868612"/>
          </a:xfrm>
        </p:spPr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Nitrogen Metabolism </a:t>
            </a:r>
            <a:br>
              <a:rPr lang="en-US">
                <a:latin typeface="Arial" charset="0"/>
                <a:ea typeface="MS PGothic" charset="0"/>
                <a:cs typeface="Arial" charset="0"/>
              </a:rPr>
            </a:br>
            <a:r>
              <a:rPr lang="en-US">
                <a:latin typeface="Arial" charset="0"/>
                <a:ea typeface="MS PGothic" charset="0"/>
                <a:cs typeface="Arial" charset="0"/>
              </a:rPr>
              <a:t>in Context</a:t>
            </a:r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7949" y="195665"/>
            <a:ext cx="2755087" cy="632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9427" y="508759"/>
            <a:ext cx="4845147" cy="592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24900" cy="1147762"/>
          </a:xfrm>
        </p:spPr>
        <p:txBody>
          <a:bodyPr/>
          <a:lstStyle/>
          <a:p>
            <a:r>
              <a:rPr lang="en-US" sz="3400">
                <a:latin typeface="Arial" charset="0"/>
                <a:ea typeface="MS PGothic" charset="0"/>
                <a:cs typeface="Arial" charset="0"/>
              </a:rPr>
              <a:t>Several amino acids are easily synthesized from common intermediates</a:t>
            </a:r>
          </a:p>
        </p:txBody>
      </p:sp>
      <p:pic>
        <p:nvPicPr>
          <p:cNvPr id="2253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370" y="1982787"/>
            <a:ext cx="7945260" cy="370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3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24900" cy="1147762"/>
          </a:xfrm>
        </p:spPr>
        <p:txBody>
          <a:bodyPr/>
          <a:lstStyle/>
          <a:p>
            <a:r>
              <a:rPr lang="en-US" sz="3400">
                <a:latin typeface="Arial" charset="0"/>
                <a:ea typeface="MS PGothic" charset="0"/>
                <a:cs typeface="Arial" charset="0"/>
              </a:rPr>
              <a:t>Several amino acids are easily synthesized from common intermediates.</a:t>
            </a:r>
          </a:p>
        </p:txBody>
      </p:sp>
      <p:pic>
        <p:nvPicPr>
          <p:cNvPr id="2355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938" y="1922648"/>
            <a:ext cx="8110125" cy="400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24900" cy="1147762"/>
          </a:xfrm>
        </p:spPr>
        <p:txBody>
          <a:bodyPr/>
          <a:lstStyle/>
          <a:p>
            <a:r>
              <a:rPr lang="en-US" sz="3400">
                <a:latin typeface="Arial" charset="0"/>
                <a:ea typeface="MS PGothic" charset="0"/>
                <a:cs typeface="Arial" charset="0"/>
              </a:rPr>
              <a:t>Several amino acids are easily synthesized from common intermediates.</a:t>
            </a:r>
          </a:p>
        </p:txBody>
      </p:sp>
      <p:pic>
        <p:nvPicPr>
          <p:cNvPr id="2458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165" y="3000375"/>
            <a:ext cx="8437671" cy="169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3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24900" cy="1147762"/>
          </a:xfrm>
        </p:spPr>
        <p:txBody>
          <a:bodyPr/>
          <a:lstStyle/>
          <a:p>
            <a:r>
              <a:rPr lang="en-US" sz="3400">
                <a:latin typeface="Arial" charset="0"/>
                <a:ea typeface="MS PGothic" charset="0"/>
                <a:cs typeface="Arial" charset="0"/>
              </a:rPr>
              <a:t>Several amino acids are easily synthesized from common intermediates.</a:t>
            </a:r>
          </a:p>
        </p:txBody>
      </p:sp>
      <p:pic>
        <p:nvPicPr>
          <p:cNvPr id="2560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466" y="2963488"/>
            <a:ext cx="8109069" cy="1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>
                <a:latin typeface="Arial" charset="0"/>
                <a:ea typeface="MS PGothic" charset="0"/>
                <a:cs typeface="Arial" charset="0"/>
              </a:rPr>
              <a:t>Tetrahydrofolate</a:t>
            </a:r>
          </a:p>
        </p:txBody>
      </p:sp>
      <p:pic>
        <p:nvPicPr>
          <p:cNvPr id="2662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895" y="1425253"/>
            <a:ext cx="7516211" cy="485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41300" y="274638"/>
            <a:ext cx="8750300" cy="1604962"/>
          </a:xfrm>
        </p:spPr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Amino acids with sulfur, branched chains, or aromatic groups are more difficult to synthesize</a:t>
            </a:r>
          </a:p>
        </p:txBody>
      </p:sp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460" y="2970213"/>
            <a:ext cx="8335080" cy="181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The Methionine Synthase Reaction</a:t>
            </a:r>
          </a:p>
        </p:txBody>
      </p:sp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468" y="1952625"/>
            <a:ext cx="7953063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241300" y="274638"/>
            <a:ext cx="8750300" cy="1604962"/>
          </a:xfrm>
        </p:spPr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In humans, serine reacts with homocysteine to form cysteine</a:t>
            </a:r>
          </a:p>
        </p:txBody>
      </p:sp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867" y="2971800"/>
            <a:ext cx="7298266" cy="230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>
                <a:latin typeface="Arial" charset="0"/>
                <a:ea typeface="MS PGothic" charset="0"/>
                <a:cs typeface="Arial" charset="0"/>
              </a:rPr>
              <a:t>Model of the FeMo Cofactor of Nitrogenase</a:t>
            </a:r>
          </a:p>
        </p:txBody>
      </p:sp>
      <p:pic>
        <p:nvPicPr>
          <p:cNvPr id="41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8887" y="1800161"/>
            <a:ext cx="5286226" cy="44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1225" cy="1414462"/>
          </a:xfrm>
        </p:spPr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Phenylalanine and tyrosine are derived from chorismate</a:t>
            </a:r>
          </a:p>
        </p:txBody>
      </p:sp>
      <p:pic>
        <p:nvPicPr>
          <p:cNvPr id="3072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895" y="2155983"/>
            <a:ext cx="8120210" cy="3857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Phenylalanine Hydroxylase Reaction</a:t>
            </a:r>
          </a:p>
        </p:txBody>
      </p:sp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2888" y="1671700"/>
            <a:ext cx="6118225" cy="448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Tryptophan synthase catalyzes the final two steps of Trp synthesis</a:t>
            </a:r>
          </a:p>
        </p:txBody>
      </p:sp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750" y="2687910"/>
            <a:ext cx="8826500" cy="228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335221" y="1943100"/>
            <a:ext cx="2857500" cy="2252663"/>
          </a:xfrm>
        </p:spPr>
        <p:txBody>
          <a:bodyPr/>
          <a:lstStyle/>
          <a:p>
            <a:r>
              <a:rPr lang="en-US" dirty="0">
                <a:latin typeface="Arial" charset="0"/>
                <a:ea typeface="MS PGothic" charset="0"/>
                <a:cs typeface="Arial" charset="0"/>
              </a:rPr>
              <a:t>Tryptophan Synthase</a:t>
            </a:r>
          </a:p>
        </p:txBody>
      </p:sp>
      <p:pic>
        <p:nvPicPr>
          <p:cNvPr id="3379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1709" y="718999"/>
            <a:ext cx="5519554" cy="542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Histidine is </a:t>
            </a:r>
            <a:r>
              <a:rPr lang="en-US">
                <a:solidFill>
                  <a:srgbClr val="E0130D"/>
                </a:solidFill>
                <a:latin typeface="Arial" charset="0"/>
                <a:ea typeface="MS PGothic" charset="0"/>
                <a:cs typeface="Arial" charset="0"/>
              </a:rPr>
              <a:t>not</a:t>
            </a:r>
            <a:r>
              <a:rPr lang="en-US">
                <a:latin typeface="Arial" charset="0"/>
                <a:ea typeface="MS PGothic" charset="0"/>
                <a:cs typeface="Arial" charset="0"/>
              </a:rPr>
              <a:t> formed from carbohydrate metabolites</a:t>
            </a:r>
          </a:p>
        </p:txBody>
      </p:sp>
      <p:pic>
        <p:nvPicPr>
          <p:cNvPr id="3482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471" y="1628775"/>
            <a:ext cx="7131058" cy="475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Amino acids are precursors of some signaling molecules</a:t>
            </a:r>
          </a:p>
        </p:txBody>
      </p:sp>
      <p:pic>
        <p:nvPicPr>
          <p:cNvPr id="3584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064" y="2420938"/>
            <a:ext cx="8437872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Tryptophan is the precursor of serotonin</a:t>
            </a:r>
          </a:p>
        </p:txBody>
      </p:sp>
      <p:pic>
        <p:nvPicPr>
          <p:cNvPr id="3686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0783" y="1805292"/>
            <a:ext cx="7182435" cy="411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2"/>
          <p:cNvSpPr>
            <a:spLocks noGrp="1"/>
          </p:cNvSpPr>
          <p:nvPr>
            <p:ph type="title"/>
          </p:nvPr>
        </p:nvSpPr>
        <p:spPr>
          <a:xfrm>
            <a:off x="696913" y="2609850"/>
            <a:ext cx="7772400" cy="847725"/>
          </a:xfrm>
        </p:spPr>
        <p:txBody>
          <a:bodyPr/>
          <a:lstStyle/>
          <a:p>
            <a:r>
              <a:rPr lang="en-US" cap="none">
                <a:latin typeface="Arial" charset="0"/>
                <a:ea typeface="MS PGothic" charset="0"/>
                <a:cs typeface="Arial" charset="0"/>
              </a:rPr>
              <a:t>Amino Acid Catabolism</a:t>
            </a:r>
          </a:p>
        </p:txBody>
      </p:sp>
      <p:sp>
        <p:nvSpPr>
          <p:cNvPr id="37891" name="Text Placeholder 3"/>
          <p:cNvSpPr>
            <a:spLocks noGrp="1"/>
          </p:cNvSpPr>
          <p:nvPr>
            <p:ph type="body" idx="1"/>
          </p:nvPr>
        </p:nvSpPr>
        <p:spPr>
          <a:xfrm>
            <a:off x="696913" y="2276475"/>
            <a:ext cx="7772400" cy="461963"/>
          </a:xfrm>
        </p:spPr>
        <p:txBody>
          <a:bodyPr/>
          <a:lstStyle/>
          <a:p>
            <a:r>
              <a:rPr lang="en-US">
                <a:solidFill>
                  <a:srgbClr val="009193"/>
                </a:solidFill>
                <a:latin typeface="Arial" charset="0"/>
                <a:ea typeface="MS PGothic" charset="0"/>
                <a:cs typeface="Arial" charset="0"/>
              </a:rPr>
              <a:t>Section 18.3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96913" y="3446463"/>
            <a:ext cx="804068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894" name="TextBox 6"/>
          <p:cNvSpPr txBox="1">
            <a:spLocks noChangeArrowheads="1"/>
          </p:cNvSpPr>
          <p:nvPr/>
        </p:nvSpPr>
        <p:spPr bwMode="auto">
          <a:xfrm>
            <a:off x="701675" y="3886200"/>
            <a:ext cx="78327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 i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defRPr sz="24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C00000"/>
                </a:solidFill>
              </a:rPr>
              <a:t>Learning Objective</a:t>
            </a:r>
          </a:p>
          <a:p>
            <a:pPr eaLnBrk="1" hangingPunct="1"/>
            <a:r>
              <a:rPr lang="en-US" sz="2800"/>
              <a:t>Summarize the pathways for degrading amino acids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ave'sSpareCrap\BiochemPix\bcfigs\aminoacidfigs\April 16, 2000-a.jpg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2433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" descr="D:\biochem\ch20\fi20p1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8" y="0"/>
            <a:ext cx="2465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D:\biochem\ch20\fi20p10.gif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81400"/>
            <a:ext cx="18859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4267200" y="3124200"/>
            <a:ext cx="1490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26S proteasome</a:t>
            </a:r>
          </a:p>
        </p:txBody>
      </p:sp>
      <p:sp>
        <p:nvSpPr>
          <p:cNvPr id="7174" name="Rectangle 8"/>
          <p:cNvSpPr>
            <a:spLocks noChangeArrowheads="1"/>
          </p:cNvSpPr>
          <p:nvPr/>
        </p:nvSpPr>
        <p:spPr bwMode="auto">
          <a:xfrm>
            <a:off x="3962400" y="3048000"/>
            <a:ext cx="2133600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5" name="Text Box 10"/>
          <p:cNvSpPr txBox="1">
            <a:spLocks noChangeArrowheads="1"/>
          </p:cNvSpPr>
          <p:nvPr/>
        </p:nvSpPr>
        <p:spPr bwMode="auto">
          <a:xfrm>
            <a:off x="304800" y="5410200"/>
            <a:ext cx="32067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/>
              <a:t>One way to get amino acids:  </a:t>
            </a:r>
          </a:p>
          <a:p>
            <a:r>
              <a:rPr lang="en-US" altLang="en-US" sz="2000"/>
              <a:t>   breakdown of proteins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87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Catabolic Fates of Amino Acids</a:t>
            </a:r>
          </a:p>
        </p:txBody>
      </p:sp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201" y="1292225"/>
            <a:ext cx="6967599" cy="517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Arial" charset="0"/>
                <a:ea typeface="MS PGothic" charset="0"/>
                <a:cs typeface="Arial" charset="0"/>
              </a:rPr>
              <a:t>The Nitrogen Cycle</a:t>
            </a:r>
          </a:p>
        </p:txBody>
      </p:sp>
      <p:pic>
        <p:nvPicPr>
          <p:cNvPr id="512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2603" y="1350963"/>
            <a:ext cx="5898795" cy="501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OURCES\24_JPG\24_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2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781800" y="2133600"/>
            <a:ext cx="1020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Ketogenic</a:t>
            </a: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 flipV="1">
            <a:off x="6507163" y="18288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H="1">
            <a:off x="6735763" y="25146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7010400" y="4114800"/>
            <a:ext cx="11461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(all else,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glucogenic)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88925" y="319088"/>
            <a:ext cx="2179638" cy="711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General amino acid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degradation</a:t>
            </a:r>
            <a:endParaRPr lang="en-US" altLang="en-US" sz="1600"/>
          </a:p>
        </p:txBody>
      </p:sp>
    </p:spTree>
    <p:extLst>
      <p:ext uri="{BB962C8B-B14F-4D97-AF65-F5344CB8AC3E}">
        <p14:creationId xmlns:p14="http://schemas.microsoft.com/office/powerpoint/2010/main" val="290731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93862"/>
          </a:xfrm>
        </p:spPr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Some amino acids are converted to gluconeogenic substrates via transamination</a:t>
            </a:r>
          </a:p>
        </p:txBody>
      </p:sp>
      <p:pic>
        <p:nvPicPr>
          <p:cNvPr id="3994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541" y="2859088"/>
            <a:ext cx="8017506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93862"/>
          </a:xfrm>
        </p:spPr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Serine is converted to pyruvate via transamination</a:t>
            </a:r>
          </a:p>
        </p:txBody>
      </p:sp>
      <p:pic>
        <p:nvPicPr>
          <p:cNvPr id="4096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1254" y="2655671"/>
            <a:ext cx="6501492" cy="264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Cysteine is converted to pyruvate</a:t>
            </a:r>
          </a:p>
        </p:txBody>
      </p:sp>
      <p:pic>
        <p:nvPicPr>
          <p:cNvPr id="4198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2509" y="2016125"/>
            <a:ext cx="6278982" cy="301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Threonine is both glucogenic and ketogenic</a:t>
            </a:r>
          </a:p>
        </p:txBody>
      </p:sp>
      <p:pic>
        <p:nvPicPr>
          <p:cNvPr id="430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587" y="2468378"/>
            <a:ext cx="8424826" cy="264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Initial Steps of Valine Degradation</a:t>
            </a:r>
          </a:p>
        </p:txBody>
      </p:sp>
      <p:pic>
        <p:nvPicPr>
          <p:cNvPr id="4403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559" y="2189163"/>
            <a:ext cx="8354882" cy="333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Phenylalanine Hydroxylase</a:t>
            </a:r>
          </a:p>
        </p:txBody>
      </p:sp>
      <p:pic>
        <p:nvPicPr>
          <p:cNvPr id="4506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065" y="1482725"/>
            <a:ext cx="7333870" cy="463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SOURCES\24_JPG\24_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5430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28600" y="333375"/>
            <a:ext cx="2514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Methionine degradation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and involvement of THF, B12 &amp; B6</a:t>
            </a:r>
            <a:endParaRPr lang="en-US" altLang="en-US" sz="1600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800600" y="1143000"/>
            <a:ext cx="13557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Met adenosyl-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transferase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6172200" y="2133600"/>
            <a:ext cx="1011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methylase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784725" y="3109913"/>
            <a:ext cx="15462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Adenosyl homo-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cysteinase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2667000" y="1752600"/>
            <a:ext cx="12652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Met synthase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(and B12)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514600" y="3352800"/>
            <a:ext cx="131603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Cystathionine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Symbol" panose="05050102010706020507" pitchFamily="18" charset="2"/>
              </a:rPr>
              <a:t>b</a:t>
            </a:r>
            <a:r>
              <a:rPr lang="en-US" altLang="en-US" sz="1600"/>
              <a:t>-synthase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(and PLP)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4572000" y="4114800"/>
            <a:ext cx="1498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Cystathionine </a:t>
            </a:r>
            <a:r>
              <a:rPr lang="en-US" altLang="en-US" sz="1200">
                <a:latin typeface="Symbol" panose="05050102010706020507" pitchFamily="18" charset="2"/>
              </a:rPr>
              <a:t>g</a:t>
            </a:r>
            <a:r>
              <a:rPr lang="en-US" altLang="en-US" sz="1200"/>
              <a:t>-lyase</a:t>
            </a:r>
            <a:endParaRPr lang="en-US" altLang="en-US" sz="1600"/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5470525" y="5543550"/>
            <a:ext cx="1725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Symbol" panose="05050102010706020507" pitchFamily="18" charset="2"/>
              </a:rPr>
              <a:t>a</a:t>
            </a:r>
            <a:r>
              <a:rPr lang="en-US" altLang="en-US" sz="1600"/>
              <a:t>-keto acid DHase</a:t>
            </a:r>
          </a:p>
        </p:txBody>
      </p:sp>
    </p:spTree>
    <p:extLst>
      <p:ext uri="{BB962C8B-B14F-4D97-AF65-F5344CB8AC3E}">
        <p14:creationId xmlns:p14="http://schemas.microsoft.com/office/powerpoint/2010/main" val="226651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0"/>
            <a:ext cx="79454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7239000" y="6321425"/>
            <a:ext cx="1817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702030302020204" pitchFamily="66" charset="0"/>
              </a:rPr>
              <a:t>Vary &amp; Lynch, 2007</a:t>
            </a:r>
          </a:p>
        </p:txBody>
      </p:sp>
    </p:spTree>
    <p:extLst>
      <p:ext uri="{BB962C8B-B14F-4D97-AF65-F5344CB8AC3E}">
        <p14:creationId xmlns:p14="http://schemas.microsoft.com/office/powerpoint/2010/main" val="344307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2"/>
          <p:cNvSpPr>
            <a:spLocks noGrp="1"/>
          </p:cNvSpPr>
          <p:nvPr>
            <p:ph type="title"/>
          </p:nvPr>
        </p:nvSpPr>
        <p:spPr>
          <a:xfrm>
            <a:off x="696913" y="2070100"/>
            <a:ext cx="7772400" cy="1387475"/>
          </a:xfrm>
        </p:spPr>
        <p:txBody>
          <a:bodyPr/>
          <a:lstStyle/>
          <a:p>
            <a:r>
              <a:rPr lang="en-US" cap="none">
                <a:latin typeface="Arial" charset="0"/>
                <a:ea typeface="MS PGothic" charset="0"/>
                <a:cs typeface="Arial" charset="0"/>
              </a:rPr>
              <a:t>Nitrogen Disposal: The Urea Cycle</a:t>
            </a:r>
          </a:p>
        </p:txBody>
      </p:sp>
      <p:sp>
        <p:nvSpPr>
          <p:cNvPr id="46083" name="Text Placeholder 3"/>
          <p:cNvSpPr>
            <a:spLocks noGrp="1"/>
          </p:cNvSpPr>
          <p:nvPr>
            <p:ph type="body" idx="1"/>
          </p:nvPr>
        </p:nvSpPr>
        <p:spPr>
          <a:xfrm>
            <a:off x="696913" y="1736725"/>
            <a:ext cx="7772400" cy="461963"/>
          </a:xfrm>
        </p:spPr>
        <p:txBody>
          <a:bodyPr/>
          <a:lstStyle/>
          <a:p>
            <a:r>
              <a:rPr lang="en-US">
                <a:solidFill>
                  <a:srgbClr val="009193"/>
                </a:solidFill>
                <a:latin typeface="Arial" charset="0"/>
                <a:ea typeface="MS PGothic" charset="0"/>
                <a:cs typeface="Arial" charset="0"/>
              </a:rPr>
              <a:t>Section 18.4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96913" y="3446463"/>
            <a:ext cx="804068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086" name="TextBox 6"/>
          <p:cNvSpPr txBox="1">
            <a:spLocks noChangeArrowheads="1"/>
          </p:cNvSpPr>
          <p:nvPr/>
        </p:nvSpPr>
        <p:spPr bwMode="auto">
          <a:xfrm>
            <a:off x="701675" y="3886200"/>
            <a:ext cx="78327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 i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defRPr sz="24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C00000"/>
                </a:solidFill>
              </a:rPr>
              <a:t>Learning Objective</a:t>
            </a:r>
          </a:p>
          <a:p>
            <a:pPr eaLnBrk="1" hangingPunct="1"/>
            <a:r>
              <a:rPr lang="en-US" sz="2800"/>
              <a:t>Describe the chemical reactions of the urea cycle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Glutamate Synthetase Reaction</a:t>
            </a:r>
          </a:p>
        </p:txBody>
      </p:sp>
      <p:pic>
        <p:nvPicPr>
          <p:cNvPr id="614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206" y="3094038"/>
            <a:ext cx="8319588" cy="118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D:\biochem\ch20\fi20p14.gif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534400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1600200" y="914400"/>
            <a:ext cx="500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/>
              <a:t>Transport of ammonia to the liver for urea synthesis.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88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Approximately 80% of excess nitrogen is excreted as urea</a:t>
            </a:r>
          </a:p>
        </p:txBody>
      </p:sp>
      <p:pic>
        <p:nvPicPr>
          <p:cNvPr id="4710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3099" y="2409825"/>
            <a:ext cx="4737802" cy="302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The Glutamate Dehydrogenase Reaction</a:t>
            </a:r>
          </a:p>
        </p:txBody>
      </p:sp>
      <p:pic>
        <p:nvPicPr>
          <p:cNvPr id="4813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175" y="2041525"/>
            <a:ext cx="80196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The Carbamoyl Phosphate Synthetase Reaction</a:t>
            </a:r>
          </a:p>
        </p:txBody>
      </p:sp>
      <p:pic>
        <p:nvPicPr>
          <p:cNvPr id="4915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091" y="1980444"/>
            <a:ext cx="8561818" cy="321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N-Acetylglutamate activates Carbamoyl Phosphate Synthetase</a:t>
            </a:r>
          </a:p>
        </p:txBody>
      </p:sp>
      <p:pic>
        <p:nvPicPr>
          <p:cNvPr id="5018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224" y="2487613"/>
            <a:ext cx="8451552" cy="276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146" y="337249"/>
            <a:ext cx="7849708" cy="614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3"/>
          <p:cNvSpPr txBox="1">
            <a:spLocks noChangeArrowheads="1"/>
          </p:cNvSpPr>
          <p:nvPr/>
        </p:nvSpPr>
        <p:spPr bwMode="auto">
          <a:xfrm>
            <a:off x="3543300" y="2501900"/>
            <a:ext cx="1549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 i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defRPr sz="24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ctr" eaLnBrk="1" hangingPunct="1"/>
            <a:r>
              <a:rPr lang="en-US" b="1" dirty="0"/>
              <a:t>The Urea Cycle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SOURCES\24_JPG\24_004.JPG"/>
          <p:cNvPicPr>
            <a:picLocks noChangeAspect="1" noChangeArrowheads="1"/>
          </p:cNvPicPr>
          <p:nvPr/>
        </p:nvPicPr>
        <p:blipFill>
          <a:blip r:embed="rId2">
            <a:lum bright="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D:\biochem\ch21\sb74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09600"/>
            <a:ext cx="14827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7239000" y="0"/>
            <a:ext cx="1905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7375525" y="61913"/>
            <a:ext cx="1049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Sidenote...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914400" y="381000"/>
            <a:ext cx="21955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/>
              <a:t>Carbamoyl phosphate synthetase</a:t>
            </a:r>
            <a:endParaRPr lang="en-US" altLang="en-US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3048000" y="1828800"/>
            <a:ext cx="132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/>
              <a:t>Ornithine</a:t>
            </a:r>
          </a:p>
          <a:p>
            <a:r>
              <a:rPr lang="en-US" altLang="en-US" sz="1200"/>
              <a:t>transcarbamoylase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3200400" y="3352800"/>
            <a:ext cx="19796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/>
              <a:t>Argininosuccinate synthetase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2971800" y="4800600"/>
            <a:ext cx="1279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/>
              <a:t>argininosuccinase</a:t>
            </a:r>
            <a:endParaRPr lang="en-US" altLang="en-US"/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1295400" y="3581400"/>
            <a:ext cx="6937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/>
              <a:t>arginase</a:t>
            </a:r>
          </a:p>
        </p:txBody>
      </p:sp>
    </p:spTree>
    <p:extLst>
      <p:ext uri="{BB962C8B-B14F-4D97-AF65-F5344CB8AC3E}">
        <p14:creationId xmlns:p14="http://schemas.microsoft.com/office/powerpoint/2010/main" val="368083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1143000"/>
          </a:xfrm>
        </p:spPr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Amino groups can be disposed of via two routes</a:t>
            </a:r>
          </a:p>
        </p:txBody>
      </p:sp>
      <p:pic>
        <p:nvPicPr>
          <p:cNvPr id="5222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049" y="1659255"/>
            <a:ext cx="7947903" cy="46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SOURCES\24_JPG\24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3300"/>
            <a:ext cx="86868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2193925" y="90488"/>
            <a:ext cx="4294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/>
              <a:t>Regeneration of aspartate from fumarate</a:t>
            </a:r>
            <a:endParaRPr lang="en-US" altLang="en-US"/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1143000" y="4495800"/>
            <a:ext cx="93186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fumarase</a:t>
            </a: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2057400" y="4953000"/>
            <a:ext cx="1343025" cy="338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malate DHase</a:t>
            </a: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4724400" y="4495800"/>
            <a:ext cx="1114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transaminase</a:t>
            </a:r>
            <a:endParaRPr lang="en-US" altLang="en-US"/>
          </a:p>
        </p:txBody>
      </p:sp>
      <p:sp>
        <p:nvSpPr>
          <p:cNvPr id="14343" name="Freeform 8"/>
          <p:cNvSpPr>
            <a:spLocks/>
          </p:cNvSpPr>
          <p:nvPr/>
        </p:nvSpPr>
        <p:spPr bwMode="auto">
          <a:xfrm>
            <a:off x="69850" y="3054350"/>
            <a:ext cx="7956550" cy="3243263"/>
          </a:xfrm>
          <a:custGeom>
            <a:avLst/>
            <a:gdLst>
              <a:gd name="T0" fmla="*/ 1176913763 w 5012"/>
              <a:gd name="T1" fmla="*/ 471270085 h 2043"/>
              <a:gd name="T2" fmla="*/ 0 w 5012"/>
              <a:gd name="T3" fmla="*/ 723285749 h 2043"/>
              <a:gd name="T4" fmla="*/ 30241875 w 5012"/>
              <a:gd name="T5" fmla="*/ 2147483647 h 2043"/>
              <a:gd name="T6" fmla="*/ 57964388 w 5012"/>
              <a:gd name="T7" fmla="*/ 2147483647 h 2043"/>
              <a:gd name="T8" fmla="*/ 85685313 w 5012"/>
              <a:gd name="T9" fmla="*/ 2147483647 h 2043"/>
              <a:gd name="T10" fmla="*/ 1149191250 w 5012"/>
              <a:gd name="T11" fmla="*/ 2147483647 h 2043"/>
              <a:gd name="T12" fmla="*/ 2101810313 w 5012"/>
              <a:gd name="T13" fmla="*/ 2147483647 h 2043"/>
              <a:gd name="T14" fmla="*/ 2147483647 w 5012"/>
              <a:gd name="T15" fmla="*/ 2147483647 h 2043"/>
              <a:gd name="T16" fmla="*/ 2147483647 w 5012"/>
              <a:gd name="T17" fmla="*/ 2147483647 h 2043"/>
              <a:gd name="T18" fmla="*/ 2147483647 w 5012"/>
              <a:gd name="T19" fmla="*/ 2147483647 h 2043"/>
              <a:gd name="T20" fmla="*/ 2147483647 w 5012"/>
              <a:gd name="T21" fmla="*/ 2147483647 h 2043"/>
              <a:gd name="T22" fmla="*/ 2147483647 w 5012"/>
              <a:gd name="T23" fmla="*/ 2147483647 h 2043"/>
              <a:gd name="T24" fmla="*/ 2147483647 w 5012"/>
              <a:gd name="T25" fmla="*/ 2147483647 h 2043"/>
              <a:gd name="T26" fmla="*/ 2147483647 w 5012"/>
              <a:gd name="T27" fmla="*/ 2147483647 h 2043"/>
              <a:gd name="T28" fmla="*/ 2147483647 w 5012"/>
              <a:gd name="T29" fmla="*/ 2147483647 h 2043"/>
              <a:gd name="T30" fmla="*/ 2147483647 w 5012"/>
              <a:gd name="T31" fmla="*/ 2147483647 h 2043"/>
              <a:gd name="T32" fmla="*/ 2147483647 w 5012"/>
              <a:gd name="T33" fmla="*/ 1171873631 h 2043"/>
              <a:gd name="T34" fmla="*/ 2147483647 w 5012"/>
              <a:gd name="T35" fmla="*/ 526713531 h 2043"/>
              <a:gd name="T36" fmla="*/ 2147483647 w 5012"/>
              <a:gd name="T37" fmla="*/ 357862243 h 2043"/>
              <a:gd name="T38" fmla="*/ 2147483647 w 5012"/>
              <a:gd name="T39" fmla="*/ 191531905 h 2043"/>
              <a:gd name="T40" fmla="*/ 2147483647 w 5012"/>
              <a:gd name="T41" fmla="*/ 50403133 h 2043"/>
              <a:gd name="T42" fmla="*/ 2147483647 w 5012"/>
              <a:gd name="T43" fmla="*/ 22682203 h 2043"/>
              <a:gd name="T44" fmla="*/ 2147483647 w 5012"/>
              <a:gd name="T45" fmla="*/ 163810975 h 2043"/>
              <a:gd name="T46" fmla="*/ 2147483647 w 5012"/>
              <a:gd name="T47" fmla="*/ 219254421 h 2043"/>
              <a:gd name="T48" fmla="*/ 2147483647 w 5012"/>
              <a:gd name="T49" fmla="*/ 330141313 h 2043"/>
              <a:gd name="T50" fmla="*/ 2147483647 w 5012"/>
              <a:gd name="T51" fmla="*/ 388104122 h 2043"/>
              <a:gd name="T52" fmla="*/ 2147483647 w 5012"/>
              <a:gd name="T53" fmla="*/ 415826639 h 2043"/>
              <a:gd name="T54" fmla="*/ 2147483647 w 5012"/>
              <a:gd name="T55" fmla="*/ 498991014 h 2043"/>
              <a:gd name="T56" fmla="*/ 2147483647 w 5012"/>
              <a:gd name="T57" fmla="*/ 526713531 h 2043"/>
              <a:gd name="T58" fmla="*/ 2147483647 w 5012"/>
              <a:gd name="T59" fmla="*/ 723285749 h 2043"/>
              <a:gd name="T60" fmla="*/ 2147483647 w 5012"/>
              <a:gd name="T61" fmla="*/ 975301413 h 2043"/>
              <a:gd name="T62" fmla="*/ 2147483647 w 5012"/>
              <a:gd name="T63" fmla="*/ 947578896 h 2043"/>
              <a:gd name="T64" fmla="*/ 2147483647 w 5012"/>
              <a:gd name="T65" fmla="*/ 892135450 h 2043"/>
              <a:gd name="T66" fmla="*/ 2147483647 w 5012"/>
              <a:gd name="T67" fmla="*/ 834172641 h 2043"/>
              <a:gd name="T68" fmla="*/ 1653222500 w 5012"/>
              <a:gd name="T69" fmla="*/ 723285749 h 2043"/>
              <a:gd name="T70" fmla="*/ 1484372825 w 5012"/>
              <a:gd name="T71" fmla="*/ 640119786 h 2043"/>
              <a:gd name="T72" fmla="*/ 1176913763 w 5012"/>
              <a:gd name="T73" fmla="*/ 471270085 h 204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12" h="2043">
                <a:moveTo>
                  <a:pt x="467" y="187"/>
                </a:moveTo>
                <a:cubicBezTo>
                  <a:pt x="293" y="100"/>
                  <a:pt x="67" y="102"/>
                  <a:pt x="0" y="287"/>
                </a:cubicBezTo>
                <a:cubicBezTo>
                  <a:pt x="4" y="546"/>
                  <a:pt x="5" y="806"/>
                  <a:pt x="12" y="1065"/>
                </a:cubicBezTo>
                <a:cubicBezTo>
                  <a:pt x="12" y="1077"/>
                  <a:pt x="22" y="1086"/>
                  <a:pt x="23" y="1098"/>
                </a:cubicBezTo>
                <a:cubicBezTo>
                  <a:pt x="30" y="1239"/>
                  <a:pt x="28" y="1379"/>
                  <a:pt x="34" y="1520"/>
                </a:cubicBezTo>
                <a:cubicBezTo>
                  <a:pt x="44" y="1732"/>
                  <a:pt x="300" y="1748"/>
                  <a:pt x="456" y="1765"/>
                </a:cubicBezTo>
                <a:cubicBezTo>
                  <a:pt x="581" y="1796"/>
                  <a:pt x="708" y="1795"/>
                  <a:pt x="834" y="1820"/>
                </a:cubicBezTo>
                <a:cubicBezTo>
                  <a:pt x="1132" y="1879"/>
                  <a:pt x="1442" y="1894"/>
                  <a:pt x="1745" y="1909"/>
                </a:cubicBezTo>
                <a:cubicBezTo>
                  <a:pt x="2564" y="2043"/>
                  <a:pt x="3404" y="1924"/>
                  <a:pt x="4234" y="1920"/>
                </a:cubicBezTo>
                <a:cubicBezTo>
                  <a:pt x="4369" y="1913"/>
                  <a:pt x="4482" y="1903"/>
                  <a:pt x="4612" y="1887"/>
                </a:cubicBezTo>
                <a:cubicBezTo>
                  <a:pt x="4634" y="1865"/>
                  <a:pt x="4652" y="1836"/>
                  <a:pt x="4679" y="1820"/>
                </a:cubicBezTo>
                <a:cubicBezTo>
                  <a:pt x="4726" y="1793"/>
                  <a:pt x="4783" y="1793"/>
                  <a:pt x="4834" y="1776"/>
                </a:cubicBezTo>
                <a:cubicBezTo>
                  <a:pt x="4871" y="1739"/>
                  <a:pt x="4909" y="1702"/>
                  <a:pt x="4946" y="1665"/>
                </a:cubicBezTo>
                <a:cubicBezTo>
                  <a:pt x="4962" y="1649"/>
                  <a:pt x="4952" y="1620"/>
                  <a:pt x="4957" y="1598"/>
                </a:cubicBezTo>
                <a:cubicBezTo>
                  <a:pt x="4978" y="1500"/>
                  <a:pt x="4991" y="1409"/>
                  <a:pt x="5001" y="1309"/>
                </a:cubicBezTo>
                <a:cubicBezTo>
                  <a:pt x="5005" y="1183"/>
                  <a:pt x="5012" y="1057"/>
                  <a:pt x="5012" y="931"/>
                </a:cubicBezTo>
                <a:cubicBezTo>
                  <a:pt x="5012" y="776"/>
                  <a:pt x="5007" y="620"/>
                  <a:pt x="5001" y="465"/>
                </a:cubicBezTo>
                <a:cubicBezTo>
                  <a:pt x="4994" y="281"/>
                  <a:pt x="4960" y="278"/>
                  <a:pt x="4823" y="209"/>
                </a:cubicBezTo>
                <a:cubicBezTo>
                  <a:pt x="4784" y="190"/>
                  <a:pt x="4753" y="156"/>
                  <a:pt x="4712" y="142"/>
                </a:cubicBezTo>
                <a:cubicBezTo>
                  <a:pt x="4587" y="100"/>
                  <a:pt x="4433" y="91"/>
                  <a:pt x="4301" y="76"/>
                </a:cubicBezTo>
                <a:cubicBezTo>
                  <a:pt x="4123" y="32"/>
                  <a:pt x="3928" y="31"/>
                  <a:pt x="3745" y="20"/>
                </a:cubicBezTo>
                <a:cubicBezTo>
                  <a:pt x="3636" y="2"/>
                  <a:pt x="3545" y="0"/>
                  <a:pt x="3434" y="9"/>
                </a:cubicBezTo>
                <a:cubicBezTo>
                  <a:pt x="3251" y="46"/>
                  <a:pt x="3053" y="52"/>
                  <a:pt x="2867" y="65"/>
                </a:cubicBezTo>
                <a:cubicBezTo>
                  <a:pt x="2812" y="74"/>
                  <a:pt x="2756" y="76"/>
                  <a:pt x="2701" y="87"/>
                </a:cubicBezTo>
                <a:cubicBezTo>
                  <a:pt x="2415" y="147"/>
                  <a:pt x="2741" y="101"/>
                  <a:pt x="2501" y="131"/>
                </a:cubicBezTo>
                <a:cubicBezTo>
                  <a:pt x="2471" y="139"/>
                  <a:pt x="2442" y="147"/>
                  <a:pt x="2412" y="154"/>
                </a:cubicBezTo>
                <a:cubicBezTo>
                  <a:pt x="2390" y="159"/>
                  <a:pt x="2366" y="156"/>
                  <a:pt x="2345" y="165"/>
                </a:cubicBezTo>
                <a:cubicBezTo>
                  <a:pt x="2331" y="171"/>
                  <a:pt x="2326" y="190"/>
                  <a:pt x="2312" y="198"/>
                </a:cubicBezTo>
                <a:cubicBezTo>
                  <a:pt x="2299" y="206"/>
                  <a:pt x="2282" y="205"/>
                  <a:pt x="2267" y="209"/>
                </a:cubicBezTo>
                <a:cubicBezTo>
                  <a:pt x="2228" y="267"/>
                  <a:pt x="2203" y="276"/>
                  <a:pt x="2134" y="287"/>
                </a:cubicBezTo>
                <a:cubicBezTo>
                  <a:pt x="2009" y="370"/>
                  <a:pt x="1846" y="377"/>
                  <a:pt x="1701" y="387"/>
                </a:cubicBezTo>
                <a:cubicBezTo>
                  <a:pt x="1534" y="383"/>
                  <a:pt x="1367" y="385"/>
                  <a:pt x="1201" y="376"/>
                </a:cubicBezTo>
                <a:cubicBezTo>
                  <a:pt x="1170" y="374"/>
                  <a:pt x="1142" y="357"/>
                  <a:pt x="1112" y="354"/>
                </a:cubicBezTo>
                <a:cubicBezTo>
                  <a:pt x="948" y="339"/>
                  <a:pt x="1023" y="348"/>
                  <a:pt x="889" y="331"/>
                </a:cubicBezTo>
                <a:cubicBezTo>
                  <a:pt x="810" y="311"/>
                  <a:pt x="738" y="297"/>
                  <a:pt x="656" y="287"/>
                </a:cubicBezTo>
                <a:cubicBezTo>
                  <a:pt x="553" y="219"/>
                  <a:pt x="689" y="305"/>
                  <a:pt x="589" y="254"/>
                </a:cubicBezTo>
                <a:cubicBezTo>
                  <a:pt x="548" y="233"/>
                  <a:pt x="509" y="208"/>
                  <a:pt x="467" y="187"/>
                </a:cubicBezTo>
                <a:close/>
              </a:path>
            </a:pathLst>
          </a:custGeom>
          <a:noFill/>
          <a:ln w="9525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2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The Urease Reaction</a:t>
            </a:r>
          </a:p>
        </p:txBody>
      </p:sp>
      <p:pic>
        <p:nvPicPr>
          <p:cNvPr id="5325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367" y="3055938"/>
            <a:ext cx="7815266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Glutamate Synthase Reaction</a:t>
            </a:r>
          </a:p>
        </p:txBody>
      </p:sp>
      <p:pic>
        <p:nvPicPr>
          <p:cNvPr id="717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103" y="2088076"/>
            <a:ext cx="8337795" cy="262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OURCES\24_JPG\24_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7150"/>
            <a:ext cx="3851275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517525" y="395288"/>
            <a:ext cx="17049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Catecholamine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Synthesis</a:t>
            </a:r>
            <a:endParaRPr lang="en-US" altLang="en-US" sz="160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486400" y="1905000"/>
            <a:ext cx="9556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Melanin</a:t>
            </a:r>
            <a:endParaRPr lang="en-US" altLang="en-US" sz="1600"/>
          </a:p>
        </p:txBody>
      </p:sp>
      <p:pic>
        <p:nvPicPr>
          <p:cNvPr id="3077" name="Picture 6" descr="http://upload.wikimedia.org/wikipedia/commons/thumb/3/3a/Eumelanine.svg/220px-Eumelanin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66775"/>
            <a:ext cx="20955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51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OURCES\24_JPG\24_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88"/>
            <a:ext cx="91440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Line 3"/>
          <p:cNvSpPr>
            <a:spLocks noChangeShapeType="1"/>
          </p:cNvSpPr>
          <p:nvPr/>
        </p:nvSpPr>
        <p:spPr bwMode="auto">
          <a:xfrm flipH="1">
            <a:off x="5181600" y="5219700"/>
            <a:ext cx="30480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200400" y="6096000"/>
            <a:ext cx="1225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Melatonin</a:t>
            </a:r>
            <a:endParaRPr lang="en-US" altLang="en-US" sz="1600"/>
          </a:p>
        </p:txBody>
      </p:sp>
      <p:pic>
        <p:nvPicPr>
          <p:cNvPr id="5125" name="Picture 6" descr="http://wikis.lib.ncsu.edu/images/5/5b/Morgan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4389438"/>
            <a:ext cx="25527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Line 3"/>
          <p:cNvSpPr>
            <a:spLocks noChangeShapeType="1"/>
          </p:cNvSpPr>
          <p:nvPr/>
        </p:nvSpPr>
        <p:spPr bwMode="auto">
          <a:xfrm flipH="1">
            <a:off x="5334000" y="5086350"/>
            <a:ext cx="30480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Line 3"/>
          <p:cNvSpPr>
            <a:spLocks noChangeShapeType="1"/>
          </p:cNvSpPr>
          <p:nvPr/>
        </p:nvSpPr>
        <p:spPr bwMode="auto">
          <a:xfrm flipH="1">
            <a:off x="5486400" y="4953000"/>
            <a:ext cx="30480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Line 3"/>
          <p:cNvSpPr>
            <a:spLocks noChangeShapeType="1"/>
          </p:cNvSpPr>
          <p:nvPr/>
        </p:nvSpPr>
        <p:spPr bwMode="auto">
          <a:xfrm flipH="1">
            <a:off x="5638800" y="4819650"/>
            <a:ext cx="30480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2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7543800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84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83359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108704"/>
            <a:ext cx="5181600" cy="2901696"/>
          </a:xfrm>
          <a:prstGeom prst="rect">
            <a:avLst/>
          </a:prstGeom>
          <a:ln w="38100">
            <a:solidFill>
              <a:schemeClr val="accent4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4275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0475"/>
            <a:ext cx="914400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34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57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2971800" y="838200"/>
            <a:ext cx="3179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Nitric Oxide Synthase (NOS)</a:t>
            </a:r>
            <a:endParaRPr lang="en-US" altLang="en-US" sz="1600"/>
          </a:p>
        </p:txBody>
      </p:sp>
      <p:pic>
        <p:nvPicPr>
          <p:cNvPr id="11267" name="Picture 4" descr="E:\SOURCES\34_JPG\34_1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861060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AutoShape 5"/>
          <p:cNvSpPr>
            <a:spLocks/>
          </p:cNvSpPr>
          <p:nvPr/>
        </p:nvSpPr>
        <p:spPr bwMode="auto">
          <a:xfrm rot="-5400000">
            <a:off x="4229100" y="-495300"/>
            <a:ext cx="609600" cy="4495800"/>
          </a:xfrm>
          <a:prstGeom prst="rightBrace">
            <a:avLst>
              <a:gd name="adj1" fmla="val 6145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</p:spTree>
    <p:extLst>
      <p:ext uri="{BB962C8B-B14F-4D97-AF65-F5344CB8AC3E}">
        <p14:creationId xmlns:p14="http://schemas.microsoft.com/office/powerpoint/2010/main" val="26303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SOURCES\24_JPG\24_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4582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057400" y="3954463"/>
            <a:ext cx="13779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Symbol" panose="05050102010706020507" pitchFamily="18" charset="2"/>
              </a:rPr>
              <a:t>g</a:t>
            </a:r>
            <a:r>
              <a:rPr lang="en-US" altLang="en-US" sz="1600"/>
              <a:t>-glutamylCys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synthetase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438400" y="1973263"/>
            <a:ext cx="11461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Glutathione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synthetase</a:t>
            </a:r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2590800" y="5630863"/>
            <a:ext cx="1143000" cy="3048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>
            <a:off x="4114800" y="1897063"/>
            <a:ext cx="1143000" cy="3048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3810000" y="4487863"/>
            <a:ext cx="1143000" cy="3048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sp>
        <p:nvSpPr>
          <p:cNvPr id="12296" name="AutoShape 8"/>
          <p:cNvSpPr>
            <a:spLocks noChangeArrowheads="1"/>
          </p:cNvSpPr>
          <p:nvPr/>
        </p:nvSpPr>
        <p:spPr bwMode="auto">
          <a:xfrm>
            <a:off x="3810000" y="2963863"/>
            <a:ext cx="1143000" cy="3048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3352800" y="304800"/>
            <a:ext cx="2416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Glutathione Synthesis</a:t>
            </a:r>
            <a:endParaRPr lang="en-US" altLang="en-US" sz="1600"/>
          </a:p>
        </p:txBody>
      </p:sp>
    </p:spTree>
    <p:extLst>
      <p:ext uri="{BB962C8B-B14F-4D97-AF65-F5344CB8AC3E}">
        <p14:creationId xmlns:p14="http://schemas.microsoft.com/office/powerpoint/2010/main" val="103620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2"/>
          <p:cNvSpPr>
            <a:spLocks noGrp="1"/>
          </p:cNvSpPr>
          <p:nvPr>
            <p:ph type="title"/>
          </p:nvPr>
        </p:nvSpPr>
        <p:spPr>
          <a:xfrm>
            <a:off x="696913" y="2727325"/>
            <a:ext cx="7772400" cy="730250"/>
          </a:xfrm>
        </p:spPr>
        <p:txBody>
          <a:bodyPr/>
          <a:lstStyle/>
          <a:p>
            <a:r>
              <a:rPr lang="en-US" cap="none">
                <a:latin typeface="Arial" charset="0"/>
                <a:ea typeface="MS PGothic" charset="0"/>
                <a:cs typeface="Arial" charset="0"/>
              </a:rPr>
              <a:t>Nucleotide Metabolism</a:t>
            </a:r>
          </a:p>
        </p:txBody>
      </p:sp>
      <p:sp>
        <p:nvSpPr>
          <p:cNvPr id="54275" name="Text Placeholder 3"/>
          <p:cNvSpPr>
            <a:spLocks noGrp="1"/>
          </p:cNvSpPr>
          <p:nvPr>
            <p:ph type="body" idx="1"/>
          </p:nvPr>
        </p:nvSpPr>
        <p:spPr>
          <a:xfrm>
            <a:off x="696913" y="2393950"/>
            <a:ext cx="7772400" cy="461963"/>
          </a:xfrm>
        </p:spPr>
        <p:txBody>
          <a:bodyPr/>
          <a:lstStyle/>
          <a:p>
            <a:r>
              <a:rPr lang="en-US">
                <a:solidFill>
                  <a:srgbClr val="009193"/>
                </a:solidFill>
                <a:latin typeface="Arial" charset="0"/>
                <a:ea typeface="MS PGothic" charset="0"/>
                <a:cs typeface="Arial" charset="0"/>
              </a:rPr>
              <a:t>Section 18.5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96913" y="3446463"/>
            <a:ext cx="804068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701675" y="3886200"/>
            <a:ext cx="80724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 i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defRPr sz="24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C00000"/>
                </a:solidFill>
              </a:rPr>
              <a:t>Learning Objective</a:t>
            </a:r>
          </a:p>
          <a:p>
            <a:pPr eaLnBrk="1" hangingPunct="1"/>
            <a:r>
              <a:rPr lang="en-US" sz="2800"/>
              <a:t>Describe the key reactions in the synthesis and degradation of nucleotides and deoxynucleotides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D:\biochem\ch22\fi22p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6850"/>
            <a:ext cx="6858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36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MS PGothic" charset="0"/>
                <a:cs typeface="Arial" charset="0"/>
              </a:rPr>
              <a:t>Structure of </a:t>
            </a:r>
            <a:r>
              <a:rPr lang="en-US" i="1" dirty="0">
                <a:latin typeface="Arial" charset="0"/>
                <a:ea typeface="MS PGothic" charset="0"/>
                <a:cs typeface="Arial" charset="0"/>
              </a:rPr>
              <a:t>E. coli</a:t>
            </a:r>
            <a:r>
              <a:rPr lang="en-US" dirty="0">
                <a:latin typeface="Arial" charset="0"/>
                <a:ea typeface="MS PGothic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MS PGothic" charset="0"/>
                <a:cs typeface="Arial" charset="0"/>
              </a:rPr>
              <a:t>Glu</a:t>
            </a:r>
            <a:r>
              <a:rPr lang="en-US" dirty="0">
                <a:latin typeface="Arial" charset="0"/>
                <a:ea typeface="MS PGothic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MS PGothic" charset="0"/>
                <a:cs typeface="Arial" charset="0"/>
              </a:rPr>
              <a:t>Synthetase</a:t>
            </a:r>
            <a:endParaRPr lang="en-US" dirty="0">
              <a:latin typeface="Arial" charset="0"/>
              <a:ea typeface="MS PGothic" charset="0"/>
              <a:cs typeface="Arial" charset="0"/>
            </a:endParaRPr>
          </a:p>
        </p:txBody>
      </p:sp>
      <p:pic>
        <p:nvPicPr>
          <p:cNvPr id="819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2533" y="1470982"/>
            <a:ext cx="5518934" cy="486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ave's Stuff\ppts\April 30, 2000 (6c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D:\biochem\ch22\sp787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95800"/>
            <a:ext cx="8458200" cy="2124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495800" y="4800600"/>
            <a:ext cx="847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HGPRT</a:t>
            </a:r>
          </a:p>
        </p:txBody>
      </p:sp>
      <p:sp>
        <p:nvSpPr>
          <p:cNvPr id="3077" name="Freeform 5"/>
          <p:cNvSpPr>
            <a:spLocks/>
          </p:cNvSpPr>
          <p:nvPr/>
        </p:nvSpPr>
        <p:spPr bwMode="auto">
          <a:xfrm>
            <a:off x="5772150" y="304800"/>
            <a:ext cx="3333750" cy="2708275"/>
          </a:xfrm>
          <a:custGeom>
            <a:avLst/>
            <a:gdLst>
              <a:gd name="T0" fmla="*/ 2147483647 w 2100"/>
              <a:gd name="T1" fmla="*/ 2147483647 h 1706"/>
              <a:gd name="T2" fmla="*/ 2147483647 w 2100"/>
              <a:gd name="T3" fmla="*/ 2147483647 h 1706"/>
              <a:gd name="T4" fmla="*/ 0 w 2100"/>
              <a:gd name="T5" fmla="*/ 2147483647 h 1706"/>
              <a:gd name="T6" fmla="*/ 2147483647 w 2100"/>
              <a:gd name="T7" fmla="*/ 2147483647 h 1706"/>
              <a:gd name="T8" fmla="*/ 2147483647 w 2100"/>
              <a:gd name="T9" fmla="*/ 2147483647 h 1706"/>
              <a:gd name="T10" fmla="*/ 2147483647 w 2100"/>
              <a:gd name="T11" fmla="*/ 2147483647 h 1706"/>
              <a:gd name="T12" fmla="*/ 2147483647 w 2100"/>
              <a:gd name="T13" fmla="*/ 2147483647 h 1706"/>
              <a:gd name="T14" fmla="*/ 2147483647 w 2100"/>
              <a:gd name="T15" fmla="*/ 2147483647 h 1706"/>
              <a:gd name="T16" fmla="*/ 2147483647 w 2100"/>
              <a:gd name="T17" fmla="*/ 2147483647 h 1706"/>
              <a:gd name="T18" fmla="*/ 2147483647 w 2100"/>
              <a:gd name="T19" fmla="*/ 2147483647 h 1706"/>
              <a:gd name="T20" fmla="*/ 2147483647 w 2100"/>
              <a:gd name="T21" fmla="*/ 2147483647 h 1706"/>
              <a:gd name="T22" fmla="*/ 2147483647 w 2100"/>
              <a:gd name="T23" fmla="*/ 2147483647 h 1706"/>
              <a:gd name="T24" fmla="*/ 2147483647 w 2100"/>
              <a:gd name="T25" fmla="*/ 2147483647 h 1706"/>
              <a:gd name="T26" fmla="*/ 2147483647 w 2100"/>
              <a:gd name="T27" fmla="*/ 0 h 1706"/>
              <a:gd name="T28" fmla="*/ 2147483647 w 2100"/>
              <a:gd name="T29" fmla="*/ 2147483647 h 1706"/>
              <a:gd name="T30" fmla="*/ 2147483647 w 2100"/>
              <a:gd name="T31" fmla="*/ 2147483647 h 1706"/>
              <a:gd name="T32" fmla="*/ 2147483647 w 2100"/>
              <a:gd name="T33" fmla="*/ 2147483647 h 1706"/>
              <a:gd name="T34" fmla="*/ 2147483647 w 2100"/>
              <a:gd name="T35" fmla="*/ 2147483647 h 1706"/>
              <a:gd name="T36" fmla="*/ 2147483647 w 2100"/>
              <a:gd name="T37" fmla="*/ 2147483647 h 170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100"/>
              <a:gd name="T58" fmla="*/ 0 h 1706"/>
              <a:gd name="T59" fmla="*/ 2100 w 2100"/>
              <a:gd name="T60" fmla="*/ 1706 h 170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100" h="1706">
                <a:moveTo>
                  <a:pt x="223" y="144"/>
                </a:moveTo>
                <a:cubicBezTo>
                  <a:pt x="260" y="255"/>
                  <a:pt x="99" y="151"/>
                  <a:pt x="84" y="396"/>
                </a:cubicBezTo>
                <a:cubicBezTo>
                  <a:pt x="75" y="546"/>
                  <a:pt x="21" y="692"/>
                  <a:pt x="0" y="840"/>
                </a:cubicBezTo>
                <a:cubicBezTo>
                  <a:pt x="4" y="1060"/>
                  <a:pt x="156" y="1305"/>
                  <a:pt x="175" y="1524"/>
                </a:cubicBezTo>
                <a:cubicBezTo>
                  <a:pt x="177" y="1542"/>
                  <a:pt x="206" y="1541"/>
                  <a:pt x="223" y="1548"/>
                </a:cubicBezTo>
                <a:cubicBezTo>
                  <a:pt x="315" y="1586"/>
                  <a:pt x="391" y="1593"/>
                  <a:pt x="488" y="1608"/>
                </a:cubicBezTo>
                <a:cubicBezTo>
                  <a:pt x="852" y="1662"/>
                  <a:pt x="1218" y="1664"/>
                  <a:pt x="1583" y="1704"/>
                </a:cubicBezTo>
                <a:cubicBezTo>
                  <a:pt x="1697" y="1698"/>
                  <a:pt x="1864" y="1706"/>
                  <a:pt x="1980" y="1668"/>
                </a:cubicBezTo>
                <a:cubicBezTo>
                  <a:pt x="2022" y="1626"/>
                  <a:pt x="2026" y="1605"/>
                  <a:pt x="2040" y="1548"/>
                </a:cubicBezTo>
                <a:cubicBezTo>
                  <a:pt x="2055" y="1401"/>
                  <a:pt x="2064" y="1259"/>
                  <a:pt x="2100" y="1116"/>
                </a:cubicBezTo>
                <a:cubicBezTo>
                  <a:pt x="2092" y="880"/>
                  <a:pt x="2091" y="767"/>
                  <a:pt x="2040" y="564"/>
                </a:cubicBezTo>
                <a:cubicBezTo>
                  <a:pt x="1972" y="293"/>
                  <a:pt x="2059" y="562"/>
                  <a:pt x="2016" y="432"/>
                </a:cubicBezTo>
                <a:cubicBezTo>
                  <a:pt x="2012" y="360"/>
                  <a:pt x="2011" y="288"/>
                  <a:pt x="2004" y="216"/>
                </a:cubicBezTo>
                <a:cubicBezTo>
                  <a:pt x="1991" y="76"/>
                  <a:pt x="1840" y="28"/>
                  <a:pt x="1727" y="0"/>
                </a:cubicBezTo>
                <a:cubicBezTo>
                  <a:pt x="1358" y="9"/>
                  <a:pt x="997" y="14"/>
                  <a:pt x="632" y="60"/>
                </a:cubicBezTo>
                <a:cubicBezTo>
                  <a:pt x="532" y="93"/>
                  <a:pt x="433" y="127"/>
                  <a:pt x="331" y="156"/>
                </a:cubicBezTo>
                <a:cubicBezTo>
                  <a:pt x="315" y="161"/>
                  <a:pt x="299" y="163"/>
                  <a:pt x="283" y="168"/>
                </a:cubicBezTo>
                <a:cubicBezTo>
                  <a:pt x="271" y="171"/>
                  <a:pt x="259" y="185"/>
                  <a:pt x="247" y="180"/>
                </a:cubicBezTo>
                <a:cubicBezTo>
                  <a:pt x="234" y="175"/>
                  <a:pt x="231" y="156"/>
                  <a:pt x="223" y="14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5791200" y="2895600"/>
            <a:ext cx="10668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384925" y="3567113"/>
            <a:ext cx="908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136438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27" descr="D:\biochem\ch22\fi22p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0375"/>
            <a:ext cx="8610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65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The Ribose Phosphate Pyrophosphokinase Reaction</a:t>
            </a:r>
          </a:p>
        </p:txBody>
      </p:sp>
      <p:pic>
        <p:nvPicPr>
          <p:cNvPr id="553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803" y="2898909"/>
            <a:ext cx="8192395" cy="167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Inosine Monophosphate</a:t>
            </a:r>
          </a:p>
        </p:txBody>
      </p:sp>
      <p:pic>
        <p:nvPicPr>
          <p:cNvPr id="5632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28" y="1359299"/>
            <a:ext cx="7507345" cy="486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9703" y="622846"/>
            <a:ext cx="5988050" cy="565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0" y="123825"/>
            <a:ext cx="3724275" cy="2806700"/>
          </a:xfrm>
        </p:spPr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AMP and GMP Synthesis</a:t>
            </a:r>
            <a:br>
              <a:rPr lang="en-US">
                <a:latin typeface="Arial" charset="0"/>
                <a:ea typeface="MS PGothic" charset="0"/>
                <a:cs typeface="Arial" charset="0"/>
              </a:rPr>
            </a:br>
            <a:r>
              <a:rPr lang="en-US">
                <a:latin typeface="Arial" charset="0"/>
                <a:ea typeface="MS PGothic" charset="0"/>
                <a:cs typeface="Arial" charset="0"/>
              </a:rPr>
              <a:t>from IMP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Uridine Monophosphate</a:t>
            </a:r>
          </a:p>
        </p:txBody>
      </p:sp>
      <p:pic>
        <p:nvPicPr>
          <p:cNvPr id="5837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8923" y="1444168"/>
            <a:ext cx="5706155" cy="484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The CTP Synthetase Reaction</a:t>
            </a:r>
          </a:p>
        </p:txBody>
      </p:sp>
      <p:pic>
        <p:nvPicPr>
          <p:cNvPr id="5939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776" y="2373313"/>
            <a:ext cx="847444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203200" y="0"/>
            <a:ext cx="8775700" cy="939800"/>
          </a:xfrm>
        </p:spPr>
        <p:txBody>
          <a:bodyPr/>
          <a:lstStyle/>
          <a:p>
            <a:r>
              <a:rPr lang="en-US" sz="3200">
                <a:latin typeface="Arial" charset="0"/>
                <a:ea typeface="MS PGothic" charset="0"/>
                <a:cs typeface="Arial" charset="0"/>
              </a:rPr>
              <a:t>The Ribonucleotide Reductase Reaction</a:t>
            </a:r>
          </a:p>
        </p:txBody>
      </p:sp>
      <p:pic>
        <p:nvPicPr>
          <p:cNvPr id="6042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6401" y="853886"/>
            <a:ext cx="6191199" cy="571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88900" y="1104900"/>
            <a:ext cx="3225800" cy="3903663"/>
          </a:xfrm>
        </p:spPr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The Thymidine Synthase Reaction</a:t>
            </a:r>
          </a:p>
        </p:txBody>
      </p:sp>
      <p:pic>
        <p:nvPicPr>
          <p:cNvPr id="6144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7863" y="982808"/>
            <a:ext cx="5576320" cy="489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D:\SOURCES\26_JPG\26_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3363"/>
            <a:ext cx="7315200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14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SOURCES\24_JPG\24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5562600" cy="4657725"/>
          </a:xfrm>
          <a:prstGeom prst="rect">
            <a:avLst/>
          </a:prstGeom>
          <a:noFill/>
          <a:ln w="9525">
            <a:solidFill>
              <a:srgbClr val="8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WordArt 4"/>
          <p:cNvSpPr>
            <a:spLocks noChangeArrowheads="1" noChangeShapeType="1" noTextEdit="1"/>
          </p:cNvSpPr>
          <p:nvPr/>
        </p:nvSpPr>
        <p:spPr bwMode="auto">
          <a:xfrm>
            <a:off x="228600" y="228600"/>
            <a:ext cx="7010400" cy="6762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000" kern="10" spc="-2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Transamination:</a:t>
            </a:r>
          </a:p>
        </p:txBody>
      </p:sp>
      <p:pic>
        <p:nvPicPr>
          <p:cNvPr id="15364" name="Picture 5" descr="D:\biochem\ch20\sb711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57400"/>
            <a:ext cx="1924050" cy="461962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60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Methotrexate</a:t>
            </a:r>
          </a:p>
        </p:txBody>
      </p:sp>
      <p:pic>
        <p:nvPicPr>
          <p:cNvPr id="6246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5613" y="1859833"/>
            <a:ext cx="4892774" cy="370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Formation of Ribose 1-Phosphate</a:t>
            </a:r>
          </a:p>
        </p:txBody>
      </p:sp>
      <p:pic>
        <p:nvPicPr>
          <p:cNvPr id="6349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612" y="1815464"/>
            <a:ext cx="7408777" cy="413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URCES\26_JPG\26_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8463"/>
            <a:ext cx="8305800" cy="64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352800" y="0"/>
            <a:ext cx="2163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Purine Degradation</a:t>
            </a:r>
            <a:endParaRPr lang="en-US" altLang="en-US" sz="1600"/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6629400" y="45720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6842125" y="5243513"/>
            <a:ext cx="1060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Urea cycle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371600" y="3886200"/>
            <a:ext cx="1060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Urea cycle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flipH="1">
            <a:off x="2209800" y="33528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Urate</a:t>
            </a:r>
          </a:p>
        </p:txBody>
      </p:sp>
      <p:pic>
        <p:nvPicPr>
          <p:cNvPr id="6451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1830" y="2281814"/>
            <a:ext cx="7620341" cy="231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alexandria.healthlibrary.ca/documents/notes/bom/unit_1/93no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62484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67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SOURCES\26_JPG\26_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3438"/>
            <a:ext cx="73152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498725" y="166688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Gout</a:t>
            </a:r>
            <a:endParaRPr lang="en-US" altLang="en-US" sz="1600"/>
          </a:p>
        </p:txBody>
      </p:sp>
    </p:spTree>
    <p:extLst>
      <p:ext uri="{BB962C8B-B14F-4D97-AF65-F5344CB8AC3E}">
        <p14:creationId xmlns:p14="http://schemas.microsoft.com/office/powerpoint/2010/main" val="36934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ages.rxlist.com/images/rxlist/allopur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51816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2590800" y="381000"/>
            <a:ext cx="494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Inhibition of Uric Acid Synthesis</a:t>
            </a:r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3581400" y="3581400"/>
            <a:ext cx="479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XO</a:t>
            </a:r>
          </a:p>
        </p:txBody>
      </p:sp>
      <p:pic>
        <p:nvPicPr>
          <p:cNvPr id="7173" name="Picture 4" descr="ULORIC&#10;  (febuxostat) Structural Formula Illus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236220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5"/>
          <p:cNvSpPr txBox="1">
            <a:spLocks noChangeArrowheads="1"/>
          </p:cNvSpPr>
          <p:nvPr/>
        </p:nvSpPr>
        <p:spPr bwMode="auto">
          <a:xfrm>
            <a:off x="6553200" y="3200400"/>
            <a:ext cx="17732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Febuxostat / Uloric</a:t>
            </a:r>
          </a:p>
        </p:txBody>
      </p:sp>
    </p:spTree>
    <p:extLst>
      <p:ext uri="{BB962C8B-B14F-4D97-AF65-F5344CB8AC3E}">
        <p14:creationId xmlns:p14="http://schemas.microsoft.com/office/powerpoint/2010/main" val="174472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Pyrimidines are eventually converted to amino acids</a:t>
            </a:r>
          </a:p>
        </p:txBody>
      </p:sp>
      <p:pic>
        <p:nvPicPr>
          <p:cNvPr id="6554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211" y="1899046"/>
            <a:ext cx="7407578" cy="436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  <a:cs typeface="Arial" charset="0"/>
              </a:rPr>
              <a:t>Transaminase Reaction</a:t>
            </a:r>
          </a:p>
        </p:txBody>
      </p:sp>
      <p:pic>
        <p:nvPicPr>
          <p:cNvPr id="922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031" y="1844110"/>
            <a:ext cx="7919938" cy="275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© 2018 John Wiley &amp; Sons, Inc. All rights reserved.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ley_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wiley_theme.thmx</Template>
  <TotalTime>6103</TotalTime>
  <Words>1412</Words>
  <Application>Microsoft Office PowerPoint</Application>
  <PresentationFormat>On-screen Show (4:3)</PresentationFormat>
  <Paragraphs>201</Paragraphs>
  <Slides>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6" baseType="lpstr">
      <vt:lpstr>MS PGothic</vt:lpstr>
      <vt:lpstr>MS PGothic</vt:lpstr>
      <vt:lpstr>Arial</vt:lpstr>
      <vt:lpstr>Calibri</vt:lpstr>
      <vt:lpstr>Comic Sans MS</vt:lpstr>
      <vt:lpstr>Impact</vt:lpstr>
      <vt:lpstr>Symbol</vt:lpstr>
      <vt:lpstr>Times New Roman</vt:lpstr>
      <vt:lpstr>wiley_theme</vt:lpstr>
      <vt:lpstr>PowerPoint Presentation</vt:lpstr>
      <vt:lpstr>Nitrogen Fixation and Assimilation</vt:lpstr>
      <vt:lpstr>Model of the FeMo Cofactor of Nitrogenase</vt:lpstr>
      <vt:lpstr>The Nitrogen Cycle</vt:lpstr>
      <vt:lpstr>Glutamate Synthetase Reaction</vt:lpstr>
      <vt:lpstr>Glutamate Synthase Reaction</vt:lpstr>
      <vt:lpstr>Structure of E. coli Glu Synthetase</vt:lpstr>
      <vt:lpstr>PowerPoint Presentation</vt:lpstr>
      <vt:lpstr>Transaminase Reaction</vt:lpstr>
      <vt:lpstr>Pyridoxal-5’-Phosphate is a derivative of pyridoxine</vt:lpstr>
      <vt:lpstr>Transaminase Binding to PLP</vt:lpstr>
      <vt:lpstr>The Mechanism of Transamination</vt:lpstr>
      <vt:lpstr>The Mechanism of Transamination</vt:lpstr>
      <vt:lpstr>The Mechanism of Transamination</vt:lpstr>
      <vt:lpstr>The Mechanism of Transamination</vt:lpstr>
      <vt:lpstr>The Mechanism of Transamination</vt:lpstr>
      <vt:lpstr>The Mechanism of Transamination</vt:lpstr>
      <vt:lpstr>The Mechanism of Transamination</vt:lpstr>
      <vt:lpstr>Amino Acid Biosynthesis</vt:lpstr>
      <vt:lpstr>Nitrogen Metabolism  in Context</vt:lpstr>
      <vt:lpstr>PowerPoint Presentation</vt:lpstr>
      <vt:lpstr>Several amino acids are easily synthesized from common intermediates</vt:lpstr>
      <vt:lpstr>Several amino acids are easily synthesized from common intermediates.</vt:lpstr>
      <vt:lpstr>Several amino acids are easily synthesized from common intermediates.</vt:lpstr>
      <vt:lpstr>Several amino acids are easily synthesized from common intermediates.</vt:lpstr>
      <vt:lpstr>Tetrahydrofolate</vt:lpstr>
      <vt:lpstr>Amino acids with sulfur, branched chains, or aromatic groups are more difficult to synthesize</vt:lpstr>
      <vt:lpstr>The Methionine Synthase Reaction</vt:lpstr>
      <vt:lpstr>In humans, serine reacts with homocysteine to form cysteine</vt:lpstr>
      <vt:lpstr>Phenylalanine and tyrosine are derived from chorismate</vt:lpstr>
      <vt:lpstr>Phenylalanine Hydroxylase Reaction</vt:lpstr>
      <vt:lpstr>Tryptophan synthase catalyzes the final two steps of Trp synthesis</vt:lpstr>
      <vt:lpstr>Tryptophan Synthase</vt:lpstr>
      <vt:lpstr>Histidine is not formed from carbohydrate metabolites</vt:lpstr>
      <vt:lpstr>Amino acids are precursors of some signaling molecules</vt:lpstr>
      <vt:lpstr>Tryptophan is the precursor of serotonin</vt:lpstr>
      <vt:lpstr>Amino Acid Catabolism</vt:lpstr>
      <vt:lpstr>PowerPoint Presentation</vt:lpstr>
      <vt:lpstr>Catabolic Fates of Amino Acids</vt:lpstr>
      <vt:lpstr>PowerPoint Presentation</vt:lpstr>
      <vt:lpstr>Some amino acids are converted to gluconeogenic substrates via transamination</vt:lpstr>
      <vt:lpstr>Serine is converted to pyruvate via transamination</vt:lpstr>
      <vt:lpstr>Cysteine is converted to pyruvate</vt:lpstr>
      <vt:lpstr>Threonine is both glucogenic and ketogenic</vt:lpstr>
      <vt:lpstr>Initial Steps of Valine Degradation</vt:lpstr>
      <vt:lpstr>Phenylalanine Hydroxylase</vt:lpstr>
      <vt:lpstr>PowerPoint Presentation</vt:lpstr>
      <vt:lpstr>PowerPoint Presentation</vt:lpstr>
      <vt:lpstr>Nitrogen Disposal: The Urea Cycle</vt:lpstr>
      <vt:lpstr>PowerPoint Presentation</vt:lpstr>
      <vt:lpstr>Approximately 80% of excess nitrogen is excreted as urea</vt:lpstr>
      <vt:lpstr>The Glutamate Dehydrogenase Reaction</vt:lpstr>
      <vt:lpstr>The Carbamoyl Phosphate Synthetase Reaction</vt:lpstr>
      <vt:lpstr>N-Acetylglutamate activates Carbamoyl Phosphate Synthetase</vt:lpstr>
      <vt:lpstr>PowerPoint Presentation</vt:lpstr>
      <vt:lpstr>PowerPoint Presentation</vt:lpstr>
      <vt:lpstr>Amino groups can be disposed of via two routes</vt:lpstr>
      <vt:lpstr>PowerPoint Presentation</vt:lpstr>
      <vt:lpstr>The Urease Reaction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Nucleotide Metabolism</vt:lpstr>
      <vt:lpstr>PowerPoint Presentation</vt:lpstr>
      <vt:lpstr>PowerPoint Presentation</vt:lpstr>
      <vt:lpstr>PowerPoint Presentation</vt:lpstr>
      <vt:lpstr>The Ribose Phosphate Pyrophosphokinase Reaction</vt:lpstr>
      <vt:lpstr>Inosine Monophosphate</vt:lpstr>
      <vt:lpstr>AMP and GMP Synthesis from IMP</vt:lpstr>
      <vt:lpstr>Uridine Monophosphate</vt:lpstr>
      <vt:lpstr>The CTP Synthetase Reaction</vt:lpstr>
      <vt:lpstr>The Ribonucleotide Reductase Reaction</vt:lpstr>
      <vt:lpstr>The Thymidine Synthase Reaction</vt:lpstr>
      <vt:lpstr>PowerPoint Presentation</vt:lpstr>
      <vt:lpstr>Methotrexate</vt:lpstr>
      <vt:lpstr>Formation of Ribose 1-Phosphate</vt:lpstr>
      <vt:lpstr>PowerPoint Presentation</vt:lpstr>
      <vt:lpstr>Urate</vt:lpstr>
      <vt:lpstr>PowerPoint Presentation</vt:lpstr>
      <vt:lpstr>PowerPoint Presentation</vt:lpstr>
      <vt:lpstr>PowerPoint Presentation</vt:lpstr>
      <vt:lpstr>Pyrimidines are eventually converted to amino acids</vt:lpstr>
    </vt:vector>
  </TitlesOfParts>
  <Manager/>
  <Company>John Wiley and Sons,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Essential Biochemistry</dc:title>
  <dc:subject/>
  <dc:creator>Charlotte W. Pratt and Kathleen Cornely</dc:creator>
  <cp:keywords/>
  <dc:description/>
  <cp:lastModifiedBy>Mascotti, David P.</cp:lastModifiedBy>
  <cp:revision>592</cp:revision>
  <dcterms:created xsi:type="dcterms:W3CDTF">2012-11-30T00:27:16Z</dcterms:created>
  <dcterms:modified xsi:type="dcterms:W3CDTF">2019-12-09T13:47:40Z</dcterms:modified>
  <cp:category/>
</cp:coreProperties>
</file>