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7" r:id="rId2"/>
    <p:sldId id="403" r:id="rId3"/>
    <p:sldId id="358" r:id="rId4"/>
    <p:sldId id="356" r:id="rId5"/>
    <p:sldId id="359" r:id="rId6"/>
    <p:sldId id="360" r:id="rId7"/>
    <p:sldId id="361" r:id="rId8"/>
    <p:sldId id="362" r:id="rId9"/>
    <p:sldId id="364" r:id="rId10"/>
    <p:sldId id="365" r:id="rId11"/>
    <p:sldId id="404" r:id="rId12"/>
    <p:sldId id="401" r:id="rId13"/>
    <p:sldId id="405" r:id="rId14"/>
    <p:sldId id="406" r:id="rId15"/>
    <p:sldId id="407" r:id="rId16"/>
    <p:sldId id="367" r:id="rId17"/>
    <p:sldId id="368" r:id="rId18"/>
    <p:sldId id="369" r:id="rId19"/>
    <p:sldId id="370" r:id="rId20"/>
    <p:sldId id="373" r:id="rId21"/>
    <p:sldId id="375" r:id="rId22"/>
    <p:sldId id="376" r:id="rId23"/>
    <p:sldId id="377" r:id="rId24"/>
    <p:sldId id="379" r:id="rId25"/>
    <p:sldId id="380" r:id="rId26"/>
    <p:sldId id="383" r:id="rId27"/>
    <p:sldId id="408" r:id="rId28"/>
    <p:sldId id="382" r:id="rId29"/>
    <p:sldId id="384" r:id="rId30"/>
    <p:sldId id="402" r:id="rId31"/>
    <p:sldId id="409" r:id="rId32"/>
    <p:sldId id="410" r:id="rId33"/>
    <p:sldId id="413" r:id="rId34"/>
    <p:sldId id="411" r:id="rId35"/>
    <p:sldId id="386" r:id="rId36"/>
    <p:sldId id="387" r:id="rId37"/>
    <p:sldId id="388" r:id="rId38"/>
    <p:sldId id="394" r:id="rId39"/>
    <p:sldId id="412" r:id="rId40"/>
    <p:sldId id="398" r:id="rId41"/>
    <p:sldId id="399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193"/>
    <a:srgbClr val="42AC64"/>
    <a:srgbClr val="000000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3F1D2D6-F1CF-7444-97A5-820E8FA5AE81}" type="datetime1">
              <a:rPr lang="en-US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6B7E106-780E-A146-973E-01AEC61C2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E6519C4-A1E8-9348-A69D-608CBE038D34}" type="datetime1">
              <a:rPr lang="en-US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31BDAF-8709-484C-ADF9-DF4CB2166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3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166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237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2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2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716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423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650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78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38363" y="6492875"/>
            <a:ext cx="48672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</a:t>
            </a:r>
            <a:r>
              <a:rPr lang="en-US" sz="3200" b="1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16</a:t>
            </a:r>
          </a:p>
          <a:p>
            <a:pPr algn="ctr" eaLnBrk="1" hangingPunct="1"/>
            <a:r>
              <a:rPr lang="en-US" sz="2800">
                <a:cs typeface="Arial" charset="0"/>
              </a:rPr>
              <a:t>Photosynthesis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9713" y="365125"/>
            <a:ext cx="3409950" cy="28098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Function of Light-Harvesting Complexes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187" y="789307"/>
            <a:ext cx="4038205" cy="516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E:\SOURCES\22_JPG\22_007.JPG"/>
          <p:cNvPicPr>
            <a:picLocks noChangeAspect="1" noChangeArrowheads="1"/>
          </p:cNvPicPr>
          <p:nvPr/>
        </p:nvPicPr>
        <p:blipFill>
          <a:blip r:embed="rId2">
            <a:lum bright="1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2291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94325" y="3851275"/>
            <a:ext cx="2916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does this one</a:t>
            </a:r>
          </a:p>
          <a:p>
            <a:r>
              <a:rPr lang="en-US" altLang="en-US"/>
              <a:t>chlorophyll ‘grab’ </a:t>
            </a:r>
          </a:p>
          <a:p>
            <a:r>
              <a:rPr lang="en-US" altLang="en-US"/>
              <a:t>the electron?  </a:t>
            </a:r>
          </a:p>
          <a:p>
            <a:endParaRPr lang="en-US" altLang="en-US"/>
          </a:p>
          <a:p>
            <a:r>
              <a:rPr lang="en-US" altLang="en-US"/>
              <a:t>…lower energy due to</a:t>
            </a:r>
          </a:p>
          <a:p>
            <a:r>
              <a:rPr lang="en-US" altLang="en-US"/>
              <a:t>environment. 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70525" y="803275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Time for typical search?</a:t>
            </a:r>
          </a:p>
          <a:p>
            <a:r>
              <a:rPr lang="en-US" altLang="en-US"/>
              <a:t>~ 10</a:t>
            </a:r>
            <a:r>
              <a:rPr lang="en-US" altLang="en-US" baseline="28000"/>
              <a:t>-10</a:t>
            </a:r>
            <a:r>
              <a:rPr lang="en-US" altLang="en-US"/>
              <a:t> sec.</a:t>
            </a:r>
          </a:p>
        </p:txBody>
      </p:sp>
    </p:spTree>
    <p:extLst>
      <p:ext uri="{BB962C8B-B14F-4D97-AF65-F5344CB8AC3E}">
        <p14:creationId xmlns:p14="http://schemas.microsoft.com/office/powerpoint/2010/main" val="24374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696913" y="2590800"/>
            <a:ext cx="7772400" cy="852488"/>
          </a:xfrm>
        </p:spPr>
        <p:txBody>
          <a:bodyPr/>
          <a:lstStyle/>
          <a:p>
            <a:r>
              <a:rPr lang="en-US" cap="none">
                <a:latin typeface="Arial" charset="0"/>
                <a:ea typeface="MS PGothic" charset="0"/>
                <a:cs typeface="Arial" charset="0"/>
              </a:rPr>
              <a:t>The Light Reactions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>
          <a:xfrm>
            <a:off x="696913" y="218281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MS PGothic" charset="0"/>
                <a:cs typeface="Arial" charset="0"/>
              </a:rPr>
              <a:t>Section 16.2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80756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Trace the energy transformations that takes place during the light reactions of photosynthesis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 descr="E:\SOURCES\22_JPG\22_011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3152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3782" y="3445164"/>
            <a:ext cx="4433454" cy="316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D:\SOURCES\22_JPG\22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00600" y="304800"/>
            <a:ext cx="40735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Two Center Electron Transport.</a:t>
            </a:r>
          </a:p>
          <a:p>
            <a:r>
              <a:rPr lang="en-US" altLang="en-US" sz="1800"/>
              <a:t>Non-cyclic Electron Flow first...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D:\SOURCES\22_JPG\22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070725" y="3394075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(FNR)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33400" y="5791200"/>
            <a:ext cx="2593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(OEC=Oxygen</a:t>
            </a:r>
          </a:p>
          <a:p>
            <a:r>
              <a:rPr lang="en-US" altLang="en-US"/>
              <a:t>Evolving Complex)</a:t>
            </a:r>
          </a:p>
        </p:txBody>
      </p:sp>
      <p:pic>
        <p:nvPicPr>
          <p:cNvPr id="38929" name="Picture 17" descr="D:\biochem\ch17\sp6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88013"/>
            <a:ext cx="5791200" cy="11699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2362200" y="4876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879725" y="4662488"/>
            <a:ext cx="192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Tyrosine Radical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Structure of Cyanobacterial Photosystem II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969" y="1772354"/>
            <a:ext cx="7390063" cy="4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478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Chlorophyll molecules in Photosystem II funnel energy to reaction centers containing P680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935" y="2385337"/>
            <a:ext cx="4740131" cy="40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83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Arrangement of Prosthetic Groups in Photosystem II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439" y="1979105"/>
            <a:ext cx="4025123" cy="42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Structure of the Mn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4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CaO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5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Cluster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900" y="1536700"/>
            <a:ext cx="5990201" cy="46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D:\biochem\ch17\sp58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D:\biochem\ch17\sp588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850"/>
            <a:ext cx="91440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D:\biochem\ch17\fi17p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93420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429000" y="0"/>
            <a:ext cx="231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Photosynthesis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0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Structure of Cyanobacterial Cytochrome </a:t>
            </a:r>
            <a:r>
              <a:rPr lang="en-US" i="1">
                <a:latin typeface="Arial" charset="0"/>
                <a:ea typeface="MS PGothic" charset="0"/>
                <a:cs typeface="Arial" charset="0"/>
              </a:rPr>
              <a:t>b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6</a:t>
            </a:r>
            <a:r>
              <a:rPr lang="en-US" i="1">
                <a:latin typeface="Arial" charset="0"/>
                <a:ea typeface="MS PGothic" charset="0"/>
                <a:cs typeface="Arial" charset="0"/>
              </a:rPr>
              <a:t>f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324" y="1650369"/>
            <a:ext cx="6027352" cy="474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Plastocyanin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032" y="1389296"/>
            <a:ext cx="3997937" cy="49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9063" y="104775"/>
            <a:ext cx="8923337" cy="12668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Cytochrome </a:t>
            </a:r>
            <a:r>
              <a:rPr lang="en-US" i="1">
                <a:latin typeface="Arial" charset="0"/>
                <a:ea typeface="MS PGothic" charset="0"/>
                <a:cs typeface="Arial" charset="0"/>
              </a:rPr>
              <a:t>b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6</a:t>
            </a:r>
            <a:r>
              <a:rPr lang="en-US" i="1">
                <a:latin typeface="Arial" charset="0"/>
                <a:ea typeface="MS PGothic" charset="0"/>
                <a:cs typeface="Arial" charset="0"/>
              </a:rPr>
              <a:t>f 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Function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712" y="1403879"/>
            <a:ext cx="5754576" cy="49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Structure of Cyanobaterial Photosystem I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459" y="1599956"/>
            <a:ext cx="5973082" cy="47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8163" cy="11430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Prosthetic Groups in Photosystem I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749" y="574041"/>
            <a:ext cx="3634233" cy="57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Ferredoxin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143" y="1321729"/>
            <a:ext cx="4469715" cy="50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MS PGothic" charset="0"/>
                <a:cs typeface="Arial" charset="0"/>
              </a:rPr>
              <a:t>The Z-Scheme of Photosynthesis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17" y="1408781"/>
            <a:ext cx="6370166" cy="49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biochem\ch17\fi17p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5438"/>
            <a:ext cx="6781800" cy="6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12725" y="422275"/>
            <a:ext cx="179228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Cyclic</a:t>
            </a:r>
          </a:p>
          <a:p>
            <a:r>
              <a:rPr lang="en-US" altLang="en-US"/>
              <a:t>Electron</a:t>
            </a:r>
          </a:p>
          <a:p>
            <a:r>
              <a:rPr lang="en-US" altLang="en-US"/>
              <a:t>Flow</a:t>
            </a:r>
          </a:p>
          <a:p>
            <a:r>
              <a:rPr lang="en-US" altLang="en-US"/>
              <a:t>-alternative</a:t>
            </a:r>
          </a:p>
          <a:p>
            <a:r>
              <a:rPr lang="en-US" altLang="en-US"/>
              <a:t>used when</a:t>
            </a:r>
          </a:p>
          <a:p>
            <a:r>
              <a:rPr lang="en-US" altLang="en-US"/>
              <a:t>ATP wanted,</a:t>
            </a:r>
          </a:p>
          <a:p>
            <a:r>
              <a:rPr lang="en-US" altLang="en-US"/>
              <a:t>but enough</a:t>
            </a:r>
          </a:p>
          <a:p>
            <a:r>
              <a:rPr lang="en-US" altLang="en-US"/>
              <a:t>NADPH</a:t>
            </a:r>
          </a:p>
        </p:txBody>
      </p:sp>
    </p:spTree>
    <p:extLst>
      <p:ext uri="{BB962C8B-B14F-4D97-AF65-F5344CB8AC3E}">
        <p14:creationId xmlns:p14="http://schemas.microsoft.com/office/powerpoint/2010/main" val="794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MS PGothic" charset="0"/>
                <a:cs typeface="Arial" charset="0"/>
              </a:rPr>
              <a:t>Cyclic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Electron Flow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9" y="1582738"/>
            <a:ext cx="8104183" cy="41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Photophosphorylation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736" y="1317482"/>
            <a:ext cx="3910529" cy="51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76338" y="2217738"/>
            <a:ext cx="3924300" cy="194468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Photosynthesis in Context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725" y="183876"/>
            <a:ext cx="2496766" cy="62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696913" y="2590800"/>
            <a:ext cx="7772400" cy="852488"/>
          </a:xfrm>
        </p:spPr>
        <p:txBody>
          <a:bodyPr/>
          <a:lstStyle/>
          <a:p>
            <a:r>
              <a:rPr lang="en-US" cap="none">
                <a:latin typeface="Arial" charset="0"/>
                <a:ea typeface="MS PGothic" charset="0"/>
                <a:cs typeface="Arial" charset="0"/>
              </a:rPr>
              <a:t>Carbon Fixation</a:t>
            </a:r>
          </a:p>
        </p:txBody>
      </p:sp>
      <p:sp>
        <p:nvSpPr>
          <p:cNvPr id="33795" name="Text Placeholder 3"/>
          <p:cNvSpPr>
            <a:spLocks noGrp="1"/>
          </p:cNvSpPr>
          <p:nvPr>
            <p:ph type="body" idx="1"/>
          </p:nvPr>
        </p:nvSpPr>
        <p:spPr>
          <a:xfrm>
            <a:off x="696913" y="218281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MS PGothic" charset="0"/>
                <a:cs typeface="Arial" charset="0"/>
              </a:rPr>
              <a:t>Section 16.3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701675" y="3886200"/>
            <a:ext cx="8070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steps of carbon fixation by the Calvin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:\biochem\ch17\fi17p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"/>
            <a:ext cx="7924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biochem\ch17\fi17p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04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228600"/>
            <a:ext cx="302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If the goal is glucose…</a:t>
            </a:r>
            <a:endParaRPr lang="en-US" altLang="en-US" sz="2000"/>
          </a:p>
          <a:p>
            <a:endParaRPr lang="en-US" altLang="en-US"/>
          </a:p>
          <a:p>
            <a:r>
              <a:rPr lang="en-US" altLang="en-US"/>
              <a:t>(6 turns)</a:t>
            </a:r>
          </a:p>
        </p:txBody>
      </p:sp>
    </p:spTree>
    <p:extLst>
      <p:ext uri="{BB962C8B-B14F-4D97-AF65-F5344CB8AC3E}">
        <p14:creationId xmlns:p14="http://schemas.microsoft.com/office/powerpoint/2010/main" val="34982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E:\SOURCES\22_JPG\22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879725" y="-14288"/>
            <a:ext cx="420688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C5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733800" y="0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2C3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318125" y="619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7070725" y="3667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251325" y="18907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4251325" y="28813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C6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6918325" y="23479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C4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6918325" y="36433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C7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251325" y="47863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C6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6918325" y="51673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C7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1812925" y="44053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C5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1889125" y="18907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C5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3108325" y="19669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C5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032125" y="4329113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C5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6232525" y="1966913"/>
            <a:ext cx="271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Every 3 rounds, one GAP exits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800600" y="6096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*</a:t>
            </a:r>
            <a:endParaRPr lang="en-US" altLang="en-US"/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7527925" y="5700713"/>
            <a:ext cx="1106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* C3+C6-&gt;</a:t>
            </a:r>
          </a:p>
          <a:p>
            <a:r>
              <a:rPr lang="en-US" altLang="en-US"/>
              <a:t>C5+C4</a:t>
            </a: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7543800" y="5715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biochem\ch17\sp60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D:\biochem\ch17\sp609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7630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295400" y="0"/>
            <a:ext cx="589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Ribulose-1,5-bisphosphate carboxylase oxygenase (RuBisCO)</a:t>
            </a:r>
            <a:endParaRPr lang="en-US" altLang="en-US"/>
          </a:p>
        </p:txBody>
      </p:sp>
      <p:pic>
        <p:nvPicPr>
          <p:cNvPr id="94215" name="Picture 7" descr="D:\biochem\ch17\sp61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Rubisco Carboxylation Reaction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66" y="1396881"/>
            <a:ext cx="8177868" cy="495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Structure of Spinach Rubisco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7941" y="1397878"/>
            <a:ext cx="5388119" cy="495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Rubisco is not a highly specific enzyme</a:t>
            </a: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552" y="1984756"/>
            <a:ext cx="7276896" cy="41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56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Initial Reactions of the Calvin Cycle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80" y="1125411"/>
            <a:ext cx="7419240" cy="53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1027" descr="D:\SOURCES\22_JPG\22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445000" cy="65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1028"/>
          <p:cNvSpPr txBox="1">
            <a:spLocks noChangeArrowheads="1"/>
          </p:cNvSpPr>
          <p:nvPr/>
        </p:nvSpPr>
        <p:spPr bwMode="auto">
          <a:xfrm>
            <a:off x="0" y="381000"/>
            <a:ext cx="4191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How are the Dark Cycle reactions regulated?</a:t>
            </a:r>
          </a:p>
          <a:p>
            <a:endParaRPr lang="en-US" altLang="en-US" sz="1800"/>
          </a:p>
          <a:p>
            <a:r>
              <a:rPr lang="en-US" altLang="en-US" sz="1800"/>
              <a:t>1) pH8 in stroma, optimum of RuBisCo </a:t>
            </a:r>
          </a:p>
          <a:p>
            <a:r>
              <a:rPr lang="en-US" altLang="en-US" sz="1800"/>
              <a:t>    upon illumination (pH7 in thylakoid) </a:t>
            </a:r>
          </a:p>
          <a:p>
            <a:r>
              <a:rPr lang="en-US" altLang="en-US" sz="1800"/>
              <a:t>    (activates RuBisCO)</a:t>
            </a:r>
          </a:p>
          <a:p>
            <a:r>
              <a:rPr lang="en-US" altLang="en-US" sz="1800"/>
              <a:t>2) Mg</a:t>
            </a:r>
            <a:r>
              <a:rPr lang="en-US" altLang="en-US" sz="1800" baseline="25000"/>
              <a:t>+2</a:t>
            </a:r>
            <a:r>
              <a:rPr lang="en-US" altLang="en-US" sz="1800"/>
              <a:t> efflux from thylakoid to stroma </a:t>
            </a:r>
          </a:p>
          <a:p>
            <a:r>
              <a:rPr lang="en-US" altLang="en-US" sz="1800"/>
              <a:t>    (activates RuBisCO)</a:t>
            </a:r>
          </a:p>
          <a:p>
            <a:r>
              <a:rPr lang="en-US" altLang="en-US" sz="1800"/>
              <a:t>3) RuBisCo Activase, which helps release</a:t>
            </a:r>
          </a:p>
          <a:p>
            <a:r>
              <a:rPr lang="en-US" altLang="en-US" sz="1800"/>
              <a:t>    2-carboxyarabinitol-1-phosphate (an </a:t>
            </a:r>
          </a:p>
          <a:p>
            <a:r>
              <a:rPr lang="en-US" altLang="en-US" sz="1800"/>
              <a:t>    inhibitor)</a:t>
            </a:r>
          </a:p>
          <a:p>
            <a:r>
              <a:rPr lang="en-US" altLang="en-US" sz="1800"/>
              <a:t>4) Redox-sensitive F1,6BPase and  </a:t>
            </a:r>
          </a:p>
          <a:p>
            <a:r>
              <a:rPr lang="en-US" altLang="en-US" sz="1800"/>
              <a:t>    Sedoheptulose bisphosphatase are </a:t>
            </a:r>
          </a:p>
          <a:p>
            <a:r>
              <a:rPr lang="en-US" altLang="en-US" sz="1800"/>
              <a:t>    activated by electrons derived from PSI. </a:t>
            </a:r>
          </a:p>
          <a:p>
            <a:r>
              <a:rPr lang="en-US" altLang="en-US" sz="1800"/>
              <a:t>    (See right panel)  (Therefore, dark </a:t>
            </a:r>
          </a:p>
          <a:p>
            <a:r>
              <a:rPr lang="en-US" altLang="en-US" sz="1800"/>
              <a:t>     reactions actually stop in the dark…)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7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Chloroplasts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45" y="1611313"/>
            <a:ext cx="8042510" cy="43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710113" y="825500"/>
            <a:ext cx="4256087" cy="3468688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Calvin cycle products are used to synthesize sucrose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63" y="386581"/>
            <a:ext cx="4023445" cy="60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Calvin cycle products are used to synthesize starch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57" y="2238761"/>
            <a:ext cx="8680286" cy="6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968" y="3632199"/>
            <a:ext cx="4772065" cy="24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Common Chloroplast Photoreceptors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144" y="1652791"/>
            <a:ext cx="7117713" cy="465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Common Chloroplast Photoreceptors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32" y="1771043"/>
            <a:ext cx="8318936" cy="168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489" y="3731270"/>
            <a:ext cx="5369022" cy="272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Visible Light Absorption by Some Photosynthetic Pigments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41" y="1786704"/>
            <a:ext cx="7295518" cy="454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Dissipation of Energy in a Photoexcited Molecule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7" y="1714948"/>
            <a:ext cx="7985747" cy="42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A Light-Harvesting Complex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96002" y="2392041"/>
            <a:ext cx="186557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 dirty="0"/>
              <a:t>Side View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967931" y="2392041"/>
            <a:ext cx="13946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 dirty="0"/>
              <a:t>Top View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335601" y="1468116"/>
            <a:ext cx="212405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 dirty="0"/>
              <a:t>Top View</a:t>
            </a:r>
            <a:br>
              <a:rPr lang="en-US" sz="2000" b="1" dirty="0"/>
            </a:br>
            <a:r>
              <a:rPr lang="en-US" sz="2000" b="1" dirty="0"/>
              <a:t>showing only</a:t>
            </a:r>
            <a:br>
              <a:rPr lang="en-US" sz="2000" b="1" dirty="0"/>
            </a:br>
            <a:r>
              <a:rPr lang="en-US" sz="2000" b="1" dirty="0"/>
              <a:t>chlorophyll</a:t>
            </a:r>
          </a:p>
          <a:p>
            <a:pPr algn="ctr" eaLnBrk="1" hangingPunct="1"/>
            <a:r>
              <a:rPr lang="en-US" sz="2000" b="1" dirty="0"/>
              <a:t>molecules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72" y="2938625"/>
            <a:ext cx="8212657" cy="316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8560</TotalTime>
  <Words>802</Words>
  <Application>Microsoft Office PowerPoint</Application>
  <PresentationFormat>On-screen Show (4:3)</PresentationFormat>
  <Paragraphs>137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Times New Roman</vt:lpstr>
      <vt:lpstr>wiley_theme</vt:lpstr>
      <vt:lpstr>PowerPoint Presentation</vt:lpstr>
      <vt:lpstr>PowerPoint Presentation</vt:lpstr>
      <vt:lpstr>Photosynthesis in Context</vt:lpstr>
      <vt:lpstr>The Chloroplasts</vt:lpstr>
      <vt:lpstr>Common Chloroplast Photoreceptors</vt:lpstr>
      <vt:lpstr>Common Chloroplast Photoreceptors</vt:lpstr>
      <vt:lpstr>Visible Light Absorption by Some Photosynthetic Pigments</vt:lpstr>
      <vt:lpstr>Dissipation of Energy in a Photoexcited Molecule</vt:lpstr>
      <vt:lpstr>A Light-Harvesting Complex</vt:lpstr>
      <vt:lpstr>Function of Light-Harvesting Complexes</vt:lpstr>
      <vt:lpstr>PowerPoint Presentation</vt:lpstr>
      <vt:lpstr>The Light Reactions</vt:lpstr>
      <vt:lpstr>PowerPoint Presentation</vt:lpstr>
      <vt:lpstr>PowerPoint Presentation</vt:lpstr>
      <vt:lpstr>PowerPoint Presentation</vt:lpstr>
      <vt:lpstr>Structure of Cyanobacterial Photosystem II</vt:lpstr>
      <vt:lpstr>Chlorophyll molecules in Photosystem II funnel energy to reaction centers containing P680</vt:lpstr>
      <vt:lpstr>Arrangement of Prosthetic Groups in Photosystem II</vt:lpstr>
      <vt:lpstr>Structure of the Mn4CaO5 Cluster</vt:lpstr>
      <vt:lpstr>Structure of Cyanobacterial Cytochrome b6f</vt:lpstr>
      <vt:lpstr>Plastocyanin</vt:lpstr>
      <vt:lpstr>Cytochrome b6f Function</vt:lpstr>
      <vt:lpstr>Structure of Cyanobaterial Photosystem I</vt:lpstr>
      <vt:lpstr>Prosthetic Groups in Photosystem I</vt:lpstr>
      <vt:lpstr>Ferredoxin</vt:lpstr>
      <vt:lpstr>The Z-Scheme of Photosynthesis</vt:lpstr>
      <vt:lpstr>PowerPoint Presentation</vt:lpstr>
      <vt:lpstr>Cyclic Electron Flow</vt:lpstr>
      <vt:lpstr>Photophosphorylation</vt:lpstr>
      <vt:lpstr>Carbon Fixation</vt:lpstr>
      <vt:lpstr>PowerPoint Presentation</vt:lpstr>
      <vt:lpstr>PowerPoint Presentation</vt:lpstr>
      <vt:lpstr>PowerPoint Presentation</vt:lpstr>
      <vt:lpstr>PowerPoint Presentation</vt:lpstr>
      <vt:lpstr>The Rubisco Carboxylation Reaction</vt:lpstr>
      <vt:lpstr>The Structure of Spinach Rubisco</vt:lpstr>
      <vt:lpstr>Rubisco is not a highly specific enzyme</vt:lpstr>
      <vt:lpstr>Initial Reactions of the Calvin Cycle</vt:lpstr>
      <vt:lpstr>PowerPoint Presentation</vt:lpstr>
      <vt:lpstr>Calvin cycle products are used to synthesize sucrose</vt:lpstr>
      <vt:lpstr>Calvin cycle products are used to synthesize starch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564</cp:revision>
  <dcterms:created xsi:type="dcterms:W3CDTF">2012-11-28T14:07:00Z</dcterms:created>
  <dcterms:modified xsi:type="dcterms:W3CDTF">2019-11-13T13:56:39Z</dcterms:modified>
  <cp:category/>
</cp:coreProperties>
</file>