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391" r:id="rId3"/>
    <p:sldId id="357" r:id="rId4"/>
    <p:sldId id="358" r:id="rId5"/>
    <p:sldId id="401" r:id="rId6"/>
    <p:sldId id="402" r:id="rId7"/>
    <p:sldId id="359" r:id="rId8"/>
    <p:sldId id="360" r:id="rId9"/>
    <p:sldId id="361" r:id="rId10"/>
    <p:sldId id="362" r:id="rId11"/>
    <p:sldId id="392" r:id="rId12"/>
    <p:sldId id="403" r:id="rId13"/>
    <p:sldId id="404" r:id="rId14"/>
    <p:sldId id="363" r:id="rId15"/>
    <p:sldId id="364" r:id="rId16"/>
    <p:sldId id="399" r:id="rId17"/>
    <p:sldId id="365" r:id="rId18"/>
    <p:sldId id="400" r:id="rId19"/>
    <p:sldId id="366" r:id="rId20"/>
    <p:sldId id="367" r:id="rId21"/>
    <p:sldId id="369" r:id="rId22"/>
    <p:sldId id="370" r:id="rId23"/>
    <p:sldId id="395" r:id="rId24"/>
    <p:sldId id="372" r:id="rId25"/>
    <p:sldId id="373" r:id="rId26"/>
    <p:sldId id="374" r:id="rId27"/>
    <p:sldId id="398" r:id="rId28"/>
    <p:sldId id="396" r:id="rId29"/>
    <p:sldId id="377" r:id="rId30"/>
    <p:sldId id="378" r:id="rId31"/>
    <p:sldId id="379" r:id="rId32"/>
    <p:sldId id="380" r:id="rId33"/>
    <p:sldId id="393" r:id="rId34"/>
    <p:sldId id="381" r:id="rId35"/>
    <p:sldId id="382" r:id="rId36"/>
    <p:sldId id="405" r:id="rId37"/>
    <p:sldId id="406" r:id="rId38"/>
    <p:sldId id="407" r:id="rId39"/>
    <p:sldId id="394" r:id="rId40"/>
    <p:sldId id="397" r:id="rId41"/>
    <p:sldId id="384" r:id="rId42"/>
    <p:sldId id="386" r:id="rId43"/>
    <p:sldId id="387" r:id="rId44"/>
    <p:sldId id="388" r:id="rId45"/>
    <p:sldId id="408" r:id="rId46"/>
    <p:sldId id="409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193"/>
    <a:srgbClr val="000000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5" autoAdjust="0"/>
    <p:restoredTop sz="96459" autoAdjust="0"/>
  </p:normalViewPr>
  <p:slideViewPr>
    <p:cSldViewPr snapToGrid="0">
      <p:cViewPr varScale="1">
        <p:scale>
          <a:sx n="65" d="100"/>
          <a:sy n="65" d="100"/>
        </p:scale>
        <p:origin x="15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7330DDE-7155-174F-89C6-FC39F27E9552}" type="datetime1">
              <a:rPr lang="en-US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D2021D4-4DFE-D54F-9F94-94F053E6E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7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5CAD6D9-8252-BE45-9D8B-DB466AD1AB8C}" type="datetime1">
              <a:rPr lang="en-US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C381BD-EE48-5A4B-9670-575EDFEE3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1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DC67BF6-025C-1E40-922E-97615BD0D53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414D02F-6F0B-6A48-9A92-5D82A19E53C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006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517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34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97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123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62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44700" y="6492875"/>
            <a:ext cx="5054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>
              <a:cs typeface="Arial" charset="0"/>
            </a:endParaRPr>
          </a:p>
          <a:p>
            <a:pPr algn="ctr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/>
            <a:r>
              <a:rPr lang="en-US" sz="3200" b="1">
                <a:cs typeface="Arial" charset="0"/>
              </a:rPr>
              <a:t>Chapter 15</a:t>
            </a:r>
          </a:p>
          <a:p>
            <a:pPr algn="ctr"/>
            <a:r>
              <a:rPr lang="en-US" sz="2800">
                <a:cs typeface="Arial" charset="0"/>
              </a:rPr>
              <a:t>Oxidative Phosphorylation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41300" y="520700"/>
            <a:ext cx="3708400" cy="25574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Overview of Mitochondrial Electron Transport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363" y="417029"/>
            <a:ext cx="4135437" cy="58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696913" y="1892300"/>
            <a:ext cx="7772400" cy="13620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Mitochondrial Electron Transport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15.2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r>
              <a:rPr lang="en-US" sz="2800"/>
              <a:t>Map the path of electrons through the redox groups of the electron transport pathway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OURCES\20_JPG\20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5"/>
            <a:ext cx="67627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:\biochem\ch15\fi15p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91440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Electron transport takes place in the mitochondrion.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091" y="1675670"/>
            <a:ext cx="6291818" cy="46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Experimental imaging helps us know what mitochondria look like.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67301" y="1967072"/>
            <a:ext cx="3135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600" b="1" dirty="0"/>
              <a:t>Electron Micrograph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3774198" y="1720850"/>
            <a:ext cx="24108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600" b="1" dirty="0"/>
              <a:t>3D Reconstruction by </a:t>
            </a:r>
            <a:br>
              <a:rPr lang="en-US" sz="1600" b="1" dirty="0"/>
            </a:br>
            <a:r>
              <a:rPr lang="en-US" sz="1600" b="1" dirty="0"/>
              <a:t>Electron Tomography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177918" y="1720850"/>
            <a:ext cx="226739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600" b="1" dirty="0"/>
              <a:t>Electron Micrograph </a:t>
            </a:r>
            <a:br>
              <a:rPr lang="en-US" sz="1600" b="1" dirty="0"/>
            </a:br>
            <a:r>
              <a:rPr lang="en-US" sz="1600" b="1" dirty="0"/>
              <a:t>of a Fibroblast</a:t>
            </a:r>
          </a:p>
        </p:txBody>
      </p:sp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89" y="2492375"/>
            <a:ext cx="7873822" cy="268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066668" y="6059934"/>
            <a:ext cx="263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/>
              <a:t>Mitochondria in Green</a:t>
            </a:r>
          </a:p>
        </p:txBody>
      </p:sp>
      <p:cxnSp>
        <p:nvCxnSpPr>
          <p:cNvPr id="12295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6799299" y="5614640"/>
            <a:ext cx="788988" cy="1016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URCES\20_JPG\20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0"/>
            <a:ext cx="6215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4398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Malate-Aspartate Shuttle System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48" y="1651128"/>
            <a:ext cx="6261905" cy="473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URCES\20_JPG\20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818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Mitochondrial Transport Systems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341753" y="5697538"/>
            <a:ext cx="401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800" b="1" dirty="0"/>
              <a:t>ATP </a:t>
            </a:r>
            <a:r>
              <a:rPr lang="en-US" sz="1800" b="1" dirty="0" err="1"/>
              <a:t>translocase</a:t>
            </a:r>
            <a:r>
              <a:rPr lang="en-US" sz="1800" b="1" dirty="0"/>
              <a:t> protein imports ADP and exports ATP.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94338" y="5654675"/>
            <a:ext cx="3649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800" b="1" dirty="0"/>
              <a:t>A </a:t>
            </a:r>
            <a:r>
              <a:rPr lang="en-US" sz="1800" b="1" dirty="0" err="1"/>
              <a:t>symport</a:t>
            </a:r>
            <a:r>
              <a:rPr lang="en-US" sz="1800" b="1" dirty="0"/>
              <a:t> protein permits</a:t>
            </a:r>
            <a:br>
              <a:rPr lang="en-US" sz="1800" b="1" dirty="0"/>
            </a:br>
            <a:r>
              <a:rPr lang="en-US" sz="1800" b="1" dirty="0"/>
              <a:t>simultaneous movement of P</a:t>
            </a:r>
            <a:r>
              <a:rPr lang="en-US" sz="1800" b="1" i="1" baseline="-25000" dirty="0"/>
              <a:t>i</a:t>
            </a:r>
            <a:r>
              <a:rPr lang="en-US" sz="1800" b="1" dirty="0"/>
              <a:t> and H</a:t>
            </a:r>
            <a:r>
              <a:rPr lang="en-US" sz="1800" b="1" baseline="30000" dirty="0"/>
              <a:t>+.</a:t>
            </a:r>
            <a:endParaRPr lang="en-US" sz="1800" b="1" dirty="0"/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09" y="1471105"/>
            <a:ext cx="8615994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1892300"/>
            <a:ext cx="7772400" cy="13620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Thermodynamics of Oxidation-Reduction Reactions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15.1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r>
              <a:rPr lang="en-US" sz="2800"/>
              <a:t>Summarize the thermodynamics of oxidation-reduction reactions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Bacterial Complex I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79" y="1776046"/>
            <a:ext cx="7696442" cy="43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Flavin Mononucleotide (FMN)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50" y="1646238"/>
            <a:ext cx="7956101" cy="42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36538" y="274638"/>
            <a:ext cx="4708525" cy="788987"/>
          </a:xfrm>
        </p:spPr>
        <p:txBody>
          <a:bodyPr anchor="t"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Iron-Sulfur Clusters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428" y="375922"/>
            <a:ext cx="3600450" cy="61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Complex I Function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732" y="1314450"/>
            <a:ext cx="593494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Reactions that Contribute to the Ubiquinol Pool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658" y="1592263"/>
            <a:ext cx="6712685" cy="48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Heme Group of a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b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Cytochrome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510" y="1393253"/>
            <a:ext cx="486498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715" y="1708460"/>
            <a:ext cx="7343476" cy="44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Mammalian Complex III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007742" y="1211517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800" b="1"/>
              <a:t>Arrangement of Prosthetic Groups 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737539" y="1160717"/>
            <a:ext cx="80486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 dirty="0" err="1">
                <a:solidFill>
                  <a:srgbClr val="FFFF00"/>
                </a:solidFill>
              </a:rPr>
              <a:t>Cyt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i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731314" y="1138492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>
                <a:solidFill>
                  <a:srgbClr val="E0130D"/>
                </a:solidFill>
              </a:rPr>
              <a:t>Cyt </a:t>
            </a:r>
            <a:r>
              <a:rPr lang="en-US" sz="1800" b="1" i="1">
                <a:solidFill>
                  <a:srgbClr val="E0130D"/>
                </a:solidFill>
              </a:rPr>
              <a:t>c</a:t>
            </a:r>
            <a:r>
              <a:rPr lang="en-US" sz="1800" b="1" baseline="-25000">
                <a:solidFill>
                  <a:srgbClr val="E0130D"/>
                </a:solidFill>
              </a:rPr>
              <a:t>1</a:t>
            </a:r>
            <a:endParaRPr lang="en-US" sz="1800" b="1">
              <a:solidFill>
                <a:srgbClr val="E0130D"/>
              </a:solidFill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413075" y="4586666"/>
            <a:ext cx="178827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FF6600"/>
                </a:solidFill>
              </a:rPr>
              <a:t>Fe-S clusters</a:t>
            </a: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6007742" y="1933830"/>
            <a:ext cx="2625725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>
                <a:solidFill>
                  <a:srgbClr val="FFFF00"/>
                </a:solidFill>
              </a:rPr>
              <a:t>Heme groups of Cyt </a:t>
            </a:r>
            <a:r>
              <a:rPr lang="en-US" sz="1800" b="1" i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Q Cycle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211" y="1320289"/>
            <a:ext cx="6639578" cy="51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Complex III Function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302" y="1311275"/>
            <a:ext cx="6051809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Cytochrome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c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258" y="1413576"/>
            <a:ext cx="4477484" cy="50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708335" y="1417638"/>
            <a:ext cx="4064000" cy="208756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Oxidative Phosphorylation  in Context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597" y="167779"/>
            <a:ext cx="2611802" cy="63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Cytochrome 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Oxidase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630" y="1622425"/>
            <a:ext cx="8388739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80542" y="17463"/>
            <a:ext cx="4133850" cy="347186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 Proposed Model for Cytochrome </a:t>
            </a:r>
            <a:r>
              <a:rPr lang="en-US" i="1" dirty="0"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Oxidase Activity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8749" y="149267"/>
            <a:ext cx="1304780" cy="634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Complex IV Function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243" y="1316038"/>
            <a:ext cx="598592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696913" y="2692400"/>
            <a:ext cx="7772400" cy="5619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Chemiosmosis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15.3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r>
              <a:rPr lang="en-US" sz="2800"/>
              <a:t>Explain how the protonmotive force links electron transport and ATP synthesis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How much energy is available from electron transport?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81300"/>
            <a:ext cx="84137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Generation of a Proton Gradient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341" y="1408113"/>
            <a:ext cx="5877318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D:\biochem\ch15\fi15p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480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...appears to be a proton gradient</a:t>
            </a:r>
          </a:p>
          <a:p>
            <a:r>
              <a:rPr lang="en-US" altLang="en-US"/>
              <a:t>AND a charge separation (capacitor?)</a:t>
            </a:r>
          </a:p>
        </p:txBody>
      </p:sp>
    </p:spTree>
    <p:extLst>
      <p:ext uri="{BB962C8B-B14F-4D97-AF65-F5344CB8AC3E}">
        <p14:creationId xmlns:p14="http://schemas.microsoft.com/office/powerpoint/2010/main" val="14209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E:\biochem\ch15\eq15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1066800"/>
            <a:ext cx="776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the proton gradient explain ATP synthesis entirely?  No.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04800" y="3048000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~+0.224V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819400" y="3048000"/>
            <a:ext cx="127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~+0.14V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800600" y="30480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~0.084V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400800" y="2971800"/>
            <a:ext cx="233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(“typical values”)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0" y="3810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Therefore, (0.14/0.224)*100% = ~62% contributed by voltage potential.</a:t>
            </a:r>
          </a:p>
        </p:txBody>
      </p:sp>
    </p:spTree>
    <p:extLst>
      <p:ext uri="{BB962C8B-B14F-4D97-AF65-F5344CB8AC3E}">
        <p14:creationId xmlns:p14="http://schemas.microsoft.com/office/powerpoint/2010/main" val="2845781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:\SOURCES\20_JPG\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41325" y="5146675"/>
            <a:ext cx="3363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Actively Respiring mouse</a:t>
            </a:r>
          </a:p>
          <a:p>
            <a:r>
              <a:rPr lang="en-US" altLang="en-US"/>
              <a:t>liver mitochondria.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495800" y="5181600"/>
            <a:ext cx="439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Resting mouse liver mitochondria.</a:t>
            </a:r>
          </a:p>
        </p:txBody>
      </p:sp>
    </p:spTree>
    <p:extLst>
      <p:ext uri="{BB962C8B-B14F-4D97-AF65-F5344CB8AC3E}">
        <p14:creationId xmlns:p14="http://schemas.microsoft.com/office/powerpoint/2010/main" val="1661027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96913" y="2692400"/>
            <a:ext cx="7772400" cy="73660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ATP Synthase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15.4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r>
              <a:rPr lang="en-US" sz="2800"/>
              <a:t>Describe the structure and operation of ATP synthase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Recap on Oxidation-Reduction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233613"/>
            <a:ext cx="79311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ATP Synthase Function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042" y="1323975"/>
            <a:ext cx="5353917" cy="50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ATP Synthase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502" y="1427929"/>
            <a:ext cx="6980996" cy="47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Mechanism of Proton Transport by ATP synthase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313" y="1568450"/>
            <a:ext cx="5071374" cy="48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the F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Component of ATP Synthase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28600" y="1968500"/>
            <a:ext cx="212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Symbol" charset="0"/>
                <a:cs typeface="Arial" charset="0"/>
              </a:rPr>
              <a:t>a</a:t>
            </a:r>
            <a:r>
              <a:rPr lang="en-US" sz="2400" b="1">
                <a:cs typeface="Arial" charset="0"/>
              </a:rPr>
              <a:t> = blue</a:t>
            </a:r>
          </a:p>
          <a:p>
            <a:r>
              <a:rPr lang="en-US" sz="2400" b="1">
                <a:latin typeface="Symbol" charset="0"/>
                <a:cs typeface="Arial" charset="0"/>
              </a:rPr>
              <a:t>b</a:t>
            </a:r>
            <a:r>
              <a:rPr lang="en-US" sz="2400" b="1">
                <a:cs typeface="Arial" charset="0"/>
              </a:rPr>
              <a:t> = green</a:t>
            </a:r>
          </a:p>
          <a:p>
            <a:r>
              <a:rPr lang="en-US" sz="2400" b="1">
                <a:latin typeface="Symbol" charset="0"/>
                <a:cs typeface="Arial" charset="0"/>
              </a:rPr>
              <a:t>g</a:t>
            </a:r>
            <a:r>
              <a:rPr lang="en-US" sz="2400" b="1">
                <a:cs typeface="Arial" charset="0"/>
              </a:rPr>
              <a:t> = purple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708" y="1628842"/>
            <a:ext cx="5462091" cy="47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76250" y="536575"/>
            <a:ext cx="5275263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Binding Change Mechanism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6763" y="153182"/>
            <a:ext cx="2297182" cy="63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SOURCES\20_JPG\20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913"/>
            <a:ext cx="73152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SOURCES\20_JPG\20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238"/>
            <a:ext cx="84582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4FC593-57D4-4F5B-92B7-250000B143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9248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200400" y="150813"/>
            <a:ext cx="280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RED Cat on AN Ox</a:t>
            </a:r>
          </a:p>
        </p:txBody>
      </p:sp>
    </p:spTree>
    <p:extLst>
      <p:ext uri="{BB962C8B-B14F-4D97-AF65-F5344CB8AC3E}">
        <p14:creationId xmlns:p14="http://schemas.microsoft.com/office/powerpoint/2010/main" val="33584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697CC3-B4B9-4A66-BA9A-9A68E51525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762000"/>
            <a:ext cx="1895475" cy="495300"/>
            <a:chOff x="672" y="2160"/>
            <a:chExt cx="1194" cy="312"/>
          </a:xfrm>
        </p:grpSpPr>
        <p:sp>
          <p:nvSpPr>
            <p:cNvPr id="10279" name="Text Box 5"/>
            <p:cNvSpPr txBox="1">
              <a:spLocks noChangeArrowheads="1"/>
            </p:cNvSpPr>
            <p:nvPr/>
          </p:nvSpPr>
          <p:spPr bwMode="auto">
            <a:xfrm>
              <a:off x="672" y="2160"/>
              <a:ext cx="11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E</a:t>
              </a:r>
              <a:r>
                <a:rPr lang="en-US" altLang="en-US" sz="240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>
                  <a:latin typeface="Arial" panose="020B0604020202020204" pitchFamily="34" charset="0"/>
                </a:rPr>
                <a:t>   = 0.76 V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0280" name="Text Box 6"/>
            <p:cNvSpPr txBox="1">
              <a:spLocks noChangeArrowheads="1"/>
            </p:cNvSpPr>
            <p:nvPr/>
          </p:nvSpPr>
          <p:spPr bwMode="auto">
            <a:xfrm>
              <a:off x="792" y="2260"/>
              <a:ext cx="3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cell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209800"/>
            <a:ext cx="3124200" cy="463550"/>
            <a:chOff x="3408" y="2448"/>
            <a:chExt cx="1968" cy="292"/>
          </a:xfrm>
        </p:grpSpPr>
        <p:sp>
          <p:nvSpPr>
            <p:cNvPr id="10277" name="Text Box 8"/>
            <p:cNvSpPr txBox="1">
              <a:spLocks noChangeArrowheads="1"/>
            </p:cNvSpPr>
            <p:nvPr/>
          </p:nvSpPr>
          <p:spPr bwMode="auto">
            <a:xfrm>
              <a:off x="3408" y="2448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Standard emf (E</a:t>
              </a:r>
              <a:r>
                <a:rPr lang="en-US" altLang="en-US" sz="2400" b="1" i="1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1" i="1">
                  <a:latin typeface="Arial" panose="020B0604020202020204" pitchFamily="34" charset="0"/>
                </a:rPr>
                <a:t>   )</a:t>
              </a:r>
            </a:p>
          </p:txBody>
        </p:sp>
        <p:sp>
          <p:nvSpPr>
            <p:cNvPr id="10278" name="Text Box 9"/>
            <p:cNvSpPr txBox="1">
              <a:spLocks noChangeArrowheads="1"/>
            </p:cNvSpPr>
            <p:nvPr/>
          </p:nvSpPr>
          <p:spPr bwMode="auto">
            <a:xfrm>
              <a:off x="4872" y="2528"/>
              <a:ext cx="3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latin typeface="Arial" panose="020B0604020202020204" pitchFamily="34" charset="0"/>
                </a:rPr>
                <a:t>cell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4000" y="5230813"/>
            <a:ext cx="2870200" cy="457200"/>
            <a:chOff x="3072" y="3264"/>
            <a:chExt cx="1808" cy="288"/>
          </a:xfrm>
        </p:grpSpPr>
        <p:sp>
          <p:nvSpPr>
            <p:cNvPr id="10274" name="Text Box 17"/>
            <p:cNvSpPr txBox="1">
              <a:spLocks noChangeArrowheads="1"/>
            </p:cNvSpPr>
            <p:nvPr/>
          </p:nvSpPr>
          <p:spPr bwMode="auto">
            <a:xfrm>
              <a:off x="3072" y="3264"/>
              <a:ext cx="18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0.76 V = </a:t>
              </a:r>
              <a:r>
                <a:rPr lang="en-US" altLang="en-US" sz="2400">
                  <a:solidFill>
                    <a:schemeClr val="accent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i="1" baseline="-25000">
                  <a:latin typeface="Arial" panose="020B0604020202020204" pitchFamily="34" charset="0"/>
                </a:rPr>
                <a:t> </a:t>
              </a:r>
              <a:r>
                <a:rPr lang="en-US" altLang="en-US" sz="2400" i="1">
                  <a:latin typeface="Arial" panose="020B0604020202020204" pitchFamily="34" charset="0"/>
                </a:rPr>
                <a:t> - </a:t>
              </a:r>
              <a:r>
                <a:rPr lang="en-US" altLang="en-US" sz="2400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Zn   /Zn</a:t>
              </a:r>
              <a:r>
                <a:rPr lang="en-US" altLang="en-US" sz="2400" i="1" baseline="-25000">
                  <a:latin typeface="Arial" panose="020B0604020202020204" pitchFamily="34" charset="0"/>
                </a:rPr>
                <a:t> 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0275" name="Text Box 18"/>
            <p:cNvSpPr txBox="1">
              <a:spLocks noChangeArrowheads="1"/>
            </p:cNvSpPr>
            <p:nvPr/>
          </p:nvSpPr>
          <p:spPr bwMode="auto">
            <a:xfrm>
              <a:off x="4293" y="326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276" name="Text Box 19"/>
            <p:cNvSpPr txBox="1">
              <a:spLocks noChangeArrowheads="1"/>
            </p:cNvSpPr>
            <p:nvPr/>
          </p:nvSpPr>
          <p:spPr bwMode="auto">
            <a:xfrm>
              <a:off x="4439" y="3352"/>
              <a:ext cx="2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2+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8600" y="5638800"/>
            <a:ext cx="2417763" cy="457200"/>
            <a:chOff x="3072" y="3552"/>
            <a:chExt cx="1523" cy="288"/>
          </a:xfrm>
        </p:grpSpPr>
        <p:sp>
          <p:nvSpPr>
            <p:cNvPr id="10271" name="Text Box 21"/>
            <p:cNvSpPr txBox="1">
              <a:spLocks noChangeArrowheads="1"/>
            </p:cNvSpPr>
            <p:nvPr/>
          </p:nvSpPr>
          <p:spPr bwMode="auto">
            <a:xfrm>
              <a:off x="3072" y="3552"/>
              <a:ext cx="15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Zn   /Zn</a:t>
              </a:r>
              <a:r>
                <a:rPr lang="en-US" altLang="en-US" sz="2400">
                  <a:latin typeface="Arial" panose="020B0604020202020204" pitchFamily="34" charset="0"/>
                </a:rPr>
                <a:t> = -0.76 V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0272" name="Text Box 22"/>
            <p:cNvSpPr txBox="1">
              <a:spLocks noChangeArrowheads="1"/>
            </p:cNvSpPr>
            <p:nvPr/>
          </p:nvSpPr>
          <p:spPr bwMode="auto">
            <a:xfrm>
              <a:off x="3216" y="355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273" name="Text Box 23"/>
            <p:cNvSpPr txBox="1">
              <a:spLocks noChangeArrowheads="1"/>
            </p:cNvSpPr>
            <p:nvPr/>
          </p:nvSpPr>
          <p:spPr bwMode="auto">
            <a:xfrm>
              <a:off x="3359" y="3640"/>
              <a:ext cx="2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Arial" panose="020B0604020202020204" pitchFamily="34" charset="0"/>
                </a:rPr>
                <a:t>2+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41300" y="6172200"/>
            <a:ext cx="5583238" cy="457200"/>
            <a:chOff x="152" y="3888"/>
            <a:chExt cx="3517" cy="288"/>
          </a:xfrm>
        </p:grpSpPr>
        <p:sp>
          <p:nvSpPr>
            <p:cNvPr id="10269" name="Text Box 25"/>
            <p:cNvSpPr txBox="1">
              <a:spLocks noChangeArrowheads="1"/>
            </p:cNvSpPr>
            <p:nvPr/>
          </p:nvSpPr>
          <p:spPr bwMode="auto">
            <a:xfrm>
              <a:off x="152" y="3888"/>
              <a:ext cx="35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Zn</a:t>
              </a:r>
              <a:r>
                <a:rPr lang="en-US" altLang="en-US" sz="24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2+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 (1 </a:t>
              </a:r>
              <a:r>
                <a:rPr lang="en-US" altLang="en-US" sz="2400" i="1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) + 2e</a:t>
              </a:r>
              <a:r>
                <a:rPr lang="en-US" altLang="en-US" sz="2400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          Zn</a:t>
              </a:r>
              <a:r>
                <a:rPr lang="en-US" altLang="en-US" sz="2400">
                  <a:latin typeface="Arial" panose="020B0604020202020204" pitchFamily="34" charset="0"/>
                </a:rPr>
                <a:t>     </a:t>
              </a:r>
              <a:r>
                <a:rPr lang="en-US" altLang="en-US" sz="2400" i="1">
                  <a:latin typeface="Arial" panose="020B0604020202020204" pitchFamily="34" charset="0"/>
                </a:rPr>
                <a:t>E</a:t>
              </a:r>
              <a:r>
                <a:rPr lang="en-US" altLang="en-US" sz="240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>
                  <a:latin typeface="Arial" panose="020B0604020202020204" pitchFamily="34" charset="0"/>
                </a:rPr>
                <a:t> = -0.76 V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10270" name="Line 26"/>
            <p:cNvSpPr>
              <a:spLocks noChangeShapeType="1"/>
            </p:cNvSpPr>
            <p:nvPr/>
          </p:nvSpPr>
          <p:spPr bwMode="auto">
            <a:xfrm>
              <a:off x="1608" y="4039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09600" y="4724400"/>
            <a:ext cx="2855913" cy="517525"/>
            <a:chOff x="3456" y="2927"/>
            <a:chExt cx="1799" cy="326"/>
          </a:xfrm>
        </p:grpSpPr>
        <p:grpSp>
          <p:nvGrpSpPr>
            <p:cNvPr id="10260" name="Group 28"/>
            <p:cNvGrpSpPr>
              <a:grpSpLocks/>
            </p:cNvGrpSpPr>
            <p:nvPr/>
          </p:nvGrpSpPr>
          <p:grpSpPr bwMode="auto">
            <a:xfrm>
              <a:off x="3456" y="2927"/>
              <a:ext cx="1799" cy="312"/>
              <a:chOff x="3312" y="2952"/>
              <a:chExt cx="1799" cy="312"/>
            </a:xfrm>
          </p:grpSpPr>
          <p:grpSp>
            <p:nvGrpSpPr>
              <p:cNvPr id="10262" name="Group 29"/>
              <p:cNvGrpSpPr>
                <a:grpSpLocks/>
              </p:cNvGrpSpPr>
              <p:nvPr/>
            </p:nvGrpSpPr>
            <p:grpSpPr bwMode="auto">
              <a:xfrm>
                <a:off x="3312" y="2952"/>
                <a:ext cx="1799" cy="312"/>
                <a:chOff x="672" y="2160"/>
                <a:chExt cx="1799" cy="312"/>
              </a:xfrm>
            </p:grpSpPr>
            <p:sp>
              <p:nvSpPr>
                <p:cNvPr id="1026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7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30000">
                      <a:latin typeface="Arial" panose="020B0604020202020204" pitchFamily="34" charset="0"/>
                    </a:rPr>
                    <a:t>0</a:t>
                  </a:r>
                  <a:r>
                    <a:rPr lang="en-US" altLang="en-US" sz="2400">
                      <a:latin typeface="Arial" panose="020B0604020202020204" pitchFamily="34" charset="0"/>
                    </a:rPr>
                    <a:t>   = </a:t>
                  </a:r>
                  <a:r>
                    <a:rPr lang="en-US" altLang="en-US" sz="2400" i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-2500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H /H</a:t>
                  </a:r>
                  <a:r>
                    <a:rPr lang="en-US" altLang="en-US" sz="2400" baseline="-2500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2400" i="1">
                      <a:latin typeface="Arial" panose="020B0604020202020204" pitchFamily="34" charset="0"/>
                    </a:rPr>
                    <a:t> - </a:t>
                  </a:r>
                  <a:r>
                    <a:rPr lang="en-US" altLang="en-US" sz="2400" i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-2500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Zn  /Zn</a:t>
                  </a:r>
                  <a:r>
                    <a:rPr lang="en-US" altLang="en-US" sz="2400" baseline="-25000">
                      <a:latin typeface="Arial" panose="020B0604020202020204" pitchFamily="34" charset="0"/>
                    </a:rPr>
                    <a:t> </a:t>
                  </a:r>
                  <a:endParaRPr lang="en-US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cell</a:t>
                  </a:r>
                </a:p>
              </p:txBody>
            </p:sp>
          </p:grpSp>
          <p:sp>
            <p:nvSpPr>
              <p:cNvPr id="10263" name="Text Box 32"/>
              <p:cNvSpPr txBox="1">
                <a:spLocks noChangeArrowheads="1"/>
              </p:cNvSpPr>
              <p:nvPr/>
            </p:nvSpPr>
            <p:spPr bwMode="auto">
              <a:xfrm>
                <a:off x="3989" y="29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264" name="Text Box 33"/>
              <p:cNvSpPr txBox="1">
                <a:spLocks noChangeArrowheads="1"/>
              </p:cNvSpPr>
              <p:nvPr/>
            </p:nvSpPr>
            <p:spPr bwMode="auto">
              <a:xfrm>
                <a:off x="4584" y="29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265" name="Text Box 34"/>
              <p:cNvSpPr txBox="1">
                <a:spLocks noChangeArrowheads="1"/>
              </p:cNvSpPr>
              <p:nvPr/>
            </p:nvSpPr>
            <p:spPr bwMode="auto">
              <a:xfrm>
                <a:off x="4064" y="3046"/>
                <a:ext cx="1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0266" name="Text Box 35"/>
              <p:cNvSpPr txBox="1">
                <a:spLocks noChangeArrowheads="1"/>
              </p:cNvSpPr>
              <p:nvPr/>
            </p:nvSpPr>
            <p:spPr bwMode="auto">
              <a:xfrm>
                <a:off x="4688" y="3040"/>
                <a:ext cx="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 2+</a:t>
                </a:r>
              </a:p>
            </p:txBody>
          </p:sp>
        </p:grpSp>
        <p:sp>
          <p:nvSpPr>
            <p:cNvPr id="10261" name="Text Box 36"/>
            <p:cNvSpPr txBox="1">
              <a:spLocks noChangeArrowheads="1"/>
            </p:cNvSpPr>
            <p:nvPr/>
          </p:nvSpPr>
          <p:spPr bwMode="auto">
            <a:xfrm>
              <a:off x="4360" y="308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accent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249" name="Text Box 38"/>
          <p:cNvSpPr txBox="1">
            <a:spLocks noChangeArrowheads="1"/>
          </p:cNvSpPr>
          <p:nvPr/>
        </p:nvSpPr>
        <p:spPr bwMode="auto">
          <a:xfrm>
            <a:off x="2109788" y="141288"/>
            <a:ext cx="4995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Standard Reduction Potentials</a:t>
            </a: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486400" y="2667000"/>
            <a:ext cx="3124200" cy="762000"/>
            <a:chOff x="3408" y="1680"/>
            <a:chExt cx="1968" cy="480"/>
          </a:xfrm>
        </p:grpSpPr>
        <p:grpSp>
          <p:nvGrpSpPr>
            <p:cNvPr id="10253" name="Group 10"/>
            <p:cNvGrpSpPr>
              <a:grpSpLocks/>
            </p:cNvGrpSpPr>
            <p:nvPr/>
          </p:nvGrpSpPr>
          <p:grpSpPr bwMode="auto">
            <a:xfrm>
              <a:off x="3456" y="1767"/>
              <a:ext cx="1875" cy="312"/>
              <a:chOff x="3072" y="2616"/>
              <a:chExt cx="1875" cy="312"/>
            </a:xfrm>
          </p:grpSpPr>
          <p:grpSp>
            <p:nvGrpSpPr>
              <p:cNvPr id="10255" name="Group 11"/>
              <p:cNvGrpSpPr>
                <a:grpSpLocks/>
              </p:cNvGrpSpPr>
              <p:nvPr/>
            </p:nvGrpSpPr>
            <p:grpSpPr bwMode="auto">
              <a:xfrm>
                <a:off x="3072" y="2616"/>
                <a:ext cx="1875" cy="312"/>
                <a:chOff x="672" y="2160"/>
                <a:chExt cx="1875" cy="312"/>
              </a:xfrm>
            </p:grpSpPr>
            <p:sp>
              <p:nvSpPr>
                <p:cNvPr id="1025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72" y="2160"/>
                  <a:ext cx="187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30000">
                      <a:latin typeface="Arial" panose="020B0604020202020204" pitchFamily="34" charset="0"/>
                    </a:rPr>
                    <a:t>0</a:t>
                  </a:r>
                  <a:r>
                    <a:rPr lang="en-US" altLang="en-US" sz="2400">
                      <a:latin typeface="Arial" panose="020B0604020202020204" pitchFamily="34" charset="0"/>
                    </a:rPr>
                    <a:t>   = </a:t>
                  </a:r>
                  <a:r>
                    <a:rPr lang="en-US" altLang="en-US" sz="2400" i="1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-25000">
                      <a:solidFill>
                        <a:schemeClr val="accent2"/>
                      </a:solidFill>
                      <a:latin typeface="Arial" panose="020B0604020202020204" pitchFamily="34" charset="0"/>
                    </a:rPr>
                    <a:t>cathode</a:t>
                  </a:r>
                  <a:r>
                    <a:rPr lang="en-US" altLang="en-US" sz="2400" i="1">
                      <a:latin typeface="Arial" panose="020B0604020202020204" pitchFamily="34" charset="0"/>
                    </a:rPr>
                    <a:t> - </a:t>
                  </a:r>
                  <a:r>
                    <a:rPr lang="en-US" altLang="en-US" sz="2400" i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altLang="en-US" sz="2400" baseline="-25000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anode</a:t>
                  </a:r>
                  <a:endParaRPr lang="en-US" altLang="en-US" sz="240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5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92" y="2260"/>
                  <a:ext cx="30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cell</a:t>
                  </a:r>
                </a:p>
              </p:txBody>
            </p:sp>
          </p:grp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3749" y="261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0257" name="Text Box 15"/>
              <p:cNvSpPr txBox="1">
                <a:spLocks noChangeArrowheads="1"/>
              </p:cNvSpPr>
              <p:nvPr/>
            </p:nvSpPr>
            <p:spPr bwMode="auto">
              <a:xfrm>
                <a:off x="4493" y="2616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i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10254" name="Rectangle 39"/>
            <p:cNvSpPr>
              <a:spLocks noChangeArrowheads="1"/>
            </p:cNvSpPr>
            <p:nvPr/>
          </p:nvSpPr>
          <p:spPr bwMode="auto">
            <a:xfrm>
              <a:off x="3408" y="1680"/>
              <a:ext cx="1968" cy="4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0" y="4267200"/>
            <a:ext cx="667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Zn (</a:t>
            </a:r>
            <a:r>
              <a:rPr lang="en-US" altLang="en-US" sz="2400" i="1"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)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altLang="en-US" sz="2400">
                <a:latin typeface="Arial" panose="020B0604020202020204" pitchFamily="34" charset="0"/>
              </a:rPr>
              <a:t> Zn</a:t>
            </a:r>
            <a:r>
              <a:rPr lang="en-US" altLang="en-US" sz="2400" baseline="30000">
                <a:latin typeface="Arial" panose="020B0604020202020204" pitchFamily="34" charset="0"/>
              </a:rPr>
              <a:t>2+</a:t>
            </a:r>
            <a:r>
              <a:rPr lang="en-US" altLang="en-US" sz="2400">
                <a:latin typeface="Arial" panose="020B0604020202020204" pitchFamily="34" charset="0"/>
              </a:rPr>
              <a:t> (1 </a:t>
            </a:r>
            <a:r>
              <a:rPr lang="en-US" altLang="en-US" sz="2400" i="1">
                <a:latin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</a:rPr>
              <a:t>)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|| H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| H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(1 atm) | Pt (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5408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1816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028700"/>
            <a:ext cx="2959100" cy="4170363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Reduction potential indicates a substance’s tendency to accept electrons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1214100" y="56769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endParaRPr lang="en-US" sz="180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268" y="492125"/>
            <a:ext cx="6081604" cy="57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Nernst Equation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52463" y="3656013"/>
            <a:ext cx="5062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 b="1" i="1"/>
              <a:t>R</a:t>
            </a:r>
            <a:r>
              <a:rPr lang="en-US" sz="1800" b="1"/>
              <a:t> = Gas Constant = 8.3145 J </a:t>
            </a:r>
            <a:r>
              <a:rPr lang="en-US" sz="1800" b="1">
                <a:latin typeface="Wingdings" charset="0"/>
              </a:rPr>
              <a:t></a:t>
            </a:r>
            <a:r>
              <a:rPr lang="en-US" sz="1800" b="1"/>
              <a:t> mol</a:t>
            </a:r>
            <a:r>
              <a:rPr lang="en-US" sz="1800" b="1" baseline="30000"/>
              <a:t>-1</a:t>
            </a:r>
            <a:r>
              <a:rPr lang="en-US" sz="1800" b="1"/>
              <a:t> </a:t>
            </a:r>
            <a:r>
              <a:rPr lang="en-US" sz="1800" b="1">
                <a:latin typeface="Wingdings" charset="0"/>
              </a:rPr>
              <a:t></a:t>
            </a:r>
            <a:r>
              <a:rPr lang="en-US" sz="1800" b="1"/>
              <a:t>K</a:t>
            </a:r>
            <a:r>
              <a:rPr lang="en-US" sz="1800" b="1" baseline="30000"/>
              <a:t>-1</a:t>
            </a:r>
            <a:r>
              <a:rPr lang="en-US" sz="1800" b="1"/>
              <a:t>	</a:t>
            </a:r>
          </a:p>
          <a:p>
            <a:r>
              <a:rPr lang="en-US" sz="1800" b="1" i="1"/>
              <a:t>T</a:t>
            </a:r>
            <a:r>
              <a:rPr lang="en-US" sz="1800" b="1"/>
              <a:t> = temperature in Kelvin</a:t>
            </a:r>
          </a:p>
          <a:p>
            <a:r>
              <a:rPr lang="en-US" sz="1800" b="1" i="1"/>
              <a:t>n</a:t>
            </a:r>
            <a:r>
              <a:rPr lang="en-US" sz="1800" b="1"/>
              <a:t> = # of electrons		</a:t>
            </a:r>
          </a:p>
          <a:p>
            <a:r>
              <a:rPr lang="en-US" sz="1800" b="1" i="1"/>
              <a:t>F</a:t>
            </a:r>
            <a:r>
              <a:rPr lang="en-US" sz="1800" b="1"/>
              <a:t> = Faraday</a:t>
            </a:r>
            <a:r>
              <a:rPr lang="ja-JP" altLang="en-US" sz="1800" b="1"/>
              <a:t>’</a:t>
            </a:r>
            <a:r>
              <a:rPr lang="en-US" altLang="ja-JP" sz="1800" b="1"/>
              <a:t>s constant = 96,485 J </a:t>
            </a:r>
            <a:r>
              <a:rPr lang="en-US" altLang="ja-JP" sz="1800" b="1">
                <a:latin typeface="Wingdings" charset="0"/>
              </a:rPr>
              <a:t></a:t>
            </a:r>
            <a:r>
              <a:rPr lang="en-US" altLang="ja-JP" sz="1800" b="1"/>
              <a:t> V</a:t>
            </a:r>
            <a:r>
              <a:rPr lang="en-US" altLang="ja-JP" sz="1800" b="1" baseline="30000"/>
              <a:t>-1</a:t>
            </a:r>
            <a:r>
              <a:rPr lang="en-US" altLang="ja-JP" sz="1800" b="1"/>
              <a:t> </a:t>
            </a:r>
            <a:r>
              <a:rPr lang="en-US" altLang="ja-JP" sz="1800" b="1">
                <a:latin typeface="Wingdings" charset="0"/>
              </a:rPr>
              <a:t></a:t>
            </a:r>
            <a:r>
              <a:rPr lang="en-US" altLang="ja-JP" sz="1800" b="1"/>
              <a:t>K</a:t>
            </a:r>
            <a:r>
              <a:rPr lang="en-US" altLang="ja-JP" sz="1800" b="1" baseline="30000"/>
              <a:t>-1</a:t>
            </a:r>
            <a:endParaRPr lang="en-US" sz="1800" b="1"/>
          </a:p>
        </p:txBody>
      </p:sp>
      <p:pic>
        <p:nvPicPr>
          <p:cNvPr id="7173" name="Picture 7" descr="Z:\NewMedia\Ebook-Novella\Wiley\jira\Pratt4e\Work\Images\Batch2\Ch15\pratt_4e_eq_1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62150"/>
            <a:ext cx="878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23838"/>
            <a:ext cx="9144000" cy="21209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free energy change can be calculated from the change in reduction potential</a:t>
            </a:r>
          </a:p>
        </p:txBody>
      </p:sp>
      <p:pic>
        <p:nvPicPr>
          <p:cNvPr id="8196" name="Picture 6" descr="Z:\NewMedia\Ebook-Novella\Wiley\jira\Pratt4e\Work\Images\Batch2\Ch15\pratt_4e_eq_15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771775"/>
            <a:ext cx="8401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Z:\NewMedia\Ebook-Novella\Wiley\jira\Pratt4e\Work\Images\Batch2\Ch15\pratt_4e_eq_15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857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5449</TotalTime>
  <Words>966</Words>
  <Application>Microsoft Office PowerPoint</Application>
  <PresentationFormat>On-screen Show (4:3)</PresentationFormat>
  <Paragraphs>146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Symbol</vt:lpstr>
      <vt:lpstr>Times New Roman</vt:lpstr>
      <vt:lpstr>Wingdings</vt:lpstr>
      <vt:lpstr>wiley_theme</vt:lpstr>
      <vt:lpstr>PowerPoint Presentation</vt:lpstr>
      <vt:lpstr>The Thermodynamics of Oxidation-Reduction Reactions</vt:lpstr>
      <vt:lpstr>Oxidative Phosphorylation  in Context</vt:lpstr>
      <vt:lpstr>Recap on Oxidation-Reduction</vt:lpstr>
      <vt:lpstr>PowerPoint Presentation</vt:lpstr>
      <vt:lpstr>PowerPoint Presentation</vt:lpstr>
      <vt:lpstr>Reduction potential indicates a substance’s tendency to accept electrons</vt:lpstr>
      <vt:lpstr>The Nernst Equation</vt:lpstr>
      <vt:lpstr>The free energy change can be calculated from the change in reduction potential</vt:lpstr>
      <vt:lpstr>Overview of Mitochondrial Electron Transport</vt:lpstr>
      <vt:lpstr>Mitochondrial Electron Transport</vt:lpstr>
      <vt:lpstr>PowerPoint Presentation</vt:lpstr>
      <vt:lpstr>PowerPoint Presentation</vt:lpstr>
      <vt:lpstr>Electron transport takes place in the mitochondrion.</vt:lpstr>
      <vt:lpstr>Experimental imaging helps us know what mitochondria look like.</vt:lpstr>
      <vt:lpstr>PowerPoint Presentation</vt:lpstr>
      <vt:lpstr>The Malate-Aspartate Shuttle System</vt:lpstr>
      <vt:lpstr>PowerPoint Presentation</vt:lpstr>
      <vt:lpstr>Mitochondrial Transport Systems</vt:lpstr>
      <vt:lpstr>Structure of Bacterial Complex I</vt:lpstr>
      <vt:lpstr>Flavin Mononucleotide (FMN)</vt:lpstr>
      <vt:lpstr>Iron-Sulfur Clusters</vt:lpstr>
      <vt:lpstr>Complex I Function</vt:lpstr>
      <vt:lpstr>Reactions that Contribute to the Ubiquinol Pool</vt:lpstr>
      <vt:lpstr>The Heme Group of a b Cytochrome</vt:lpstr>
      <vt:lpstr>Structure of Mammalian Complex III</vt:lpstr>
      <vt:lpstr>The Q Cycle</vt:lpstr>
      <vt:lpstr>Complex III Function</vt:lpstr>
      <vt:lpstr>Cytochrome c</vt:lpstr>
      <vt:lpstr>Structure of Cytochrome c Oxidase</vt:lpstr>
      <vt:lpstr>A Proposed Model for Cytochrome c Oxidase Activity</vt:lpstr>
      <vt:lpstr>Complex IV Function</vt:lpstr>
      <vt:lpstr>Chemiosmosis</vt:lpstr>
      <vt:lpstr>How much energy is available from electron transport?</vt:lpstr>
      <vt:lpstr>Generation of a Proton Gradient</vt:lpstr>
      <vt:lpstr>PowerPoint Presentation</vt:lpstr>
      <vt:lpstr>PowerPoint Presentation</vt:lpstr>
      <vt:lpstr>PowerPoint Presentation</vt:lpstr>
      <vt:lpstr>ATP Synthase</vt:lpstr>
      <vt:lpstr>ATP Synthase Function</vt:lpstr>
      <vt:lpstr>Structure of ATP Synthase</vt:lpstr>
      <vt:lpstr>Mechanism of Proton Transport by ATP synthase</vt:lpstr>
      <vt:lpstr>Structure of the F1 Component of ATP Synthase</vt:lpstr>
      <vt:lpstr>The Binding Change Mechanism</vt:lpstr>
      <vt:lpstr>PowerPoint Presentation</vt:lpstr>
      <vt:lpstr>PowerPoint Presentation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513</cp:revision>
  <dcterms:created xsi:type="dcterms:W3CDTF">2012-11-13T01:23:56Z</dcterms:created>
  <dcterms:modified xsi:type="dcterms:W3CDTF">2019-11-03T16:45:45Z</dcterms:modified>
  <cp:category/>
</cp:coreProperties>
</file>