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317" r:id="rId3"/>
    <p:sldId id="394" r:id="rId4"/>
    <p:sldId id="393" r:id="rId5"/>
    <p:sldId id="395" r:id="rId6"/>
    <p:sldId id="3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97" r:id="rId16"/>
    <p:sldId id="398" r:id="rId17"/>
    <p:sldId id="354" r:id="rId18"/>
    <p:sldId id="367" r:id="rId19"/>
    <p:sldId id="399" r:id="rId20"/>
    <p:sldId id="400" r:id="rId21"/>
    <p:sldId id="368" r:id="rId22"/>
    <p:sldId id="369" r:id="rId23"/>
    <p:sldId id="373" r:id="rId24"/>
    <p:sldId id="374" r:id="rId25"/>
    <p:sldId id="376" r:id="rId26"/>
    <p:sldId id="377" r:id="rId27"/>
    <p:sldId id="378" r:id="rId28"/>
    <p:sldId id="370" r:id="rId29"/>
    <p:sldId id="401" r:id="rId30"/>
    <p:sldId id="371" r:id="rId31"/>
    <p:sldId id="372" r:id="rId32"/>
    <p:sldId id="379" r:id="rId33"/>
    <p:sldId id="380" r:id="rId34"/>
    <p:sldId id="402" r:id="rId35"/>
    <p:sldId id="381" r:id="rId36"/>
    <p:sldId id="382" r:id="rId37"/>
    <p:sldId id="383" r:id="rId38"/>
    <p:sldId id="384" r:id="rId39"/>
    <p:sldId id="385" r:id="rId40"/>
    <p:sldId id="403" r:id="rId41"/>
    <p:sldId id="355" r:id="rId42"/>
    <p:sldId id="387" r:id="rId43"/>
    <p:sldId id="386" r:id="rId44"/>
    <p:sldId id="388" r:id="rId45"/>
    <p:sldId id="389" r:id="rId46"/>
    <p:sldId id="390" r:id="rId47"/>
    <p:sldId id="391" r:id="rId48"/>
    <p:sldId id="404" r:id="rId4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0130D"/>
    <a:srgbClr val="009193"/>
    <a:srgbClr val="000000"/>
    <a:srgbClr val="3D2D86"/>
    <a:srgbClr val="38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5" autoAdjust="0"/>
    <p:restoredTop sz="94674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74C1CBF-B9F1-6742-8107-6BA4A4A24A13}" type="datetime1">
              <a:rPr lang="en-US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FF38059-23EC-E64F-BA10-37D3F1E09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7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806769-401A-BE41-81DD-175AE72E4EFB}" type="datetime1">
              <a:rPr lang="en-US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172A5B3-79CE-8644-8BCF-4D82432BD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4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AD5ACDD-3C8D-7B49-AFD2-C2FFE60E50B5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C574C57-C802-B04C-9433-7878763E023F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3A71091-0D45-CE49-A44C-28A188A490AE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651A60C-A8BC-954A-B937-B42B281D0E31}" type="slidenum">
              <a:rPr lang="en-US">
                <a:latin typeface="Calibri" charset="0"/>
              </a:rPr>
              <a:pPr/>
              <a:t>26</a:t>
            </a:fld>
            <a:endParaRPr lang="en-US">
              <a:latin typeface="Calibri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C2A3727-B474-414E-AE57-BA165FA9B786}" type="slidenum">
              <a:rPr lang="en-US">
                <a:latin typeface="Calibri" charset="0"/>
              </a:rPr>
              <a:pPr/>
              <a:t>27</a:t>
            </a:fld>
            <a:endParaRPr lang="en-US">
              <a:latin typeface="Calibri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A6D107A-FF58-4F4D-AE9A-AA2C9FC917AE}" type="slidenum">
              <a:rPr lang="en-US">
                <a:latin typeface="Calibri" charset="0"/>
              </a:rPr>
              <a:pPr/>
              <a:t>35</a:t>
            </a:fld>
            <a:endParaRPr lang="en-US">
              <a:latin typeface="Calibri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86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4821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88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96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008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515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89100" y="6492875"/>
            <a:ext cx="57658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14</a:t>
            </a:r>
          </a:p>
          <a:p>
            <a:pPr algn="ctr" eaLnBrk="1" hangingPunct="1"/>
            <a:r>
              <a:rPr lang="en-US" sz="2800">
                <a:cs typeface="Arial" charset="0"/>
              </a:rPr>
              <a:t>The Citric Acid Cycle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Step 2: Transfer from E1 to E2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00" y="1515873"/>
            <a:ext cx="8163801" cy="42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Step 3: Acetyl Transfer to CoA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25" y="1355302"/>
            <a:ext cx="6991350" cy="506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Step 4: Restoration of E2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4233863"/>
            <a:ext cx="8229600" cy="17494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E3 uses a disulfide bond and an FAD cofactor</a:t>
            </a:r>
            <a:br>
              <a:rPr lang="en-US">
                <a:latin typeface="Arial" charset="0"/>
                <a:ea typeface="MS PGothic" charset="0"/>
                <a:cs typeface="Arial" charset="0"/>
              </a:rPr>
            </a:br>
            <a:endParaRPr lang="en-US">
              <a:latin typeface="Arial" charset="0"/>
              <a:ea typeface="MS PGothic" charset="0"/>
              <a:cs typeface="Arial" charset="0"/>
            </a:endParaRPr>
          </a:p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Lipoamide is oxidized by E3’s disulfide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88" y="1543050"/>
            <a:ext cx="826603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Step 5: Restoration of E3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368800"/>
            <a:ext cx="8229600" cy="2243138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Electrons move to FAD to form FADH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2.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Electrons move from FADH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to NAD</a:t>
            </a:r>
            <a:r>
              <a:rPr lang="en-US" baseline="30000">
                <a:latin typeface="Arial" charset="0"/>
                <a:ea typeface="MS PGothic" charset="0"/>
                <a:cs typeface="Arial" charset="0"/>
              </a:rPr>
              <a:t>+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to form NADH and H</a:t>
            </a:r>
            <a:r>
              <a:rPr lang="en-US" baseline="30000">
                <a:latin typeface="Arial" charset="0"/>
                <a:ea typeface="MS PGothic" charset="0"/>
                <a:cs typeface="Arial" charset="0"/>
              </a:rPr>
              <a:t>+.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E3 is restored to its oxidized state.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" y="1381012"/>
            <a:ext cx="8648700" cy="277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1652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Summary of the </a:t>
            </a:r>
            <a:br>
              <a:rPr lang="en-US">
                <a:latin typeface="Arial" charset="0"/>
                <a:ea typeface="MS PGothic" charset="0"/>
                <a:cs typeface="Arial" charset="0"/>
              </a:rPr>
            </a:br>
            <a:r>
              <a:rPr lang="en-US">
                <a:latin typeface="Arial" charset="0"/>
                <a:ea typeface="MS PGothic" charset="0"/>
                <a:cs typeface="Arial" charset="0"/>
              </a:rPr>
              <a:t>Pyruvate Dehydrogenase Reactions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  <p:pic>
        <p:nvPicPr>
          <p:cNvPr id="5" name="Picture 4" descr="19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9322"/>
            <a:ext cx="8458200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19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25"/>
            <a:ext cx="78486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p5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7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057400" y="1524000"/>
            <a:ext cx="5343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</a:t>
            </a:r>
            <a:r>
              <a:rPr lang="en-US" altLang="en-US"/>
              <a:t>G</a:t>
            </a:r>
            <a:r>
              <a:rPr lang="en-US" altLang="en-US">
                <a:sym typeface="Symbol" panose="05050102010706020507" pitchFamily="18" charset="2"/>
              </a:rPr>
              <a:t></a:t>
            </a:r>
            <a:r>
              <a:rPr lang="en-US" altLang="en-US"/>
              <a:t> ~ -30kJ/mol for hydrolysis of </a:t>
            </a:r>
          </a:p>
          <a:p>
            <a:r>
              <a:rPr lang="en-US" altLang="en-US"/>
              <a:t>acetyl-CoA, so net reaction is about zero. </a:t>
            </a:r>
          </a:p>
        </p:txBody>
      </p:sp>
    </p:spTree>
    <p:extLst>
      <p:ext uri="{BB962C8B-B14F-4D97-AF65-F5344CB8AC3E}">
        <p14:creationId xmlns:p14="http://schemas.microsoft.com/office/powerpoint/2010/main" val="13119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KEY CONCEPTS: Section 14-2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30338"/>
            <a:ext cx="8229600" cy="5132387"/>
          </a:xfrm>
          <a:solidFill>
            <a:srgbClr val="000090"/>
          </a:solidFill>
        </p:spPr>
        <p:txBody>
          <a:bodyPr/>
          <a:lstStyle/>
          <a:p>
            <a:pPr marL="514350" indent="-514350"/>
            <a:r>
              <a:rPr lang="en-US" sz="28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The citric acid cycle is a set of eight reactions in which an acetyl group is condensed with oxaloacetate, two CO</a:t>
            </a:r>
            <a:r>
              <a:rPr lang="en-US" sz="2800" baseline="-25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 are lost, and oxaloacetate is regenerated.</a:t>
            </a:r>
          </a:p>
          <a:p>
            <a:pPr marL="514350" indent="-514350"/>
            <a:r>
              <a:rPr lang="en-US" sz="28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Each round of the citric acid cycle generates three NADH, one QH</a:t>
            </a:r>
            <a:r>
              <a:rPr lang="en-US" sz="2800" baseline="-25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, and one GTP or ATP.</a:t>
            </a:r>
          </a:p>
          <a:p>
            <a:pPr marL="514350" indent="-514350"/>
            <a:r>
              <a:rPr lang="en-US" sz="28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Flux through the citric acid cycle is regulated primarily by feedback inhibition at three steps.</a:t>
            </a:r>
          </a:p>
          <a:p>
            <a:pPr marL="514350" indent="-514350"/>
            <a:r>
              <a:rPr lang="en-US" sz="28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The citric acid cycle likely evolved by the combination of oxidative and reductive pathways.</a:t>
            </a:r>
          </a:p>
          <a:p>
            <a:pPr marL="514350" indent="-514350">
              <a:buFont typeface="Arial" charset="0"/>
              <a:buNone/>
            </a:pPr>
            <a:endParaRPr lang="en-US" sz="280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225800" cy="2957513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Overview of the Citric Acid Cycle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9948" y="322898"/>
            <a:ext cx="5847186" cy="615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OURCES\19_JPG\19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KEY CONCEPTS: Section 14-1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5062537"/>
          </a:xfrm>
          <a:solidFill>
            <a:srgbClr val="000090"/>
          </a:solidFill>
        </p:spPr>
        <p:txBody>
          <a:bodyPr/>
          <a:lstStyle/>
          <a:p>
            <a:pPr marL="514350" indent="-514350"/>
            <a:r>
              <a:rPr lang="en-US" dirty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The pyruvate dehydrogenase complex includes three types of enzymes that collectively remove a carboxylate group from pyruvate and produce acetyl-CoA and NADH.</a:t>
            </a:r>
          </a:p>
          <a:p>
            <a:pPr marL="514350" indent="-514350">
              <a:buFont typeface="Arial" charset="0"/>
              <a:buNone/>
            </a:pPr>
            <a:endParaRPr lang="en-US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:\biochem\ch14\fi14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198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6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1: Citrate Synthase Adds an Acetyl Group to Oxaloacetate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5" y="1943100"/>
            <a:ext cx="8667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7938"/>
            <a:ext cx="9144000" cy="1800226"/>
          </a:xfrm>
        </p:spPr>
        <p:txBody>
          <a:bodyPr/>
          <a:lstStyle/>
          <a:p>
            <a:r>
              <a:rPr lang="en-US" sz="3200">
                <a:latin typeface="Arial" charset="0"/>
                <a:ea typeface="MS PGothic" charset="0"/>
                <a:cs typeface="Arial" charset="0"/>
              </a:rPr>
              <a:t>Citrate synthase undergoes a conformational change upon binding oxaloacetate, </a:t>
            </a:r>
            <a:br>
              <a:rPr lang="en-US" sz="3200">
                <a:latin typeface="Arial" charset="0"/>
                <a:ea typeface="MS PGothic" charset="0"/>
                <a:cs typeface="Arial" charset="0"/>
              </a:rPr>
            </a:br>
            <a:r>
              <a:rPr lang="en-US" sz="3200">
                <a:latin typeface="Arial" charset="0"/>
                <a:ea typeface="MS PGothic" charset="0"/>
                <a:cs typeface="Arial" charset="0"/>
              </a:rPr>
              <a:t>allowing for binding of acetyl-CoA.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324343" y="1922463"/>
            <a:ext cx="270099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 dirty="0"/>
              <a:t>No Substrates Bound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908550" y="1922463"/>
            <a:ext cx="25896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 dirty="0"/>
              <a:t>Substrates Bound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636" y="2343150"/>
            <a:ext cx="6182728" cy="422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665288"/>
            <a:ext cx="8229600" cy="19685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Citrate synthase is one of a few enzymes that can synthesize a C-C bond without a metal ion cofactor.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61963" y="5165725"/>
            <a:ext cx="737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Calisto MT" charset="0"/>
              </a:rPr>
              <a:t>Let’s look at the mechanism of citrate synthase…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5663" cy="23082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Citrate Synthase Mechanism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267" y="301373"/>
            <a:ext cx="5301835" cy="617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52" y="193767"/>
            <a:ext cx="7387117" cy="62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itle 3"/>
          <p:cNvSpPr txBox="1">
            <a:spLocks/>
          </p:cNvSpPr>
          <p:nvPr/>
        </p:nvSpPr>
        <p:spPr bwMode="auto">
          <a:xfrm>
            <a:off x="5537200" y="279400"/>
            <a:ext cx="3395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3600" b="1"/>
              <a:t>Citrate Synthase Mechanism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326" y="258532"/>
            <a:ext cx="7526961" cy="617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itle 3"/>
          <p:cNvSpPr txBox="1">
            <a:spLocks/>
          </p:cNvSpPr>
          <p:nvPr/>
        </p:nvSpPr>
        <p:spPr bwMode="auto">
          <a:xfrm>
            <a:off x="457200" y="274638"/>
            <a:ext cx="3395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3600" b="1"/>
              <a:t>Citrate Synthase Mechanism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696" y="130175"/>
            <a:ext cx="3835960" cy="641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5" name="Title 3"/>
          <p:cNvSpPr txBox="1">
            <a:spLocks/>
          </p:cNvSpPr>
          <p:nvPr/>
        </p:nvSpPr>
        <p:spPr bwMode="auto">
          <a:xfrm>
            <a:off x="457200" y="274638"/>
            <a:ext cx="3395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3600" b="1"/>
              <a:t>Citrate Synthase Mechanism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2: Aconitase Isomerizes Citrate to Isocitrate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27" y="2214563"/>
            <a:ext cx="8428347" cy="30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OURCES\19_JPG\19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2275"/>
            <a:ext cx="7239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E:\biochem\ch14\sp495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772400" cy="168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0" y="99060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996633"/>
                </a:solidFill>
              </a:rPr>
              <a:t>Aconitase</a:t>
            </a:r>
          </a:p>
        </p:txBody>
      </p:sp>
    </p:spTree>
    <p:extLst>
      <p:ext uri="{BB962C8B-B14F-4D97-AF65-F5344CB8AC3E}">
        <p14:creationId xmlns:p14="http://schemas.microsoft.com/office/powerpoint/2010/main" val="22594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g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388"/>
            <a:ext cx="83820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423863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3: Isocitrate Dehydrogenase Releases the First CO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60" y="2647767"/>
            <a:ext cx="8400281" cy="2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4: α-Ketoglutarate Dehydrogenase Releases the Second CO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3" y="2186399"/>
            <a:ext cx="7850187" cy="400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3138" y="488395"/>
            <a:ext cx="5259387" cy="576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273050" y="147638"/>
            <a:ext cx="2941638" cy="2957512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Fates of Carbons in the Citric Acid Cycle</a:t>
            </a:r>
          </a:p>
        </p:txBody>
      </p:sp>
      <p:sp>
        <p:nvSpPr>
          <p:cNvPr id="27652" name="Content Placeholder 4"/>
          <p:cNvSpPr>
            <a:spLocks noGrp="1"/>
          </p:cNvSpPr>
          <p:nvPr>
            <p:ph idx="1"/>
          </p:nvPr>
        </p:nvSpPr>
        <p:spPr>
          <a:xfrm>
            <a:off x="344488" y="3232150"/>
            <a:ext cx="3422650" cy="2533650"/>
          </a:xfrm>
        </p:spPr>
        <p:txBody>
          <a:bodyPr/>
          <a:lstStyle/>
          <a:p>
            <a:r>
              <a:rPr lang="en-US" sz="2600">
                <a:latin typeface="Arial" charset="0"/>
                <a:ea typeface="MS PGothic" charset="0"/>
                <a:cs typeface="Arial" charset="0"/>
              </a:rPr>
              <a:t>The two carbons released in the 1</a:t>
            </a:r>
            <a:r>
              <a:rPr lang="en-US" sz="2600" baseline="30000">
                <a:latin typeface="Arial" charset="0"/>
                <a:ea typeface="MS PGothic" charset="0"/>
                <a:cs typeface="Arial" charset="0"/>
              </a:rPr>
              <a:t>st</a:t>
            </a:r>
            <a:r>
              <a:rPr lang="en-US" sz="2600">
                <a:latin typeface="Arial" charset="0"/>
                <a:ea typeface="MS PGothic" charset="0"/>
                <a:cs typeface="Arial" charset="0"/>
              </a:rPr>
              <a:t> round of the citric acid cycle did not come from acetyl-CoA.</a:t>
            </a:r>
          </a:p>
          <a:p>
            <a:pPr>
              <a:buFont typeface="Arial" charset="0"/>
              <a:buNone/>
            </a:pPr>
            <a:endParaRPr lang="en-US" sz="2600" b="1" i="1">
              <a:solidFill>
                <a:srgbClr val="0000FF"/>
              </a:solidFill>
              <a:latin typeface="Calisto MT" charset="0"/>
              <a:ea typeface="MS PGothic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87850" y="3033713"/>
            <a:ext cx="127000" cy="1412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4514850" y="2905125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/>
              <a:t>Carbon</a:t>
            </a:r>
          </a:p>
        </p:txBody>
      </p:sp>
      <p:sp>
        <p:nvSpPr>
          <p:cNvPr id="8" name="Oval 7"/>
          <p:cNvSpPr/>
          <p:nvPr/>
        </p:nvSpPr>
        <p:spPr>
          <a:xfrm>
            <a:off x="4400550" y="3454400"/>
            <a:ext cx="127000" cy="141288"/>
          </a:xfrm>
          <a:prstGeom prst="ellipse">
            <a:avLst/>
          </a:prstGeom>
          <a:solidFill>
            <a:srgbClr val="E0130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4540250" y="3311525"/>
            <a:ext cx="1468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/>
              <a:t>Carbon from</a:t>
            </a:r>
            <a:br>
              <a:rPr lang="en-US" sz="1800"/>
            </a:br>
            <a:r>
              <a:rPr lang="en-US" sz="1800"/>
              <a:t>Acetyl-CoA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9144000" cy="1143000"/>
          </a:xfrm>
        </p:spPr>
        <p:txBody>
          <a:bodyPr/>
          <a:lstStyle/>
          <a:p>
            <a:r>
              <a:rPr lang="en-US" sz="3400">
                <a:latin typeface="Arial" charset="0"/>
                <a:ea typeface="MS PGothic" charset="0"/>
                <a:cs typeface="Arial" charset="0"/>
              </a:rPr>
              <a:t>Reaction 5: Succinyl-CoA Synthetase Catalyzes Substrate Level Phosphorylation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195" y="1460829"/>
            <a:ext cx="6873611" cy="499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1" descr="E:\SOURCES\19_JPG\19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7825"/>
            <a:ext cx="7315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32" descr="E:\biochem\ch14\sp498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33" descr="E:\biochem\ch14\sp498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019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034"/>
          <p:cNvSpPr txBox="1">
            <a:spLocks noChangeArrowheads="1"/>
          </p:cNvSpPr>
          <p:nvPr/>
        </p:nvSpPr>
        <p:spPr bwMode="auto">
          <a:xfrm>
            <a:off x="2362200" y="1143000"/>
            <a:ext cx="3779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Succinyl-CoA Synthetase</a:t>
            </a:r>
          </a:p>
        </p:txBody>
      </p:sp>
    </p:spTree>
    <p:extLst>
      <p:ext uri="{BB962C8B-B14F-4D97-AF65-F5344CB8AC3E}">
        <p14:creationId xmlns:p14="http://schemas.microsoft.com/office/powerpoint/2010/main" val="17731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6: Succinate Dehydrogenase Generates Ubiquinol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699" y="1670049"/>
            <a:ext cx="7778603" cy="28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63" y="4622117"/>
            <a:ext cx="8116887" cy="165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7: Fumarase Catalyzes a Hydration Reaction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17" y="1725104"/>
            <a:ext cx="808797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Reaction 8: Malate Dehydrogenase Regenerates Oxaloacetate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095523"/>
            <a:ext cx="8382000" cy="32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63925" y="274638"/>
            <a:ext cx="4100513" cy="27305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The citric acid cycle is an energy-generating cycle. 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363925" y="3917950"/>
            <a:ext cx="4100513" cy="26892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1 NADH = 2.5 ATP</a:t>
            </a:r>
          </a:p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1 QH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= 1.5 ATP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075" y="682881"/>
            <a:ext cx="4533900" cy="54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Regulation occurs at the three irreversible steps.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974" y="1584325"/>
            <a:ext cx="565646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Pyruvate Dehydrogenase Reaction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62" y="3239007"/>
            <a:ext cx="5178101" cy="280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529263" y="3272409"/>
            <a:ext cx="3394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Calisto MT" charset="0"/>
              </a:rPr>
              <a:t>Model of the pyruvate</a:t>
            </a:r>
            <a:br>
              <a:rPr lang="en-US" sz="2400" b="1" dirty="0">
                <a:solidFill>
                  <a:srgbClr val="0000FF"/>
                </a:solidFill>
                <a:latin typeface="Calisto MT" charset="0"/>
              </a:rPr>
            </a:br>
            <a:r>
              <a:rPr lang="en-US" sz="2400" b="1" dirty="0">
                <a:solidFill>
                  <a:srgbClr val="0000FF"/>
                </a:solidFill>
                <a:latin typeface="Calisto MT" charset="0"/>
              </a:rPr>
              <a:t>dehydrogenase complex from</a:t>
            </a:r>
            <a:r>
              <a:rPr lang="en-US" sz="2400" b="1" i="1" dirty="0">
                <a:solidFill>
                  <a:srgbClr val="0000FF"/>
                </a:solidFill>
                <a:latin typeface="Calisto MT" charset="0"/>
              </a:rPr>
              <a:t> </a:t>
            </a:r>
            <a:br>
              <a:rPr lang="en-US" sz="2400" b="1" i="1" dirty="0">
                <a:solidFill>
                  <a:srgbClr val="0000FF"/>
                </a:solidFill>
                <a:latin typeface="Calisto MT" charset="0"/>
              </a:rPr>
            </a:br>
            <a:r>
              <a:rPr lang="en-US" sz="2400" b="1" i="1" dirty="0" err="1">
                <a:solidFill>
                  <a:srgbClr val="0000FF"/>
                </a:solidFill>
                <a:latin typeface="Calisto MT" charset="0"/>
              </a:rPr>
              <a:t>Azotobacter</a:t>
            </a:r>
            <a:r>
              <a:rPr lang="en-US" sz="2400" b="1" i="1" dirty="0">
                <a:solidFill>
                  <a:srgbClr val="0000FF"/>
                </a:solidFill>
                <a:latin typeface="Calisto MT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Calisto MT" charset="0"/>
              </a:rPr>
              <a:t>vinelandii</a:t>
            </a:r>
            <a:r>
              <a:rPr lang="en-US" sz="2400" b="1" i="1" dirty="0">
                <a:solidFill>
                  <a:srgbClr val="0000FF"/>
                </a:solidFill>
                <a:latin typeface="Calisto MT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sto MT" charset="0"/>
              </a:rPr>
              <a:t>and</a:t>
            </a:r>
            <a:r>
              <a:rPr lang="en-US" sz="2400" b="1" i="1" dirty="0">
                <a:solidFill>
                  <a:srgbClr val="0000FF"/>
                </a:solidFill>
                <a:latin typeface="Calisto MT" charset="0"/>
              </a:rPr>
              <a:t> B. </a:t>
            </a:r>
            <a:r>
              <a:rPr lang="en-US" sz="2400" b="1" i="1" dirty="0" err="1">
                <a:solidFill>
                  <a:srgbClr val="0000FF"/>
                </a:solidFill>
                <a:latin typeface="Calisto MT" charset="0"/>
              </a:rPr>
              <a:t>stearothermophilus</a:t>
            </a:r>
            <a:endParaRPr lang="en-US" sz="2400" b="1" i="1" dirty="0">
              <a:solidFill>
                <a:srgbClr val="0000FF"/>
              </a:solidFill>
              <a:latin typeface="Calisto MT" charset="0"/>
            </a:endParaRPr>
          </a:p>
        </p:txBody>
      </p:sp>
      <p:pic>
        <p:nvPicPr>
          <p:cNvPr id="5128" name="Picture 8" descr="lect14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863725"/>
            <a:ext cx="817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:\biochem\ch14\fi14p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5975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5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KEY CONCEPTS: Section 14-3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30338"/>
            <a:ext cx="8229600" cy="5132387"/>
          </a:xfrm>
          <a:solidFill>
            <a:srgbClr val="000090"/>
          </a:solidFill>
        </p:spPr>
        <p:txBody>
          <a:bodyPr/>
          <a:lstStyle/>
          <a:p>
            <a:pPr marL="514350" indent="-514350"/>
            <a:r>
              <a:rPr lang="en-US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The citric acid cycle supplies precursors for the synthesis of other compounds.</a:t>
            </a:r>
          </a:p>
          <a:p>
            <a:pPr marL="514350" indent="-514350"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marL="514350" indent="-514350"/>
            <a:r>
              <a:rPr lang="en-US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Citric acid cycle intermediates can be replenished.</a:t>
            </a:r>
          </a:p>
          <a:p>
            <a:pPr marL="514350" indent="-514350"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Citric acid cycle intermediates are precursors of other molecules.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250" y="1695439"/>
            <a:ext cx="6667500" cy="4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430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An Example of Amino Acid Formation from a Citric Acid Cycle Intermediate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0" y="2618282"/>
            <a:ext cx="8343900" cy="2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3675" y="564859"/>
            <a:ext cx="6286500" cy="56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3"/>
          <p:cNvSpPr>
            <a:spLocks noGrp="1"/>
          </p:cNvSpPr>
          <p:nvPr>
            <p:ph type="title"/>
          </p:nvPr>
        </p:nvSpPr>
        <p:spPr>
          <a:xfrm>
            <a:off x="0" y="296863"/>
            <a:ext cx="2647950" cy="205263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Citrate Transport System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0" y="2771775"/>
            <a:ext cx="31686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/>
              <a:t>Citrate and pyruvate </a:t>
            </a:r>
            <a:br>
              <a:rPr lang="en-US" sz="2400" dirty="0"/>
            </a:br>
            <a:r>
              <a:rPr lang="en-US" sz="2400" dirty="0"/>
              <a:t>can cross the mitochondrial </a:t>
            </a:r>
            <a:br>
              <a:rPr lang="en-US" sz="2400" dirty="0"/>
            </a:br>
            <a:r>
              <a:rPr lang="en-US" sz="2400" dirty="0"/>
              <a:t>membrane via specific transport proteins.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Intermediates that are diverted to other pathways can be replenished.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288" y="1590933"/>
            <a:ext cx="6635424" cy="48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Anaplerotic reactions replenish citric acid cycle intermediates.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38" y="2912896"/>
            <a:ext cx="8669337" cy="269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4914" y="2032697"/>
            <a:ext cx="8194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dirty="0" smtClean="0"/>
              <a:t>pyruvate +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ATP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 smtClean="0">
                <a:sym typeface="Wingdings"/>
              </a:rPr>
              <a:t> oxaloacetate + ADP + P</a:t>
            </a:r>
            <a:r>
              <a:rPr lang="en-US" sz="2400" i="1" baseline="-25000" dirty="0" smtClean="0">
                <a:sym typeface="Wingdings"/>
              </a:rPr>
              <a:t>i</a:t>
            </a:r>
            <a:endParaRPr lang="en-US" sz="2400" i="1" baseline="-25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2512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During exercise, some pyruvate can be converted to α-ketoglutarate to boost the activity of the citric acid cycle. 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50" y="2879030"/>
            <a:ext cx="8469313" cy="30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4398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Malate-Aspartate Shuttle System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048" y="1651128"/>
            <a:ext cx="6261905" cy="473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19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19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28950"/>
            <a:ext cx="38862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28600" y="4210050"/>
            <a:ext cx="4876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Pyruvate Dehydrogenase:</a:t>
            </a:r>
          </a:p>
          <a:p>
            <a:r>
              <a:rPr lang="en-US" altLang="en-US"/>
              <a:t>Bacterial, 4.6 Megadaltons larger than a ribosome.</a:t>
            </a:r>
          </a:p>
          <a:p>
            <a:r>
              <a:rPr lang="en-US" altLang="en-US"/>
              <a:t>Mammalian, ~twice as large</a:t>
            </a:r>
          </a:p>
          <a:p>
            <a:r>
              <a:rPr lang="en-US" altLang="en-US"/>
              <a:t>Vitamin rich. (thiamine pyrophosphate (TPP), lipoic acid, NAD, FAD, CoA)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153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24 subunit </a:t>
            </a:r>
          </a:p>
          <a:p>
            <a:r>
              <a:rPr lang="en-US" altLang="en-US"/>
              <a:t>E2 core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346325" y="2784475"/>
            <a:ext cx="291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24 E1 (orange)</a:t>
            </a:r>
          </a:p>
          <a:p>
            <a:r>
              <a:rPr lang="en-US" altLang="en-US"/>
              <a:t>+ 12 E3 subunits (red)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299325" y="650875"/>
            <a:ext cx="1477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whole</a:t>
            </a:r>
          </a:p>
          <a:p>
            <a:r>
              <a:rPr lang="en-US" altLang="en-US"/>
              <a:t>60 subunit</a:t>
            </a:r>
          </a:p>
          <a:p>
            <a:r>
              <a:rPr lang="en-US" altLang="en-US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10424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pyruvate dehydrogenase complex works in 5 steps.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4525963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sz="3000">
                <a:latin typeface="Arial" charset="0"/>
                <a:ea typeface="MS PGothic" charset="0"/>
                <a:cs typeface="Arial" charset="0"/>
              </a:rPr>
              <a:t>E1 decarboxylates pyruvate; CO</a:t>
            </a:r>
            <a:r>
              <a:rPr lang="en-US" sz="3000" baseline="-25000"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en-US" sz="3000">
                <a:latin typeface="Arial" charset="0"/>
                <a:ea typeface="MS PGothic" charset="0"/>
                <a:cs typeface="Arial" charset="0"/>
              </a:rPr>
              <a:t> is released.</a:t>
            </a:r>
          </a:p>
          <a:p>
            <a:pPr marL="514350" indent="-514350">
              <a:buFont typeface="Calibri" charset="0"/>
              <a:buAutoNum type="arabicPeriod"/>
            </a:pPr>
            <a:endParaRPr lang="en-US" sz="1000">
              <a:latin typeface="Arial" charset="0"/>
              <a:ea typeface="MS PGothic" charset="0"/>
              <a:cs typeface="Arial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sz="3000">
                <a:latin typeface="Arial" charset="0"/>
                <a:ea typeface="MS PGothic" charset="0"/>
                <a:cs typeface="Arial" charset="0"/>
              </a:rPr>
              <a:t>A leftover hydroxyethyl group is transferred to E2.</a:t>
            </a:r>
          </a:p>
          <a:p>
            <a:pPr marL="514350" indent="-514350">
              <a:buFont typeface="Calibri" charset="0"/>
              <a:buAutoNum type="arabicPeriod"/>
            </a:pPr>
            <a:endParaRPr lang="en-US" sz="1000">
              <a:latin typeface="Arial" charset="0"/>
              <a:ea typeface="MS PGothic" charset="0"/>
              <a:cs typeface="Arial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sz="3000">
                <a:latin typeface="Arial" charset="0"/>
                <a:ea typeface="MS PGothic" charset="0"/>
                <a:cs typeface="Arial" charset="0"/>
              </a:rPr>
              <a:t>An acetyl group is transferred to CoA.</a:t>
            </a:r>
          </a:p>
          <a:p>
            <a:pPr marL="514350" indent="-514350">
              <a:buFont typeface="Calibri" charset="0"/>
              <a:buAutoNum type="arabicPeriod"/>
            </a:pPr>
            <a:endParaRPr lang="en-US" sz="1000">
              <a:latin typeface="Arial" charset="0"/>
              <a:ea typeface="MS PGothic" charset="0"/>
              <a:cs typeface="Arial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sz="3000">
                <a:latin typeface="Arial" charset="0"/>
                <a:ea typeface="MS PGothic" charset="0"/>
                <a:cs typeface="Arial" charset="0"/>
              </a:rPr>
              <a:t>E2 is restored.</a:t>
            </a:r>
          </a:p>
          <a:p>
            <a:pPr marL="514350" indent="-514350">
              <a:buFont typeface="Calibri" charset="0"/>
              <a:buAutoNum type="arabicPeriod"/>
            </a:pPr>
            <a:endParaRPr lang="en-US" sz="1000">
              <a:latin typeface="Arial" charset="0"/>
              <a:ea typeface="MS PGothic" charset="0"/>
              <a:cs typeface="Arial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sz="3000">
                <a:latin typeface="Arial" charset="0"/>
                <a:ea typeface="MS PGothic" charset="0"/>
                <a:cs typeface="Arial" charset="0"/>
              </a:rPr>
              <a:t>E3 is restored and NADH is produced.</a:t>
            </a:r>
          </a:p>
          <a:p>
            <a:pPr marL="514350" indent="-514350">
              <a:buFont typeface="Calibri" charset="0"/>
              <a:buAutoNum type="arabicPeriod"/>
            </a:pPr>
            <a:endParaRPr lang="en-US" sz="3000">
              <a:latin typeface="Arial" charset="0"/>
              <a:ea typeface="MS PGothic" charset="0"/>
              <a:cs typeface="Arial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lang="en-US" sz="300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366" y="1793879"/>
            <a:ext cx="3891253" cy="46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50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E1 of pyruvate dehydrogenase uses thiamine pyrophosphate.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910138" y="37814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174" name="Content Placeholder 4"/>
          <p:cNvSpPr>
            <a:spLocks noGrp="1"/>
          </p:cNvSpPr>
          <p:nvPr>
            <p:ph idx="1"/>
          </p:nvPr>
        </p:nvSpPr>
        <p:spPr>
          <a:xfrm>
            <a:off x="350838" y="1778000"/>
            <a:ext cx="6489700" cy="2151063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Thiamin = Vitamin B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en-US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Cofactor for several decarboxylation reactions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Step 1: Decarboxylation of Pyruvate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23" y="1562100"/>
            <a:ext cx="809915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533" y="1279791"/>
            <a:ext cx="3241392" cy="52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E2 uses a lipoamide cofactor.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19150" y="3432175"/>
            <a:ext cx="411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FF"/>
                </a:solidFill>
                <a:latin typeface="Calisto MT" charset="0"/>
              </a:rPr>
              <a:t>Disulfide bond = active portion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4482</TotalTime>
  <Words>1217</Words>
  <Application>Microsoft Office PowerPoint</Application>
  <PresentationFormat>On-screen Show (4:3)</PresentationFormat>
  <Paragraphs>141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</vt:lpstr>
      <vt:lpstr>Calisto MT</vt:lpstr>
      <vt:lpstr>Comic Sans MS</vt:lpstr>
      <vt:lpstr>Symbol</vt:lpstr>
      <vt:lpstr>Times New Roman</vt:lpstr>
      <vt:lpstr>Wingdings</vt:lpstr>
      <vt:lpstr>wiley_theme</vt:lpstr>
      <vt:lpstr>PowerPoint Presentation</vt:lpstr>
      <vt:lpstr>KEY CONCEPTS: Section 14-1</vt:lpstr>
      <vt:lpstr>PowerPoint Presentation</vt:lpstr>
      <vt:lpstr>The Pyruvate Dehydrogenase Reaction</vt:lpstr>
      <vt:lpstr>PowerPoint Presentation</vt:lpstr>
      <vt:lpstr>The pyruvate dehydrogenase complex works in 5 steps.</vt:lpstr>
      <vt:lpstr>E1 of pyruvate dehydrogenase uses thiamine pyrophosphate.</vt:lpstr>
      <vt:lpstr>Step 1: Decarboxylation of Pyruvate</vt:lpstr>
      <vt:lpstr>E2 uses a lipoamide cofactor.</vt:lpstr>
      <vt:lpstr>Step 2: Transfer from E1 to E2</vt:lpstr>
      <vt:lpstr>Step 3: Acetyl Transfer to CoA</vt:lpstr>
      <vt:lpstr>Step 4: Restoration of E2</vt:lpstr>
      <vt:lpstr>Step 5: Restoration of E3</vt:lpstr>
      <vt:lpstr>Summary of the  Pyruvate Dehydrogenase Reactions</vt:lpstr>
      <vt:lpstr>PowerPoint Presentation</vt:lpstr>
      <vt:lpstr>PowerPoint Presentation</vt:lpstr>
      <vt:lpstr>KEY CONCEPTS: Section 14-2</vt:lpstr>
      <vt:lpstr>Overview of the Citric Acid Cycle</vt:lpstr>
      <vt:lpstr>PowerPoint Presentation</vt:lpstr>
      <vt:lpstr>PowerPoint Presentation</vt:lpstr>
      <vt:lpstr>Reaction 1: Citrate Synthase Adds an Acetyl Group to Oxaloacetate</vt:lpstr>
      <vt:lpstr>Citrate synthase undergoes a conformational change upon binding oxaloacetate,  allowing for binding of acetyl-CoA.</vt:lpstr>
      <vt:lpstr>Citrate synthase is one of a few enzymes that can synthesize a C-C bond without a metal ion cofactor.</vt:lpstr>
      <vt:lpstr>Citrate Synthase Mechanism</vt:lpstr>
      <vt:lpstr>PowerPoint Presentation</vt:lpstr>
      <vt:lpstr>PowerPoint Presentation</vt:lpstr>
      <vt:lpstr>PowerPoint Presentation</vt:lpstr>
      <vt:lpstr>Reaction 2: Aconitase Isomerizes Citrate to Isocitrate</vt:lpstr>
      <vt:lpstr>PowerPoint Presentation</vt:lpstr>
      <vt:lpstr>Reaction 3: Isocitrate Dehydrogenase Releases the First CO2 </vt:lpstr>
      <vt:lpstr>Reaction 4: α-Ketoglutarate Dehydrogenase Releases the Second CO2 </vt:lpstr>
      <vt:lpstr>Fates of Carbons in the Citric Acid Cycle</vt:lpstr>
      <vt:lpstr>Reaction 5: Succinyl-CoA Synthetase Catalyzes Substrate Level Phosphorylation</vt:lpstr>
      <vt:lpstr>PowerPoint Presentation</vt:lpstr>
      <vt:lpstr>Reaction 6: Succinate Dehydrogenase Generates Ubiquinol</vt:lpstr>
      <vt:lpstr>Reaction 7: Fumarase Catalyzes a Hydration Reaction</vt:lpstr>
      <vt:lpstr>Reaction 8: Malate Dehydrogenase Regenerates Oxaloacetate </vt:lpstr>
      <vt:lpstr>The citric acid cycle is an energy-generating cycle. </vt:lpstr>
      <vt:lpstr>Regulation occurs at the three irreversible steps.</vt:lpstr>
      <vt:lpstr>PowerPoint Presentation</vt:lpstr>
      <vt:lpstr>KEY CONCEPTS: Section 14-3</vt:lpstr>
      <vt:lpstr>Citric acid cycle intermediates are precursors of other molecules.</vt:lpstr>
      <vt:lpstr>An Example of Amino Acid Formation from a Citric Acid Cycle Intermediate</vt:lpstr>
      <vt:lpstr>Citrate Transport System</vt:lpstr>
      <vt:lpstr>Intermediates that are diverted to other pathways can be replenished.</vt:lpstr>
      <vt:lpstr>Anaplerotic reactions replenish citric acid cycle intermediates.</vt:lpstr>
      <vt:lpstr>During exercise, some pyruvate can be converted to α-ketoglutarate to boost the activity of the citric acid cycle. </vt:lpstr>
      <vt:lpstr>The Malate-Aspartate Shuttle System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451</cp:revision>
  <dcterms:created xsi:type="dcterms:W3CDTF">2012-11-13T01:23:56Z</dcterms:created>
  <dcterms:modified xsi:type="dcterms:W3CDTF">2019-11-08T17:48:22Z</dcterms:modified>
  <cp:category/>
</cp:coreProperties>
</file>