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7" r:id="rId2"/>
    <p:sldId id="405" r:id="rId3"/>
    <p:sldId id="353" r:id="rId4"/>
    <p:sldId id="359" r:id="rId5"/>
    <p:sldId id="360" r:id="rId6"/>
    <p:sldId id="358" r:id="rId7"/>
    <p:sldId id="361" r:id="rId8"/>
    <p:sldId id="362" r:id="rId9"/>
    <p:sldId id="365" r:id="rId10"/>
    <p:sldId id="363" r:id="rId11"/>
    <p:sldId id="364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9" r:id="rId24"/>
    <p:sldId id="378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413" r:id="rId36"/>
    <p:sldId id="416" r:id="rId37"/>
    <p:sldId id="417" r:id="rId38"/>
    <p:sldId id="418" r:id="rId39"/>
    <p:sldId id="415" r:id="rId40"/>
    <p:sldId id="412" r:id="rId41"/>
    <p:sldId id="406" r:id="rId42"/>
    <p:sldId id="390" r:id="rId43"/>
    <p:sldId id="391" r:id="rId44"/>
    <p:sldId id="392" r:id="rId45"/>
    <p:sldId id="414" r:id="rId46"/>
    <p:sldId id="407" r:id="rId47"/>
    <p:sldId id="394" r:id="rId48"/>
    <p:sldId id="395" r:id="rId49"/>
    <p:sldId id="396" r:id="rId50"/>
    <p:sldId id="397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19" r:id="rId61"/>
    <p:sldId id="408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21" r:id="rId70"/>
    <p:sldId id="422" r:id="rId71"/>
    <p:sldId id="409" r:id="rId72"/>
    <p:sldId id="424" r:id="rId73"/>
    <p:sldId id="423" r:id="rId74"/>
    <p:sldId id="410" r:id="rId7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193"/>
    <a:srgbClr val="000000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6"/>
    <p:restoredTop sz="94674"/>
  </p:normalViewPr>
  <p:slideViewPr>
    <p:cSldViewPr snapToGrid="0">
      <p:cViewPr varScale="1">
        <p:scale>
          <a:sx n="69" d="100"/>
          <a:sy n="69" d="100"/>
        </p:scale>
        <p:origin x="14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86505-C3FA-C64F-93BB-31ABA16CCB0E}" type="datetime1">
              <a:rPr lang="en-US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403EEA1-1F42-B24A-B10A-90C8B7720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6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946D62A-91F2-3142-A785-BF5D7B888F34}" type="datetime1">
              <a:rPr lang="en-US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685A107-A0A7-9E40-881F-C5E4F1BF5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965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11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972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998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654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48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6700" y="6492875"/>
            <a:ext cx="6070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13</a:t>
            </a:r>
          </a:p>
          <a:p>
            <a:pPr algn="ctr" eaLnBrk="1" hangingPunct="1"/>
            <a:r>
              <a:rPr lang="en-US" sz="2800">
                <a:cs typeface="Arial" charset="0"/>
              </a:rPr>
              <a:t>Glucose Metabolism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Other molecules activate or inhibit phosphofructokinase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85" y="1717040"/>
            <a:ext cx="8139031" cy="40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667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4: Aldolase Reaction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" y="1359636"/>
            <a:ext cx="8027987" cy="42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225425" y="274638"/>
            <a:ext cx="3203575" cy="24352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Aldolase Mechanism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Detail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599" y="364884"/>
            <a:ext cx="4603305" cy="6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225425" y="274638"/>
            <a:ext cx="3203575" cy="24352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Aldolase Mechanism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Detail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593" y="369217"/>
            <a:ext cx="5237422" cy="60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Aldolase Mechanism in Detail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141" y="1901512"/>
            <a:ext cx="8001718" cy="34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225425" y="274638"/>
            <a:ext cx="3203575" cy="24352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Aldolase Mechanism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Detail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724" y="261896"/>
            <a:ext cx="4946389" cy="60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225425" y="274638"/>
            <a:ext cx="3203575" cy="24352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Aldolase Mechanism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Detail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2541" y="263907"/>
            <a:ext cx="3429298" cy="62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5: Triose Phosphate Isomerase Reaction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664" y="2017713"/>
            <a:ext cx="7680672" cy="279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Triose phosphate isomerase is a catalytically “perfect” enzyme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52" y="1767907"/>
            <a:ext cx="7696697" cy="45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6: GAP Dehydrogenase Reaction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05" y="2552700"/>
            <a:ext cx="8335591" cy="18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Glycolysis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13.1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substrates, products, and chemical reaction for each step of glycolysis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6746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GAP Dehydrogenase Mechanism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159" y="934405"/>
            <a:ext cx="7051682" cy="542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7: Phosphoglycerate Kinase Reaction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16" y="2474913"/>
            <a:ext cx="8325368" cy="204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4000" y="190500"/>
            <a:ext cx="8686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8: Phosphoglycerate Mutase Reaction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832" y="2263257"/>
            <a:ext cx="7488336" cy="252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Isomerization of 3-phosphoglycerate occurs via an active site His residue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35" y="2444750"/>
            <a:ext cx="8508930" cy="20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9: Enolase Reaction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81" y="2063730"/>
            <a:ext cx="7649638" cy="29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10: Pyruvate Kinase Reaction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11" y="2274639"/>
            <a:ext cx="8082778" cy="20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Graphical Representation of the Free Energy Changes of Glycolysis 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162" y="1643328"/>
            <a:ext cx="7641676" cy="46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What happens to pyruvate?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36" y="1298766"/>
            <a:ext cx="7556528" cy="51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During exercise pyruvate can be temporarily converted to lactate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640" y="2670175"/>
            <a:ext cx="8388720" cy="18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Regeneration of NAD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in Yeast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22" y="2210060"/>
            <a:ext cx="8088157" cy="22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142875" y="950913"/>
            <a:ext cx="4086225" cy="23542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Glucose Metabolism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in Context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00" y="231300"/>
            <a:ext cx="2928938" cy="62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Pyruvate can be further oxidized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317" y="2288990"/>
            <a:ext cx="8131367" cy="20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211138" y="274638"/>
            <a:ext cx="8686800" cy="12604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Standard Free Energy Changes for Glucose Metabolism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126" y="2073724"/>
            <a:ext cx="6823748" cy="38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Pyruvate is a precursor of oxaloacetate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58" y="2288991"/>
            <a:ext cx="7797885" cy="19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Pyruvate carboxylase uses biotin as a cofactor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97" y="2009145"/>
            <a:ext cx="7440006" cy="31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695" y="155712"/>
            <a:ext cx="6405628" cy="633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6"/>
          <p:cNvSpPr>
            <a:spLocks noGrp="1"/>
          </p:cNvSpPr>
          <p:nvPr>
            <p:ph type="title"/>
          </p:nvPr>
        </p:nvSpPr>
        <p:spPr>
          <a:xfrm>
            <a:off x="5184775" y="466725"/>
            <a:ext cx="3916363" cy="83978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Pyruvate Carboxylase Mechanism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lycolysis-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74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16_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188"/>
            <a:ext cx="85344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Rectangle 3" descr="18-09"/>
          <p:cNvSpPr>
            <a:spLocks noGrp="1" noChangeAspect="1" noChangeArrowheads="1"/>
          </p:cNvSpPr>
          <p:nvPr/>
        </p:nvSpPr>
        <p:spPr bwMode="auto">
          <a:xfrm>
            <a:off x="1254125" y="0"/>
            <a:ext cx="66341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Rectangle 3" descr="18-10"/>
          <p:cNvSpPr>
            <a:spLocks noGrp="1" noChangeAspect="1" noChangeArrowheads="1"/>
          </p:cNvSpPr>
          <p:nvPr/>
        </p:nvSpPr>
        <p:spPr bwMode="auto">
          <a:xfrm>
            <a:off x="1325563" y="0"/>
            <a:ext cx="64928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3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_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4775"/>
            <a:ext cx="74104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41725" y="346075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Fructose use</a:t>
            </a:r>
          </a:p>
        </p:txBody>
      </p:sp>
    </p:spTree>
    <p:extLst>
      <p:ext uri="{BB962C8B-B14F-4D97-AF65-F5344CB8AC3E}">
        <p14:creationId xmlns:p14="http://schemas.microsoft.com/office/powerpoint/2010/main" val="8365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First 5 Steps of Glycolysis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387" y="1148083"/>
            <a:ext cx="6213226" cy="52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51" descr="16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050" descr="16_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Gluconeogenesis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13.2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substrates, products, and reactions of gluconeogenesis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408" y="114267"/>
            <a:ext cx="4489450" cy="640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41825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Overview of Gluconeogenesis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Pyruvate is converted to phosphoenolpyruvate in 2 steps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78" y="2606675"/>
            <a:ext cx="828684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Gluconeogenesis is regulated at the fructose bisphosphatase step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93" y="1941513"/>
            <a:ext cx="830121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i16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1113"/>
            <a:ext cx="70104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700088" y="2141538"/>
            <a:ext cx="7772400" cy="13049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Glycogen Synthesis and Degradation</a:t>
            </a:r>
          </a:p>
        </p:txBody>
      </p:sp>
      <p:sp>
        <p:nvSpPr>
          <p:cNvPr id="40963" name="Text Placeholder 3"/>
          <p:cNvSpPr>
            <a:spLocks noGrp="1"/>
          </p:cNvSpPr>
          <p:nvPr>
            <p:ph type="body" idx="1"/>
          </p:nvPr>
        </p:nvSpPr>
        <p:spPr>
          <a:xfrm>
            <a:off x="698500" y="1736725"/>
            <a:ext cx="7772400" cy="461963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13.3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Compare the processes of glycogen synthesis and degradation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73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 is a polymer of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glucose-1-phosphate monomers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000" y="2484438"/>
            <a:ext cx="83564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65113" y="368300"/>
            <a:ext cx="3957637" cy="34496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 synthesis consumes the free energy of UTP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63" y="280055"/>
            <a:ext cx="4267200" cy="621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 synthase adds glucose to extend the glycogen polymer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624" y="1887161"/>
            <a:ext cx="6446753" cy="41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6286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Last 5 Steps of Glycolysis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663" y="927616"/>
            <a:ext cx="5298674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Glycogenolysis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15" y="2786063"/>
            <a:ext cx="867317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2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VHchap13fig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3825"/>
            <a:ext cx="52197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299325" y="2632075"/>
            <a:ext cx="1444625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Protein</a:t>
            </a:r>
          </a:p>
          <a:p>
            <a:r>
              <a:rPr lang="en-US" altLang="en-US"/>
              <a:t>Kinase A</a:t>
            </a:r>
          </a:p>
          <a:p>
            <a:r>
              <a:rPr lang="en-US" altLang="en-US"/>
              <a:t>(AKA</a:t>
            </a:r>
          </a:p>
          <a:p>
            <a:r>
              <a:rPr lang="en-US" altLang="en-US"/>
              <a:t>cAMP-</a:t>
            </a:r>
          </a:p>
          <a:p>
            <a:r>
              <a:rPr lang="en-US" altLang="en-US"/>
              <a:t>dependent</a:t>
            </a:r>
          </a:p>
          <a:p>
            <a:r>
              <a:rPr lang="en-US" altLang="en-US"/>
              <a:t>kinase)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H="1" flipV="1">
            <a:off x="3962400" y="3048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4191000"/>
            <a:ext cx="2182813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Ca+2</a:t>
            </a:r>
          </a:p>
          <a:p>
            <a:r>
              <a:rPr lang="en-US" altLang="en-US"/>
              <a:t>required</a:t>
            </a:r>
          </a:p>
          <a:p>
            <a:r>
              <a:rPr lang="en-US" altLang="en-US"/>
              <a:t>for calmodulin,</a:t>
            </a:r>
          </a:p>
          <a:p>
            <a:r>
              <a:rPr lang="en-US" altLang="en-US"/>
              <a:t>a subunit of</a:t>
            </a:r>
          </a:p>
          <a:p>
            <a:r>
              <a:rPr lang="en-US" altLang="en-US"/>
              <a:t>phosphorylase b</a:t>
            </a:r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1981200" y="4724400"/>
            <a:ext cx="2895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9600"/>
            <a:ext cx="86931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1404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Green=on</a:t>
            </a:r>
          </a:p>
          <a:p>
            <a:r>
              <a:rPr lang="en-US" altLang="en-US"/>
              <a:t>Red=off</a:t>
            </a:r>
          </a:p>
        </p:txBody>
      </p:sp>
    </p:spTree>
    <p:extLst>
      <p:ext uri="{BB962C8B-B14F-4D97-AF65-F5344CB8AC3E}">
        <p14:creationId xmlns:p14="http://schemas.microsoft.com/office/powerpoint/2010/main" val="32105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7_009"/>
          <p:cNvPicPr>
            <a:picLocks noChangeAspect="1" noChangeArrowheads="1"/>
          </p:cNvPicPr>
          <p:nvPr/>
        </p:nvPicPr>
        <p:blipFill>
          <a:blip r:embed="rId2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315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24200" y="5181600"/>
            <a:ext cx="27305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AMP &amp; Phosphorylation</a:t>
            </a:r>
          </a:p>
          <a:p>
            <a:r>
              <a:rPr lang="en-US" altLang="en-US" sz="2000"/>
              <a:t>accomplish same thing;</a:t>
            </a:r>
          </a:p>
          <a:p>
            <a:r>
              <a:rPr lang="en-US" altLang="en-US" sz="2000"/>
              <a:t>T to R (active).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7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1293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rmonalregofglyc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8915400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rtonfig14-8"/>
          <p:cNvPicPr>
            <a:picLocks noChangeAspect="1" noChangeArrowheads="1"/>
          </p:cNvPicPr>
          <p:nvPr/>
        </p:nvPicPr>
        <p:blipFill>
          <a:blip r:embed="rId2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89154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467600" y="5715000"/>
            <a:ext cx="1404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Green=on</a:t>
            </a:r>
          </a:p>
          <a:p>
            <a:r>
              <a:rPr lang="en-US" altLang="en-US"/>
              <a:t>Red=off</a:t>
            </a:r>
          </a:p>
        </p:txBody>
      </p:sp>
    </p:spTree>
    <p:extLst>
      <p:ext uri="{BB962C8B-B14F-4D97-AF65-F5344CB8AC3E}">
        <p14:creationId xmlns:p14="http://schemas.microsoft.com/office/powerpoint/2010/main" val="1912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rtonfig14-9"/>
          <p:cNvPicPr>
            <a:picLocks noChangeAspect="1" noChangeArrowheads="1"/>
          </p:cNvPicPr>
          <p:nvPr/>
        </p:nvPicPr>
        <p:blipFill>
          <a:blip r:embed="rId2"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765925" y="3775075"/>
            <a:ext cx="1404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Green=on</a:t>
            </a:r>
          </a:p>
          <a:p>
            <a:r>
              <a:rPr lang="en-US" altLang="en-US"/>
              <a:t>Red=off</a:t>
            </a:r>
          </a:p>
        </p:txBody>
      </p:sp>
    </p:spTree>
    <p:extLst>
      <p:ext uri="{BB962C8B-B14F-4D97-AF65-F5344CB8AC3E}">
        <p14:creationId xmlns:p14="http://schemas.microsoft.com/office/powerpoint/2010/main" val="35658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75" descr="17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076"/>
          <p:cNvSpPr txBox="1">
            <a:spLocks noChangeArrowheads="1"/>
          </p:cNvSpPr>
          <p:nvPr/>
        </p:nvSpPr>
        <p:spPr bwMode="auto">
          <a:xfrm>
            <a:off x="990600" y="5105400"/>
            <a:ext cx="5635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 subunit=glycogen binding domain of PP1.</a:t>
            </a:r>
          </a:p>
          <a:p>
            <a:r>
              <a:rPr lang="en-US" altLang="en-US"/>
              <a:t>PP1=protein phosphatase-1</a:t>
            </a:r>
          </a:p>
          <a:p>
            <a:r>
              <a:rPr lang="en-US" altLang="en-US"/>
              <a:t>P1=phosphorylation of site”1”</a:t>
            </a:r>
          </a:p>
          <a:p>
            <a:r>
              <a:rPr lang="en-US" altLang="en-US"/>
              <a:t>P2= phosphorylation of site”2”</a:t>
            </a:r>
          </a:p>
        </p:txBody>
      </p:sp>
      <p:sp>
        <p:nvSpPr>
          <p:cNvPr id="11268" name="Text Box 3077"/>
          <p:cNvSpPr txBox="1">
            <a:spLocks noChangeArrowheads="1"/>
          </p:cNvSpPr>
          <p:nvPr/>
        </p:nvSpPr>
        <p:spPr bwMode="auto">
          <a:xfrm>
            <a:off x="6781800" y="381000"/>
            <a:ext cx="1965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Muscle, G</a:t>
            </a:r>
            <a:r>
              <a:rPr lang="en-US" altLang="en-US" baseline="-20000"/>
              <a:t>M</a:t>
            </a:r>
          </a:p>
          <a:p>
            <a:r>
              <a:rPr lang="en-US" altLang="en-US"/>
              <a:t>In Liver, G</a:t>
            </a:r>
            <a:r>
              <a:rPr lang="en-US" altLang="en-US" baseline="-2000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062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1: Hexokinase Reaction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08" y="2362200"/>
            <a:ext cx="836058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50" descr="fi16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700088" y="2141538"/>
            <a:ext cx="7772400" cy="13049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Pentose Phosphate Pathway</a:t>
            </a:r>
          </a:p>
        </p:txBody>
      </p:sp>
      <p:sp>
        <p:nvSpPr>
          <p:cNvPr id="46083" name="Text Placeholder 3"/>
          <p:cNvSpPr>
            <a:spLocks noGrp="1"/>
          </p:cNvSpPr>
          <p:nvPr>
            <p:ph type="body" idx="1"/>
          </p:nvPr>
        </p:nvSpPr>
        <p:spPr>
          <a:xfrm>
            <a:off x="698500" y="1736725"/>
            <a:ext cx="7772400" cy="461963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13.4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substrates, products, and reactions of the pentose phosphate pathway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9155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Oxidative reactions of the pentose phosphate pathway produce NADPH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91" y="2220913"/>
            <a:ext cx="855881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246063"/>
            <a:ext cx="8305800" cy="151288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6-Phosphogluconate Production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1574674"/>
            <a:ext cx="8331200" cy="45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438" y="287338"/>
            <a:ext cx="8789987" cy="15303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third step of the pentose phosphate pathway involves oxidative decarboxylation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35" y="2077982"/>
            <a:ext cx="8334331" cy="41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06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Ribose-5-phospate is a precursor of the ribose unit of nucleotides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17" y="2012519"/>
            <a:ext cx="8794566" cy="39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Ribonucleotide reductase converts ribose to deoxyribose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2" y="2436813"/>
            <a:ext cx="8541236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Rearrangements of the Products in the Pentose Phosphate Pathway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773" y="2554484"/>
            <a:ext cx="8452455" cy="16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231775" y="2084388"/>
            <a:ext cx="3251200" cy="19970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Summary of Glucose Metabolism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80" y="215858"/>
            <a:ext cx="4923978" cy="63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biochem\ch14\sp51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biochem\ch14\sp51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2: Phosphoglucose Isomerase Reaction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06" y="2043113"/>
            <a:ext cx="8359589" cy="28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biochem\ch14\sp51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70325" y="2098675"/>
            <a:ext cx="294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Glutathione Reductase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(requires FAD also)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50925" y="4918075"/>
            <a:ext cx="494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(maintains GSH/GSSG at about 500:1)</a:t>
            </a:r>
          </a:p>
        </p:txBody>
      </p:sp>
    </p:spTree>
    <p:extLst>
      <p:ext uri="{BB962C8B-B14F-4D97-AF65-F5344CB8AC3E}">
        <p14:creationId xmlns:p14="http://schemas.microsoft.com/office/powerpoint/2010/main" val="14636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700088" y="2141538"/>
            <a:ext cx="7772400" cy="13049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 Disorders of Carbohydrate Metabolism</a:t>
            </a:r>
          </a:p>
        </p:txBody>
      </p:sp>
      <p:sp>
        <p:nvSpPr>
          <p:cNvPr id="54275" name="Text Placeholder 3"/>
          <p:cNvSpPr>
            <a:spLocks noGrp="1"/>
          </p:cNvSpPr>
          <p:nvPr>
            <p:ph type="body" idx="1"/>
          </p:nvPr>
        </p:nvSpPr>
        <p:spPr>
          <a:xfrm>
            <a:off x="698500" y="1736725"/>
            <a:ext cx="7772400" cy="461963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13.5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Relate enzyme deficiencies to defects in carbohydrate metabolism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"/>
            <a:ext cx="9144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Enzyme Deficiency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2934" y="1320446"/>
            <a:ext cx="4518133" cy="519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Step 3: Phosphofructokinase Reaction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14" y="2651124"/>
            <a:ext cx="8555173" cy="16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1841500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Fructose-</a:t>
            </a:r>
            <a:r>
              <a:rPr lang="en-US" sz="3200">
                <a:solidFill>
                  <a:srgbClr val="E0130D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,6-bisphosphate is the most potent </a:t>
            </a:r>
            <a:r>
              <a:rPr lang="en-US" sz="3200">
                <a:solidFill>
                  <a:srgbClr val="E0130D"/>
                </a:solidFill>
                <a:latin typeface="Arial" charset="0"/>
                <a:ea typeface="ＭＳ Ｐゴシック" charset="0"/>
                <a:cs typeface="Arial" charset="0"/>
              </a:rPr>
              <a:t>activator</a:t>
            </a: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 of phosphofructokinase in mammals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4" y="2765424"/>
            <a:ext cx="8592532" cy="184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4353</TotalTime>
  <Words>1203</Words>
  <Application>Microsoft Office PowerPoint</Application>
  <PresentationFormat>On-screen Show (4:3)</PresentationFormat>
  <Paragraphs>157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ＭＳ Ｐゴシック</vt:lpstr>
      <vt:lpstr>Arial</vt:lpstr>
      <vt:lpstr>Calibri</vt:lpstr>
      <vt:lpstr>Times New Roman</vt:lpstr>
      <vt:lpstr>wiley_theme</vt:lpstr>
      <vt:lpstr>PowerPoint Presentation</vt:lpstr>
      <vt:lpstr>Glycolysis</vt:lpstr>
      <vt:lpstr>Glucose Metabolism in Context</vt:lpstr>
      <vt:lpstr>First 5 Steps of Glycolysis</vt:lpstr>
      <vt:lpstr>Last 5 Steps of Glycolysis</vt:lpstr>
      <vt:lpstr>Step 1: Hexokinase Reaction</vt:lpstr>
      <vt:lpstr>Step 2: Phosphoglucose Isomerase Reaction</vt:lpstr>
      <vt:lpstr>Step 3: Phosphofructokinase Reaction</vt:lpstr>
      <vt:lpstr>Fructose-2,6-bisphosphate is the most potent activator of phosphofructokinase in mammals</vt:lpstr>
      <vt:lpstr>Other molecules activate or inhibit phosphofructokinase</vt:lpstr>
      <vt:lpstr>Step 4: Aldolase Reaction</vt:lpstr>
      <vt:lpstr>Aldolase Mechanism  in Detail</vt:lpstr>
      <vt:lpstr>Aldolase Mechanism  in Detail</vt:lpstr>
      <vt:lpstr>Aldolase Mechanism in Detail</vt:lpstr>
      <vt:lpstr>Aldolase Mechanism  in Detail</vt:lpstr>
      <vt:lpstr>Aldolase Mechanism  in Detail</vt:lpstr>
      <vt:lpstr>Step 5: Triose Phosphate Isomerase Reaction</vt:lpstr>
      <vt:lpstr>Triose phosphate isomerase is a catalytically “perfect” enzyme</vt:lpstr>
      <vt:lpstr>Step 6: GAP Dehydrogenase Reaction</vt:lpstr>
      <vt:lpstr>GAP Dehydrogenase Mechanism</vt:lpstr>
      <vt:lpstr>Step 7: Phosphoglycerate Kinase Reaction</vt:lpstr>
      <vt:lpstr>Step 8: Phosphoglycerate Mutase Reaction</vt:lpstr>
      <vt:lpstr>Isomerization of 3-phosphoglycerate occurs via an active site His residue</vt:lpstr>
      <vt:lpstr>Step 9: Enolase Reaction</vt:lpstr>
      <vt:lpstr>Step 10: Pyruvate Kinase Reaction</vt:lpstr>
      <vt:lpstr>Graphical Representation of the Free Energy Changes of Glycolysis </vt:lpstr>
      <vt:lpstr>What happens to pyruvate?</vt:lpstr>
      <vt:lpstr>During exercise pyruvate can be temporarily converted to lactate</vt:lpstr>
      <vt:lpstr>Regeneration of NAD+ in Yeast</vt:lpstr>
      <vt:lpstr>Pyruvate can be further oxidized</vt:lpstr>
      <vt:lpstr>Standard Free Energy Changes for Glucose Metabolism</vt:lpstr>
      <vt:lpstr>Pyruvate is a precursor of oxaloacetate</vt:lpstr>
      <vt:lpstr>Pyruvate carboxylase uses biotin as a cofactor</vt:lpstr>
      <vt:lpstr>Pyruvate Carboxylase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Gluconeogenesis</vt:lpstr>
      <vt:lpstr>Overview of Gluconeogenesis</vt:lpstr>
      <vt:lpstr>Pyruvate is converted to phosphoenolpyruvate in 2 steps</vt:lpstr>
      <vt:lpstr>Gluconeogenesis is regulated at the fructose bisphosphatase step</vt:lpstr>
      <vt:lpstr>PowerPoint Presentation</vt:lpstr>
      <vt:lpstr>Glycogen Synthesis and Degradation</vt:lpstr>
      <vt:lpstr>Glycogen is a polymer of  glucose-1-phosphate monomers</vt:lpstr>
      <vt:lpstr>Glycogen synthesis consumes the free energy of UTP</vt:lpstr>
      <vt:lpstr>Glycogen synthase adds glucose to extend the glycogen polymer</vt:lpstr>
      <vt:lpstr>Glycogenolysis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Pentose Phosphate Pathway</vt:lpstr>
      <vt:lpstr>Oxidative reactions of the pentose phosphate pathway produce NADPH</vt:lpstr>
      <vt:lpstr>6-Phosphogluconate Production</vt:lpstr>
      <vt:lpstr>The third step of the pentose phosphate pathway involves oxidative decarboxylation</vt:lpstr>
      <vt:lpstr>Ribose-5-phospate is a precursor of the ribose unit of nucleotides</vt:lpstr>
      <vt:lpstr>Ribonucleotide reductase converts ribose to deoxyribose</vt:lpstr>
      <vt:lpstr>Rearrangements of the Products in the Pentose Phosphate Pathway</vt:lpstr>
      <vt:lpstr>Summary of Glucose Metabolism</vt:lpstr>
      <vt:lpstr>PowerPoint Presentation</vt:lpstr>
      <vt:lpstr>PowerPoint Presentation</vt:lpstr>
      <vt:lpstr>Clinical Connection: Disorders of Carbohydrate Metabolism</vt:lpstr>
      <vt:lpstr>PowerPoint Presentation</vt:lpstr>
      <vt:lpstr>PowerPoint Presentation</vt:lpstr>
      <vt:lpstr>Enzyme Deficiency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449</cp:revision>
  <dcterms:created xsi:type="dcterms:W3CDTF">2012-11-12T15:40:08Z</dcterms:created>
  <dcterms:modified xsi:type="dcterms:W3CDTF">2019-10-28T13:38:46Z</dcterms:modified>
  <cp:category/>
</cp:coreProperties>
</file>