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7" r:id="rId2"/>
    <p:sldId id="372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68" r:id="rId11"/>
    <p:sldId id="321" r:id="rId12"/>
    <p:sldId id="337" r:id="rId13"/>
    <p:sldId id="339" r:id="rId14"/>
    <p:sldId id="340" r:id="rId15"/>
    <p:sldId id="371" r:id="rId16"/>
    <p:sldId id="341" r:id="rId17"/>
    <p:sldId id="342" r:id="rId18"/>
    <p:sldId id="343" r:id="rId19"/>
    <p:sldId id="344" r:id="rId20"/>
    <p:sldId id="345" r:id="rId21"/>
    <p:sldId id="369" r:id="rId22"/>
    <p:sldId id="346" r:id="rId23"/>
    <p:sldId id="352" r:id="rId24"/>
    <p:sldId id="347" r:id="rId25"/>
    <p:sldId id="348" r:id="rId26"/>
    <p:sldId id="349" r:id="rId27"/>
    <p:sldId id="350" r:id="rId28"/>
    <p:sldId id="351" r:id="rId29"/>
    <p:sldId id="330" r:id="rId30"/>
    <p:sldId id="353" r:id="rId31"/>
    <p:sldId id="335" r:id="rId32"/>
    <p:sldId id="354" r:id="rId33"/>
    <p:sldId id="370" r:id="rId34"/>
    <p:sldId id="356" r:id="rId35"/>
    <p:sldId id="357" r:id="rId36"/>
    <p:sldId id="358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C00000"/>
    <a:srgbClr val="000000"/>
    <a:srgbClr val="3D2D86"/>
    <a:srgbClr val="383180"/>
    <a:srgbClr val="E0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4700"/>
  </p:normalViewPr>
  <p:slideViewPr>
    <p:cSldViewPr snapToGrid="0">
      <p:cViewPr varScale="1">
        <p:scale>
          <a:sx n="69" d="100"/>
          <a:sy n="69" d="100"/>
        </p:scale>
        <p:origin x="13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1D3DC01-F793-3649-9880-937697DD4D4A}" type="datetime1">
              <a:rPr lang="en-US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39B1FBA-C3C6-6749-9EE7-C39F7AD35D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17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7C3B037-D1F6-D64A-A00E-C98504F32FA7}" type="datetime1">
              <a:rPr lang="en-US"/>
              <a:pPr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8D6A8816-C7B2-754C-A50D-FFAA71A98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ＭＳ Ｐゴシック" pitchFamily="-5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B639FE6-5A50-0849-90C0-10219FAE75A3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7263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32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0312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121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305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498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33538" y="6492875"/>
            <a:ext cx="58769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Copyright © 2018 John Wiley &amp; Sons, Inc.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-52" charset="0"/>
          <a:ea typeface="ＭＳ Ｐゴシック" pitchFamily="-5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pitchFamily="-52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0000FF"/>
          </a:solidFill>
          <a:latin typeface="Times New Roman"/>
          <a:ea typeface="Times New Roman" pitchFamily="-52" charset="0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0000"/>
          </a:solidFill>
          <a:latin typeface="Arial"/>
          <a:ea typeface="Arial" pitchFamily="-52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Arial"/>
          <a:ea typeface="Arial" pitchFamily="-52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Times New Roman"/>
          <a:ea typeface="Times New Roman" pitchFamily="-52" charset="0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/>
        </p:nvSpPr>
        <p:spPr bwMode="auto">
          <a:xfrm>
            <a:off x="457200" y="3419475"/>
            <a:ext cx="8153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 sz="3200" b="1">
              <a:cs typeface="Arial" charset="0"/>
            </a:endParaRPr>
          </a:p>
          <a:p>
            <a:pPr algn="ctr" eaLnBrk="1" hangingPunct="1"/>
            <a:r>
              <a:rPr lang="en-US" sz="3200" b="1">
                <a:solidFill>
                  <a:srgbClr val="C00000"/>
                </a:solidFill>
                <a:cs typeface="Arial" charset="0"/>
              </a:rPr>
              <a:t>Lecture Notes for </a:t>
            </a:r>
          </a:p>
          <a:p>
            <a:pPr algn="ctr" eaLnBrk="1" hangingPunct="1"/>
            <a:r>
              <a:rPr lang="en-US" sz="3200" b="1">
                <a:cs typeface="Arial" charset="0"/>
              </a:rPr>
              <a:t>Chapter 12</a:t>
            </a:r>
          </a:p>
          <a:p>
            <a:pPr algn="ctr" eaLnBrk="1" hangingPunct="1"/>
            <a:r>
              <a:rPr lang="en-US" sz="2800">
                <a:cs typeface="Arial" charset="0"/>
              </a:rPr>
              <a:t>Metabolism and Bioenergetics</a:t>
            </a: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609600" y="815975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Line 7"/>
          <p:cNvSpPr>
            <a:spLocks noChangeShapeType="1"/>
          </p:cNvSpPr>
          <p:nvPr/>
        </p:nvSpPr>
        <p:spPr bwMode="auto">
          <a:xfrm>
            <a:off x="609600" y="300990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5"/>
          <p:cNvSpPr>
            <a:spLocks noGrp="1" noChangeArrowheads="1"/>
          </p:cNvSpPr>
          <p:nvPr/>
        </p:nvSpPr>
        <p:spPr bwMode="auto">
          <a:xfrm>
            <a:off x="603250" y="815975"/>
            <a:ext cx="78867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000" b="1">
                <a:solidFill>
                  <a:srgbClr val="000000"/>
                </a:solidFill>
                <a:cs typeface="Arial" charset="0"/>
              </a:rPr>
              <a:t>Essential Biochemistry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Fourth Edition</a:t>
            </a:r>
          </a:p>
          <a:p>
            <a:pPr algn="ctr" eaLnBrk="1" hangingPunct="1"/>
            <a:r>
              <a:rPr lang="en-US" sz="2400" b="1">
                <a:solidFill>
                  <a:srgbClr val="009193"/>
                </a:solidFill>
                <a:cs typeface="Arial" charset="0"/>
              </a:rPr>
              <a:t>Charlotte W. Pratt | Kathleen Cornely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>
          <a:xfrm>
            <a:off x="700088" y="2743200"/>
            <a:ext cx="7772400" cy="70961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Food and Fuel</a:t>
            </a:r>
          </a:p>
        </p:txBody>
      </p:sp>
      <p:sp>
        <p:nvSpPr>
          <p:cNvPr id="3075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383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12.1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Summarize the pathways for digesting and mobilizing metabolic fuels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Overview of Metabolism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255" y="1498600"/>
            <a:ext cx="8689903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87757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Starchy foods are hydrolyzed by amylases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5838" y="1795463"/>
            <a:ext cx="431800" cy="493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5344" y="1562100"/>
            <a:ext cx="6053312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Proteins are hydrolyzed by proteases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575" y="2071606"/>
            <a:ext cx="8324850" cy="40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Fatty acids are hydrolyzed by lipases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99" y="1714948"/>
            <a:ext cx="4752402" cy="460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For transport, some fatty acids are linked to cholesterol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4757" y="1597882"/>
            <a:ext cx="6694487" cy="47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Adipocytes hold triacylglycerols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4721" y="1337052"/>
            <a:ext cx="5554559" cy="51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Glycogen Structure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854808" y="1849438"/>
            <a:ext cx="309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Schematic of Glycogen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4793978" y="1493838"/>
            <a:ext cx="347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Electron Micrograph of a Liver Cell</a:t>
            </a:r>
          </a:p>
        </p:txBody>
      </p:sp>
      <p:pic>
        <p:nvPicPr>
          <p:cNvPr id="102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574" y="2674937"/>
            <a:ext cx="3547331" cy="220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562" y="2500024"/>
            <a:ext cx="3494632" cy="346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Glycogen breakdown occurs via phosphorolysis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321" y="1530350"/>
            <a:ext cx="8297358" cy="46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44463" y="147638"/>
            <a:ext cx="8872537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Structure of the Yeast Proteasome Core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945" y="1277242"/>
            <a:ext cx="5774111" cy="506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ave's Stuff\images\bc\pptpix3-1-00\metabpath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494506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95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Ubiquitin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410" y="1313647"/>
            <a:ext cx="3997180" cy="503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700088" y="2743200"/>
            <a:ext cx="7772400" cy="709613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Metabolic Pathways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idx="1"/>
          </p:nvPr>
        </p:nvSpPr>
        <p:spPr>
          <a:xfrm>
            <a:off x="698500" y="2338388"/>
            <a:ext cx="7772400" cy="461962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12.2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Recognize the common chemical features of metabolic pathways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7794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Protein Degradation by the Proteasome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42" y="1345376"/>
            <a:ext cx="8276517" cy="448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800" y="46038"/>
            <a:ext cx="8877300" cy="11604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Intermediates of Glucose Metabolism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418" y="2208213"/>
            <a:ext cx="8251163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0800" y="46038"/>
            <a:ext cx="8877300" cy="1160462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major metabolic pathways share a few common intermediates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45" y="1453741"/>
            <a:ext cx="8184910" cy="491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Many metabolic pathways include oxidation-reduction reactions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1327" y="2238762"/>
            <a:ext cx="6201347" cy="23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Carbons in fatty acids and carbohydrates are oxidized to CO</a:t>
            </a:r>
            <a:r>
              <a:rPr lang="en-US" baseline="-25000">
                <a:latin typeface="Arial" charset="0"/>
                <a:ea typeface="ＭＳ Ｐゴシック" charset="0"/>
                <a:cs typeface="Arial" charset="0"/>
              </a:rPr>
              <a:t>2</a:t>
            </a: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412" y="2190750"/>
            <a:ext cx="6387176" cy="32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Some cofactors undergo </a:t>
            </a:r>
            <a:br>
              <a:rPr lang="en-US">
                <a:latin typeface="Arial" charset="0"/>
                <a:ea typeface="ＭＳ Ｐゴシック" charset="0"/>
                <a:cs typeface="Arial" charset="0"/>
              </a:rPr>
            </a:br>
            <a:r>
              <a:rPr lang="en-US">
                <a:latin typeface="Arial" charset="0"/>
                <a:ea typeface="ＭＳ Ｐゴシック" charset="0"/>
                <a:cs typeface="Arial" charset="0"/>
              </a:rPr>
              <a:t>oxidation-reduction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90" y="1978024"/>
            <a:ext cx="8023421" cy="377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68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Reduction of ubiquinone to ubiquinol is stepwise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32" y="2825750"/>
            <a:ext cx="8693537" cy="165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7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Cofactors are recycled through oxidative phosphorylation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013" y="2470043"/>
            <a:ext cx="8435975" cy="262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ve's Stuff\images\bc\pptpix3-1-00\2-generalcatab-anab-o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5288"/>
            <a:ext cx="73152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9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347663" y="554038"/>
            <a:ext cx="4038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Outline of Metabolism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8525" y="288631"/>
            <a:ext cx="2502633" cy="628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Humans do not synthesize some important biomolecules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260" y="1690688"/>
            <a:ext cx="8199480" cy="36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884237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Humans do not synthesize vitamins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350" y="1001870"/>
            <a:ext cx="6261301" cy="555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>
          <a:xfrm>
            <a:off x="700088" y="2201863"/>
            <a:ext cx="7772400" cy="1230312"/>
          </a:xfrm>
        </p:spPr>
        <p:txBody>
          <a:bodyPr/>
          <a:lstStyle/>
          <a:p>
            <a:r>
              <a:rPr lang="en-US" cap="none">
                <a:latin typeface="Arial" charset="0"/>
                <a:ea typeface="ＭＳ Ｐゴシック" charset="0"/>
                <a:cs typeface="Arial" charset="0"/>
              </a:rPr>
              <a:t>Free Energy Changes in Metabolic Reactions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idx="1"/>
          </p:nvPr>
        </p:nvSpPr>
        <p:spPr>
          <a:xfrm>
            <a:off x="698500" y="1797050"/>
            <a:ext cx="7772400" cy="412750"/>
          </a:xfrm>
        </p:spPr>
        <p:txBody>
          <a:bodyPr/>
          <a:lstStyle/>
          <a:p>
            <a:r>
              <a:rPr lang="en-US">
                <a:solidFill>
                  <a:srgbClr val="009193"/>
                </a:solidFill>
                <a:latin typeface="Arial" charset="0"/>
                <a:ea typeface="ＭＳ Ｐゴシック" charset="0"/>
                <a:cs typeface="Arial" charset="0"/>
              </a:rPr>
              <a:t>Section 12.3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96913" y="3446463"/>
            <a:ext cx="80406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696913" y="3886200"/>
            <a:ext cx="7837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Learning Objective</a:t>
            </a:r>
          </a:p>
          <a:p>
            <a:pPr eaLnBrk="1" hangingPunct="1"/>
            <a:r>
              <a:rPr lang="en-US" sz="2800"/>
              <a:t>Analyze the free energy changes that occur during metabolic reactions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Z:\NewMedia\Ebook-Novella\Wiley\jira\Pratt4e\Work\Images\Ch12\pratt_4e_eq_12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508500"/>
            <a:ext cx="681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The free energy change depends on reactant concentrations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1374775" y="5159375"/>
            <a:ext cx="16716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FF"/>
                </a:solidFill>
              </a:rPr>
              <a:t>Standard </a:t>
            </a:r>
            <a:br>
              <a:rPr lang="en-US" sz="2000" b="1">
                <a:solidFill>
                  <a:srgbClr val="0000FF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Free Energy </a:t>
            </a:r>
            <a:br>
              <a:rPr lang="en-US" sz="2000" b="1">
                <a:solidFill>
                  <a:srgbClr val="0000FF"/>
                </a:solidFill>
              </a:rPr>
            </a:br>
            <a:r>
              <a:rPr lang="en-US" sz="2000" b="1">
                <a:solidFill>
                  <a:srgbClr val="0000FF"/>
                </a:solidFill>
              </a:rPr>
              <a:t>Change</a:t>
            </a:r>
          </a:p>
        </p:txBody>
      </p:sp>
      <p:pic>
        <p:nvPicPr>
          <p:cNvPr id="27654" name="Picture 8" descr="Z:\NewMedia\Ebook-Novella\Wiley\jira\Pratt4e\Work\Images\Ch12\pratt_4e_eq_12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308225"/>
            <a:ext cx="6724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Biochemical Standard State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962" y="1557681"/>
            <a:ext cx="7334077" cy="477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Calculating Actual Free Energy Changes</a:t>
            </a:r>
          </a:p>
        </p:txBody>
      </p:sp>
      <p:pic>
        <p:nvPicPr>
          <p:cNvPr id="29700" name="Picture 5" descr="Z:\NewMedia\Ebook-Novella\Wiley\jira\Pratt4e\Work\Images\Ch12\pratt_4e_eq_12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019425"/>
            <a:ext cx="829310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46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ATP is often involved in coupled processes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370" y="1635836"/>
            <a:ext cx="5249261" cy="472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Consider the following reactions</a:t>
            </a:r>
          </a:p>
        </p:txBody>
      </p:sp>
      <p:pic>
        <p:nvPicPr>
          <p:cNvPr id="31747" name="Picture 2" descr="ATP_hydrolys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63713"/>
            <a:ext cx="4765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027738" y="1584325"/>
            <a:ext cx="2373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i="1">
                <a:solidFill>
                  <a:srgbClr val="0000FF"/>
                </a:solidFill>
                <a:latin typeface="Calisto MT" charset="0"/>
              </a:rPr>
              <a:t>A highly favorable reaction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23825" y="3573463"/>
            <a:ext cx="17399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4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 i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2400" b="1" i="1">
                <a:solidFill>
                  <a:srgbClr val="0000FF"/>
                </a:solidFill>
                <a:latin typeface="Calisto MT" charset="0"/>
              </a:rPr>
              <a:t>A highly </a:t>
            </a:r>
            <a:r>
              <a:rPr lang="en-US" sz="2400" b="1" i="1">
                <a:solidFill>
                  <a:srgbClr val="E0130D"/>
                </a:solidFill>
                <a:latin typeface="Calisto MT" charset="0"/>
              </a:rPr>
              <a:t>un</a:t>
            </a:r>
            <a:r>
              <a:rPr lang="en-US" sz="2400" b="1" i="1">
                <a:solidFill>
                  <a:srgbClr val="0000FF"/>
                </a:solidFill>
                <a:latin typeface="Calisto MT" charset="0"/>
              </a:rPr>
              <a:t>favorable reaction</a:t>
            </a:r>
          </a:p>
        </p:txBody>
      </p:sp>
      <p:pic>
        <p:nvPicPr>
          <p:cNvPr id="3175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9867" y="3068066"/>
            <a:ext cx="6919191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ATP hydrolysis provides the energy for glucose phosphorylation</a:t>
            </a:r>
          </a:p>
        </p:txBody>
      </p:sp>
      <p:pic>
        <p:nvPicPr>
          <p:cNvPr id="32772" name="Picture 5" descr="Z:\NewMedia\Ebook-Novella\Wiley\jira\Pratt4e\Work\Images\Ch12\pratt_4e_figun_12_p31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2419350"/>
            <a:ext cx="847883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33350"/>
            <a:ext cx="45339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2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What’s so special about ATP?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997" y="1588322"/>
            <a:ext cx="8390006" cy="392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Why does ATP hydrolysis release so much energy?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233" y="1745652"/>
            <a:ext cx="6319534" cy="439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46063" y="190500"/>
            <a:ext cx="86868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Several different molecules can serve as energy currency within a cell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178" y="1518960"/>
            <a:ext cx="4995644" cy="492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Thioester hydrolysis also releases a large amount of free energy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85" y="2583186"/>
            <a:ext cx="8345830" cy="236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Regulation occurs at steps with the largest free energy changes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209" y="1754315"/>
            <a:ext cx="8123583" cy="42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© 2018 John Wiley &amp; Sons, Inc.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5" name="Picture 4" descr="17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10076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962400" y="5410200"/>
            <a:ext cx="1622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Metabolons</a:t>
            </a:r>
          </a:p>
        </p:txBody>
      </p:sp>
    </p:spTree>
    <p:extLst>
      <p:ext uri="{BB962C8B-B14F-4D97-AF65-F5344CB8AC3E}">
        <p14:creationId xmlns:p14="http://schemas.microsoft.com/office/powerpoint/2010/main" val="41207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ave's Stuff\images\bc\pptpix3-1-00\a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"/>
            <a:ext cx="7010400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1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E:\SOURCES\15_JPG\15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88"/>
            <a:ext cx="9144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2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D:\Dave'sSpareCrap\BiochemPix\bcfigs\8-25-00\August 25, 2000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1588"/>
            <a:ext cx="493236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1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Dave'sSpareCrap\BiochemPix\bcfigs\pptpix3-1-00\4-phosphate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61963"/>
            <a:ext cx="6402387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ey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wiley_theme.thmx</Template>
  <TotalTime>3849</TotalTime>
  <Words>787</Words>
  <Application>Microsoft Office PowerPoint</Application>
  <PresentationFormat>On-screen Show (4:3)</PresentationFormat>
  <Paragraphs>94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ＭＳ Ｐゴシック</vt:lpstr>
      <vt:lpstr>Arial</vt:lpstr>
      <vt:lpstr>Calibri</vt:lpstr>
      <vt:lpstr>Calisto MT</vt:lpstr>
      <vt:lpstr>Times New Roman</vt:lpstr>
      <vt:lpstr>wiley_theme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Food and Fuel</vt:lpstr>
      <vt:lpstr>Overview of Metabolism</vt:lpstr>
      <vt:lpstr>Starchy foods are hydrolyzed by amylases</vt:lpstr>
      <vt:lpstr>Proteins are hydrolyzed by proteases</vt:lpstr>
      <vt:lpstr>Fatty acids are hydrolyzed by lipases</vt:lpstr>
      <vt:lpstr>For transport, some fatty acids are linked to cholesterol</vt:lpstr>
      <vt:lpstr>Adipocytes hold triacylglycerols</vt:lpstr>
      <vt:lpstr>Glycogen Structure</vt:lpstr>
      <vt:lpstr>Glycogen breakdown occurs via phosphorolysis</vt:lpstr>
      <vt:lpstr>Structure of the Yeast Proteasome Core</vt:lpstr>
      <vt:lpstr>Ubiquitin</vt:lpstr>
      <vt:lpstr>Metabolic Pathways</vt:lpstr>
      <vt:lpstr>Protein Degradation by the Proteasome</vt:lpstr>
      <vt:lpstr>Some Intermediates of Glucose Metabolism</vt:lpstr>
      <vt:lpstr>Some major metabolic pathways share a few common intermediates</vt:lpstr>
      <vt:lpstr>Many metabolic pathways include oxidation-reduction reactions</vt:lpstr>
      <vt:lpstr>Carbons in fatty acids and carbohydrates are oxidized to CO2</vt:lpstr>
      <vt:lpstr>Some cofactors undergo  oxidation-reduction</vt:lpstr>
      <vt:lpstr>Reduction of ubiquinone to ubiquinol is stepwise</vt:lpstr>
      <vt:lpstr>Cofactors are recycled through oxidative phosphorylation</vt:lpstr>
      <vt:lpstr>Outline of Metabolism</vt:lpstr>
      <vt:lpstr>Humans do not synthesize some important biomolecules</vt:lpstr>
      <vt:lpstr>Humans do not synthesize vitamins</vt:lpstr>
      <vt:lpstr>Free Energy Changes in Metabolic Reactions</vt:lpstr>
      <vt:lpstr>The free energy change depends on reactant concentrations</vt:lpstr>
      <vt:lpstr>Biochemical Standard State</vt:lpstr>
      <vt:lpstr>Calculating Actual Free Energy Changes</vt:lpstr>
      <vt:lpstr>ATP is often involved in coupled processes</vt:lpstr>
      <vt:lpstr>Consider the following reactions</vt:lpstr>
      <vt:lpstr>ATP hydrolysis provides the energy for glucose phosphorylation</vt:lpstr>
      <vt:lpstr>What’s so special about ATP?</vt:lpstr>
      <vt:lpstr>Why does ATP hydrolysis release so much energy?</vt:lpstr>
      <vt:lpstr>Several different molecules can serve as energy currency within a cell</vt:lpstr>
      <vt:lpstr>Thioester hydrolysis also releases a large amount of free energy</vt:lpstr>
      <vt:lpstr>Regulation occurs at steps with the largest free energy changes</vt:lpstr>
    </vt:vector>
  </TitlesOfParts>
  <Manager/>
  <Company>John Wiley and Sons,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Biochemistry</dc:title>
  <dc:subject/>
  <dc:creator>Charlotte W. Pratt and Kathleen Cornely</dc:creator>
  <cp:keywords/>
  <dc:description/>
  <cp:lastModifiedBy>Mascotti, David P.</cp:lastModifiedBy>
  <cp:revision>400</cp:revision>
  <dcterms:created xsi:type="dcterms:W3CDTF">2012-11-09T15:29:02Z</dcterms:created>
  <dcterms:modified xsi:type="dcterms:W3CDTF">2019-10-23T13:02:30Z</dcterms:modified>
  <cp:category/>
</cp:coreProperties>
</file>