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7" r:id="rId2"/>
    <p:sldId id="367" r:id="rId3"/>
    <p:sldId id="324" r:id="rId4"/>
    <p:sldId id="348" r:id="rId5"/>
    <p:sldId id="370" r:id="rId6"/>
    <p:sldId id="349" r:id="rId7"/>
    <p:sldId id="351" r:id="rId8"/>
    <p:sldId id="352" r:id="rId9"/>
    <p:sldId id="353" r:id="rId10"/>
    <p:sldId id="354" r:id="rId11"/>
    <p:sldId id="355" r:id="rId12"/>
    <p:sldId id="356" r:id="rId13"/>
    <p:sldId id="368" r:id="rId14"/>
    <p:sldId id="339" r:id="rId15"/>
    <p:sldId id="340" r:id="rId16"/>
    <p:sldId id="372" r:id="rId17"/>
    <p:sldId id="380" r:id="rId18"/>
    <p:sldId id="341" r:id="rId19"/>
    <p:sldId id="343" r:id="rId20"/>
    <p:sldId id="375" r:id="rId21"/>
    <p:sldId id="374" r:id="rId22"/>
    <p:sldId id="359" r:id="rId23"/>
    <p:sldId id="373" r:id="rId24"/>
    <p:sldId id="360" r:id="rId25"/>
    <p:sldId id="369" r:id="rId26"/>
    <p:sldId id="345" r:id="rId27"/>
    <p:sldId id="346" r:id="rId28"/>
    <p:sldId id="362" r:id="rId29"/>
    <p:sldId id="363" r:id="rId30"/>
    <p:sldId id="364" r:id="rId31"/>
    <p:sldId id="376" r:id="rId32"/>
    <p:sldId id="365" r:id="rId33"/>
    <p:sldId id="371" r:id="rId34"/>
    <p:sldId id="377" r:id="rId35"/>
    <p:sldId id="378" r:id="rId36"/>
    <p:sldId id="379" r:id="rId3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0130D"/>
    <a:srgbClr val="008080"/>
    <a:srgbClr val="000000"/>
    <a:srgbClr val="3D2D86"/>
    <a:srgbClr val="383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1" autoAdjust="0"/>
    <p:restoredTop sz="94661"/>
  </p:normalViewPr>
  <p:slideViewPr>
    <p:cSldViewPr snapToGrid="0">
      <p:cViewPr varScale="1">
        <p:scale>
          <a:sx n="69" d="100"/>
          <a:sy n="69" d="100"/>
        </p:scale>
        <p:origin x="13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6D1A93CF-FFAF-D74C-BD26-0EE560E2EEC7}" type="datetime1">
              <a:rPr lang="en-US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E1BC715-33D6-404F-B630-E09D1EABAF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8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6777D46-F3BC-A942-AF80-4F2912D76C46}" type="datetime1">
              <a:rPr lang="en-US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BD4D416-79B3-1042-8646-D6C75BF6B9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84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ＭＳ Ｐゴシック" pitchFamily="-5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302C54-CC6C-514E-8AE4-EA4B3AAD9CDD}" type="slidenum">
              <a:rPr lang="en-US">
                <a:latin typeface="Calibri" charset="0"/>
              </a:rPr>
              <a:pPr/>
              <a:t>3</a:t>
            </a:fld>
            <a:endParaRPr lang="en-US">
              <a:latin typeface="Calibri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3FEF52-9A4E-B547-875B-335F4587C047}" type="slidenum">
              <a:rPr lang="en-US">
                <a:latin typeface="Calibri" charset="0"/>
              </a:rPr>
              <a:pPr/>
              <a:t>4</a:t>
            </a:fld>
            <a:endParaRPr lang="en-US">
              <a:latin typeface="Calibri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D61BC2-A219-2745-B72C-15255E2796DB}" type="slidenum">
              <a:rPr lang="en-US">
                <a:latin typeface="Calibri" charset="0"/>
              </a:rPr>
              <a:pPr/>
              <a:t>18</a:t>
            </a:fld>
            <a:endParaRPr lang="en-US">
              <a:latin typeface="Calibri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8E6E9D-14AA-5942-845E-1DBA9045CEEB}" type="slidenum">
              <a:rPr lang="en-US">
                <a:latin typeface="Calibri" charset="0"/>
              </a:rPr>
              <a:pPr/>
              <a:t>19</a:t>
            </a:fld>
            <a:endParaRPr lang="en-US">
              <a:latin typeface="Calibri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FF2910-41B0-F441-9F59-17779D04B832}" type="slidenum">
              <a:rPr lang="en-US">
                <a:latin typeface="Calibri" charset="0"/>
              </a:rPr>
              <a:pPr/>
              <a:t>26</a:t>
            </a:fld>
            <a:endParaRPr lang="en-US">
              <a:latin typeface="Calibri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785C36-1A2E-B540-8999-77994E029AA7}" type="slidenum">
              <a:rPr lang="en-US">
                <a:latin typeface="Calibri" charset="0"/>
              </a:rPr>
              <a:pPr/>
              <a:t>27</a:t>
            </a:fld>
            <a:endParaRPr lang="en-US">
              <a:latin typeface="Calibri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6238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1022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2267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0225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3479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961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17638" y="6492875"/>
            <a:ext cx="630872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pitchFamily="1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pitchFamily="1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pitchFamily="1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pitchFamily="1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3200" b="1" dirty="0">
              <a:cs typeface="Arial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C0000D"/>
                </a:solidFill>
                <a:cs typeface="Arial" charset="0"/>
              </a:rPr>
              <a:t>Lecture Notes </a:t>
            </a:r>
            <a:r>
              <a:rPr lang="en-US" sz="3200" b="1" dirty="0" smtClean="0">
                <a:solidFill>
                  <a:srgbClr val="C0000D"/>
                </a:solidFill>
                <a:cs typeface="Arial" charset="0"/>
              </a:rPr>
              <a:t>fo</a:t>
            </a:r>
            <a:r>
              <a:rPr lang="en-US" sz="3200" b="1" dirty="0" smtClean="0">
                <a:solidFill>
                  <a:srgbClr val="C0000D"/>
                </a:solidFill>
                <a:cs typeface="Arial" charset="0"/>
              </a:rPr>
              <a:t>r </a:t>
            </a:r>
            <a:r>
              <a:rPr lang="en-US" sz="3200" b="1" dirty="0" smtClean="0">
                <a:solidFill>
                  <a:srgbClr val="C0000D"/>
                </a:solidFill>
                <a:cs typeface="Arial" charset="0"/>
              </a:rPr>
              <a:t> </a:t>
            </a:r>
            <a:endParaRPr lang="en-US" sz="3200" b="1" dirty="0">
              <a:solidFill>
                <a:srgbClr val="C0000D"/>
              </a:solidFill>
              <a:cs typeface="Arial" charset="0"/>
            </a:endParaRPr>
          </a:p>
          <a:p>
            <a:pPr algn="ctr" eaLnBrk="1" hangingPunct="1"/>
            <a:r>
              <a:rPr lang="en-US" sz="3200" b="1" dirty="0">
                <a:cs typeface="Arial" charset="0"/>
              </a:rPr>
              <a:t>Chapter 11</a:t>
            </a:r>
          </a:p>
          <a:p>
            <a:pPr algn="ctr" eaLnBrk="1" hangingPunct="1"/>
            <a:r>
              <a:rPr lang="en-US" sz="2800" dirty="0">
                <a:cs typeface="Arial" charset="0"/>
              </a:rPr>
              <a:t>Carbohydrates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 eaLnBrk="1" hangingPunct="1"/>
            <a:r>
              <a:rPr lang="en-US" sz="2400" b="1">
                <a:solidFill>
                  <a:srgbClr val="008080"/>
                </a:solidFill>
                <a:cs typeface="Arial" charset="0"/>
              </a:rPr>
              <a:t>Fourth Edition</a:t>
            </a:r>
          </a:p>
          <a:p>
            <a:pPr algn="ctr" eaLnBrk="1" hangingPunct="1"/>
            <a:r>
              <a:rPr lang="en-US" sz="2400" b="1">
                <a:solidFill>
                  <a:srgbClr val="008080"/>
                </a:solidFill>
                <a:cs typeface="Arial" charset="0"/>
              </a:rPr>
              <a:t>Charlotte W. Pratt | Kathleen Cornely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41288" y="274638"/>
            <a:ext cx="8904287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Phosphorylated Monosaccharides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581" y="2052198"/>
            <a:ext cx="7560838" cy="342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Nucleic Acid Monosaccharides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593" y="2568836"/>
            <a:ext cx="8292815" cy="203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Monosaccharides Derivatives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556" y="1987618"/>
            <a:ext cx="7430889" cy="36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700088" y="2743200"/>
            <a:ext cx="7772400" cy="70961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Polysaccharides</a:t>
            </a:r>
          </a:p>
        </p:txBody>
      </p:sp>
      <p:sp>
        <p:nvSpPr>
          <p:cNvPr id="14339" name="Text Placeholder 3"/>
          <p:cNvSpPr>
            <a:spLocks noGrp="1"/>
          </p:cNvSpPr>
          <p:nvPr>
            <p:ph type="body" idx="1"/>
          </p:nvPr>
        </p:nvSpPr>
        <p:spPr>
          <a:xfrm>
            <a:off x="698500" y="233838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11.2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Relate the structures of polysaccharides to their biological functions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Lactose Structure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710" y="1911350"/>
            <a:ext cx="6744580" cy="33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Sucrose Structure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017" y="1936941"/>
            <a:ext cx="6913966" cy="32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:\SOURCES\10_JPG\10_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125"/>
            <a:ext cx="830580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533400"/>
          <a:ext cx="5791200" cy="495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1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Sugar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Relative</a:t>
                      </a:r>
                      <a:r>
                        <a:rPr lang="en-US" sz="1800" baseline="0" dirty="0" smtClean="0"/>
                        <a:t> Sweetness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Lactose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0.16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Galactose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Maltose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Sucrose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1.00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Fructose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1.73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 Fructos</a:t>
                      </a:r>
                      <a:r>
                        <a:rPr lang="en-US" sz="1800" baseline="0" dirty="0" smtClean="0"/>
                        <a:t>e Corn Syrup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1.2-1.6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Aspartame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Saccharin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sucralose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04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430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Starch and glycogen are storage forms of glucose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385" y="2174182"/>
            <a:ext cx="7139230" cy="284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Branching of Starch in Plants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Amylopectin Structure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9830" y="1621667"/>
            <a:ext cx="5884341" cy="4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700088" y="2743200"/>
            <a:ext cx="7772400" cy="70961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Monosaccharides</a:t>
            </a:r>
          </a:p>
        </p:txBody>
      </p:sp>
      <p:sp>
        <p:nvSpPr>
          <p:cNvPr id="3075" name="Text Placeholder 3"/>
          <p:cNvSpPr>
            <a:spLocks noGrp="1"/>
          </p:cNvSpPr>
          <p:nvPr>
            <p:ph type="body" idx="1"/>
          </p:nvPr>
        </p:nvSpPr>
        <p:spPr>
          <a:xfrm>
            <a:off x="698500" y="233838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11.1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Recognize monosaccharides and their derivatives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SOURCES\10_JPG\10_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7188"/>
            <a:ext cx="76200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4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OURCES\10_JPG\10_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0"/>
            <a:ext cx="42354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77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Cellulose is composed of glucose in β(1</a:t>
            </a:r>
            <a:r>
              <a:rPr lang="en-US"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4) linkages  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951" y="2355850"/>
            <a:ext cx="7646098" cy="291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OURCES\10_JPG\10_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9436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E:\SOURCES\10_JPG\10_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5791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7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Cellulose Str</a:t>
            </a:r>
            <a:r>
              <a:rPr lang="en-US"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ucture 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897" y="1392050"/>
            <a:ext cx="6438207" cy="484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700088" y="2743200"/>
            <a:ext cx="7772400" cy="70961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Glycoproteins</a:t>
            </a:r>
          </a:p>
        </p:txBody>
      </p:sp>
      <p:sp>
        <p:nvSpPr>
          <p:cNvPr id="22531" name="Text Placeholder 3"/>
          <p:cNvSpPr>
            <a:spLocks noGrp="1"/>
          </p:cNvSpPr>
          <p:nvPr>
            <p:ph type="body" idx="1"/>
          </p:nvPr>
        </p:nvSpPr>
        <p:spPr>
          <a:xfrm>
            <a:off x="698500" y="233838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11.3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the structures and functions of glycoproteins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Glycoproteins are 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N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-linked via Asn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083" y="1628842"/>
            <a:ext cx="6893834" cy="448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Glycoproteins are 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O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-linked via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Ser or Thr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23" y="1836933"/>
            <a:ext cx="5472755" cy="42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Glycosylation occurs during protein synthesis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275" y="1549913"/>
            <a:ext cx="6783451" cy="469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44475" y="274638"/>
            <a:ext cx="86868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Structure of an N-linked Oligosaccharide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9150" y="1584965"/>
            <a:ext cx="4145701" cy="488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Monosaccharides made from aldehydes form aldoses</a:t>
            </a:r>
          </a:p>
        </p:txBody>
      </p:sp>
      <p:pic>
        <p:nvPicPr>
          <p:cNvPr id="2" name="Picture 1" descr="pratt4_figun_11_p283_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8"/>
          <a:stretch/>
        </p:blipFill>
        <p:spPr>
          <a:xfrm>
            <a:off x="2837301" y="2116775"/>
            <a:ext cx="3469398" cy="39806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Proteoglycans contain repeating units of chondroitin sulfate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289" y="2141538"/>
            <a:ext cx="7785422" cy="33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_020"/>
          <p:cNvPicPr>
            <a:picLocks noChangeAspect="1" noChangeArrowheads="1"/>
          </p:cNvPicPr>
          <p:nvPr/>
        </p:nvPicPr>
        <p:blipFill>
          <a:blip r:embed="rId3"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913"/>
            <a:ext cx="84582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Bacterial walls are made of peptidoglycan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302" y="2100570"/>
            <a:ext cx="7437397" cy="35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Model of </a:t>
            </a:r>
            <a:r>
              <a:rPr lang="en-US" i="1" dirty="0">
                <a:ea typeface="ＭＳ Ｐゴシック" charset="0"/>
              </a:rPr>
              <a:t>E. coli </a:t>
            </a:r>
            <a:r>
              <a:rPr lang="en-US" dirty="0">
                <a:ea typeface="ＭＳ Ｐゴシック" charset="0"/>
              </a:rPr>
              <a:t>Peptidoglycan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9048" y="1365996"/>
            <a:ext cx="2505904" cy="507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SOURCES\10_JPG\10_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188"/>
            <a:ext cx="86868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49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:\bcpix\newpix10-31-99\October 31, 1999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7175"/>
            <a:ext cx="762000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2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SOURCES\10_JPG\10_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45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Monosaccharides made from ketones form ketoses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5"/>
          <a:stretch/>
        </p:blipFill>
        <p:spPr bwMode="auto">
          <a:xfrm>
            <a:off x="2501931" y="1890657"/>
            <a:ext cx="4140138" cy="387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Common Monosaccharides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685" y="1514475"/>
            <a:ext cx="8102631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Most carbohydrates are chiral 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377" y="2390775"/>
            <a:ext cx="6565247" cy="280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8425" y="274638"/>
            <a:ext cx="9045575" cy="16097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Epimers differ only by the configuration around one carbon atom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3743" y="2152656"/>
            <a:ext cx="4416515" cy="402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Cyclization generates </a:t>
            </a:r>
            <a:r>
              <a:rPr lang="en-US">
                <a:latin typeface="Symbol" charset="0"/>
                <a:ea typeface="ＭＳ Ｐゴシック" charset="0"/>
                <a:cs typeface="Arial" charset="0"/>
              </a:rPr>
              <a:t>a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n-US">
                <a:latin typeface="Symbol" charset="0"/>
                <a:ea typeface="ＭＳ Ｐゴシック" charset="0"/>
                <a:cs typeface="Arial" charset="0"/>
              </a:rPr>
              <a:t>b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anomers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090" y="2052199"/>
            <a:ext cx="8461820" cy="253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Monosaccharides can be derivatized in many different ways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147" y="2382272"/>
            <a:ext cx="8123706" cy="2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wiley_theme.thmx</Template>
  <TotalTime>2467</TotalTime>
  <Words>580</Words>
  <Application>Microsoft Office PowerPoint</Application>
  <PresentationFormat>On-screen Show (4:3)</PresentationFormat>
  <Paragraphs>95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Symbol</vt:lpstr>
      <vt:lpstr>Times New Roman</vt:lpstr>
      <vt:lpstr>Wingdings</vt:lpstr>
      <vt:lpstr>wiley_theme</vt:lpstr>
      <vt:lpstr>PowerPoint Presentation</vt:lpstr>
      <vt:lpstr>Monosaccharides</vt:lpstr>
      <vt:lpstr>Monosaccharides made from aldehydes form aldoses</vt:lpstr>
      <vt:lpstr>Monosaccharides made from ketones form ketoses</vt:lpstr>
      <vt:lpstr>Some Common Monosaccharides</vt:lpstr>
      <vt:lpstr>Most carbohydrates are chiral </vt:lpstr>
      <vt:lpstr>Epimers differ only by the configuration around one carbon atom</vt:lpstr>
      <vt:lpstr>Cyclization generates a and b anomers</vt:lpstr>
      <vt:lpstr>Monosaccharides can be derivatized in many different ways</vt:lpstr>
      <vt:lpstr>Some Phosphorylated Monosaccharides</vt:lpstr>
      <vt:lpstr>Nucleic Acid Monosaccharides</vt:lpstr>
      <vt:lpstr>Monosaccharides Derivatives</vt:lpstr>
      <vt:lpstr>Polysaccharides</vt:lpstr>
      <vt:lpstr>Lactose Structure</vt:lpstr>
      <vt:lpstr>Sucrose Structure</vt:lpstr>
      <vt:lpstr>PowerPoint Presentation</vt:lpstr>
      <vt:lpstr>PowerPoint Presentation</vt:lpstr>
      <vt:lpstr>Starch and glycogen are storage forms of glucose</vt:lpstr>
      <vt:lpstr>Branching of Starch in Plants Amylopectin Structure</vt:lpstr>
      <vt:lpstr>PowerPoint Presentation</vt:lpstr>
      <vt:lpstr>PowerPoint Presentation</vt:lpstr>
      <vt:lpstr>Cellulose is composed of glucose in β(14) linkages  </vt:lpstr>
      <vt:lpstr>PowerPoint Presentation</vt:lpstr>
      <vt:lpstr>Cellulose Structure </vt:lpstr>
      <vt:lpstr>Glycoproteins</vt:lpstr>
      <vt:lpstr>Glycoproteins are N-linked via Asn</vt:lpstr>
      <vt:lpstr>Glycoproteins are O-linked via  Ser or Thr</vt:lpstr>
      <vt:lpstr>Glycosylation occurs during protein synthesis</vt:lpstr>
      <vt:lpstr>Structure of an N-linked Oligosaccharide</vt:lpstr>
      <vt:lpstr>Proteoglycans contain repeating units of chondroitin sulfate</vt:lpstr>
      <vt:lpstr>PowerPoint Presentation</vt:lpstr>
      <vt:lpstr>Bacterial walls are made of peptidoglycan</vt:lpstr>
      <vt:lpstr>Model of E. coli Peptidoglycan</vt:lpstr>
      <vt:lpstr>PowerPoint Presentation</vt:lpstr>
      <vt:lpstr>PowerPoint Presentation</vt:lpstr>
      <vt:lpstr>PowerPoint Presentation</vt:lpstr>
    </vt:vector>
  </TitlesOfParts>
  <Manager/>
  <Company>John Wiley and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Biochemistry</dc:title>
  <dc:subject/>
  <dc:creator>Charlotte W. Pratt and Kathleen Cornely</dc:creator>
  <cp:keywords/>
  <dc:description/>
  <cp:lastModifiedBy>Mascotti, David P.</cp:lastModifiedBy>
  <cp:revision>342</cp:revision>
  <dcterms:created xsi:type="dcterms:W3CDTF">2012-11-07T14:24:47Z</dcterms:created>
  <dcterms:modified xsi:type="dcterms:W3CDTF">2019-10-09T17:07:21Z</dcterms:modified>
  <cp:category/>
</cp:coreProperties>
</file>