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7" r:id="rId2"/>
    <p:sldId id="400" r:id="rId3"/>
    <p:sldId id="373" r:id="rId4"/>
    <p:sldId id="401" r:id="rId5"/>
    <p:sldId id="420" r:id="rId6"/>
    <p:sldId id="417" r:id="rId7"/>
    <p:sldId id="419" r:id="rId8"/>
    <p:sldId id="378" r:id="rId9"/>
    <p:sldId id="379" r:id="rId10"/>
    <p:sldId id="380" r:id="rId11"/>
    <p:sldId id="381" r:id="rId12"/>
    <p:sldId id="384" r:id="rId13"/>
    <p:sldId id="405" r:id="rId14"/>
    <p:sldId id="406" r:id="rId15"/>
    <p:sldId id="407" r:id="rId16"/>
    <p:sldId id="408" r:id="rId17"/>
    <p:sldId id="409" r:id="rId18"/>
    <p:sldId id="385" r:id="rId19"/>
    <p:sldId id="413" r:id="rId20"/>
    <p:sldId id="414" r:id="rId21"/>
    <p:sldId id="415" r:id="rId22"/>
    <p:sldId id="416" r:id="rId23"/>
    <p:sldId id="403" r:id="rId24"/>
    <p:sldId id="387" r:id="rId25"/>
    <p:sldId id="389" r:id="rId26"/>
    <p:sldId id="418" r:id="rId27"/>
    <p:sldId id="390" r:id="rId28"/>
    <p:sldId id="404" r:id="rId29"/>
    <p:sldId id="411" r:id="rId30"/>
    <p:sldId id="412" r:id="rId31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D"/>
    <a:srgbClr val="3D2D86"/>
    <a:srgbClr val="383180"/>
    <a:srgbClr val="E013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31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FD29018E-5D0B-D64C-97E6-C47F7809BBED}" type="datetime1">
              <a:rPr lang="en-US"/>
              <a:pPr/>
              <a:t>10/9/2019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139C5A87-C681-0648-99EF-C8A6509F06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394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A47EED46-8095-B642-9222-43EF3F180130}" type="datetime1">
              <a:rPr lang="en-US"/>
              <a:pPr/>
              <a:t>10/9/2019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1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DC2DC432-D436-4840-993B-07BC764760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654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 pitchFamily="-5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137813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35479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53424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51357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64688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10985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455738" y="6492875"/>
            <a:ext cx="6232525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/>
          <a:ea typeface="ＭＳ Ｐゴシック" pitchFamily="34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34" charset="-128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34" charset="-128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34" charset="-128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34" charset="-128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/>
          <a:ea typeface="ＭＳ Ｐゴシック" pitchFamily="34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i="1" kern="1200">
          <a:solidFill>
            <a:srgbClr val="0000FF"/>
          </a:solidFill>
          <a:latin typeface="Times New Roman"/>
          <a:ea typeface="Times New Roman" pitchFamily="-52" charset="0"/>
          <a:cs typeface="Times New Roman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FF0000"/>
          </a:solidFill>
          <a:latin typeface="Arial"/>
          <a:ea typeface="Arial" pitchFamily="-52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tx1"/>
          </a:solidFill>
          <a:latin typeface="Arial"/>
          <a:ea typeface="Arial" pitchFamily="-52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i="1" kern="1200">
          <a:solidFill>
            <a:schemeClr val="tx1"/>
          </a:solidFill>
          <a:latin typeface="Times New Roman"/>
          <a:ea typeface="Times New Roman" pitchFamily="-52" charset="0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/>
        </p:nvSpPr>
        <p:spPr bwMode="auto">
          <a:xfrm>
            <a:off x="457200" y="3419475"/>
            <a:ext cx="8153400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en-US" sz="3200" b="1">
              <a:cs typeface="Arial" charset="0"/>
            </a:endParaRPr>
          </a:p>
          <a:p>
            <a:pPr algn="ctr" eaLnBrk="1" hangingPunct="1"/>
            <a:r>
              <a:rPr lang="en-US" sz="3200" b="1">
                <a:solidFill>
                  <a:srgbClr val="C0000D"/>
                </a:solidFill>
                <a:cs typeface="Arial" charset="0"/>
              </a:rPr>
              <a:t>Lecture Notes for </a:t>
            </a:r>
          </a:p>
          <a:p>
            <a:pPr algn="ctr" eaLnBrk="1" hangingPunct="1"/>
            <a:r>
              <a:rPr lang="en-US" sz="3200" b="1">
                <a:cs typeface="Arial" charset="0"/>
              </a:rPr>
              <a:t>Chapter 9</a:t>
            </a:r>
          </a:p>
          <a:p>
            <a:pPr algn="ctr" eaLnBrk="1" hangingPunct="1"/>
            <a:r>
              <a:rPr lang="en-US" sz="2800">
                <a:cs typeface="Arial" charset="0"/>
              </a:rPr>
              <a:t>Membrane Transport</a:t>
            </a:r>
          </a:p>
        </p:txBody>
      </p:sp>
      <p:sp>
        <p:nvSpPr>
          <p:cNvPr id="2051" name="Line 6"/>
          <p:cNvSpPr>
            <a:spLocks noChangeShapeType="1"/>
          </p:cNvSpPr>
          <p:nvPr/>
        </p:nvSpPr>
        <p:spPr bwMode="auto">
          <a:xfrm>
            <a:off x="609600" y="815975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Line 7"/>
          <p:cNvSpPr>
            <a:spLocks noChangeShapeType="1"/>
          </p:cNvSpPr>
          <p:nvPr/>
        </p:nvSpPr>
        <p:spPr bwMode="auto">
          <a:xfrm>
            <a:off x="609600" y="3009900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Rectangle 15"/>
          <p:cNvSpPr>
            <a:spLocks noGrp="1" noChangeArrowheads="1"/>
          </p:cNvSpPr>
          <p:nvPr/>
        </p:nvSpPr>
        <p:spPr bwMode="auto">
          <a:xfrm>
            <a:off x="603250" y="815975"/>
            <a:ext cx="788670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5000" b="1">
                <a:solidFill>
                  <a:srgbClr val="000000"/>
                </a:solidFill>
                <a:cs typeface="Arial" charset="0"/>
              </a:rPr>
              <a:t>Essential Biochemistry</a:t>
            </a:r>
          </a:p>
          <a:p>
            <a:pPr algn="ctr" eaLnBrk="1" hangingPunct="1"/>
            <a:r>
              <a:rPr lang="en-US" sz="2400" b="1">
                <a:solidFill>
                  <a:srgbClr val="009193"/>
                </a:solidFill>
                <a:cs typeface="Arial" charset="0"/>
              </a:rPr>
              <a:t>Fourth Edition</a:t>
            </a:r>
          </a:p>
          <a:p>
            <a:pPr algn="ctr" eaLnBrk="1" hangingPunct="1"/>
            <a:r>
              <a:rPr lang="en-US" sz="2400" b="1">
                <a:solidFill>
                  <a:srgbClr val="009193"/>
                </a:solidFill>
                <a:cs typeface="Arial" charset="0"/>
              </a:rPr>
              <a:t>Charlotte W. Pratt | Kathleen Cornely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Structure of the K</a:t>
            </a:r>
            <a:r>
              <a:rPr lang="en-US" baseline="30000">
                <a:latin typeface="Arial" charset="0"/>
                <a:ea typeface="ＭＳ Ｐゴシック" charset="0"/>
                <a:cs typeface="Arial" charset="0"/>
              </a:rPr>
              <a:t>+</a:t>
            </a:r>
            <a:r>
              <a:rPr lang="en-US">
                <a:latin typeface="Arial" charset="0"/>
                <a:ea typeface="ＭＳ Ｐゴシック" charset="0"/>
                <a:cs typeface="Arial" charset="0"/>
              </a:rPr>
              <a:t> Channel from </a:t>
            </a:r>
            <a:br>
              <a:rPr lang="en-US">
                <a:latin typeface="Arial" charset="0"/>
                <a:ea typeface="ＭＳ Ｐゴシック" charset="0"/>
                <a:cs typeface="Arial" charset="0"/>
              </a:rPr>
            </a:br>
            <a:r>
              <a:rPr lang="en-US" i="1">
                <a:latin typeface="Times New Roman" charset="0"/>
                <a:ea typeface="ＭＳ Ｐゴシック" charset="0"/>
                <a:cs typeface="Times New Roman" charset="0"/>
              </a:rPr>
              <a:t>S. lividans</a:t>
            </a:r>
          </a:p>
        </p:txBody>
      </p:sp>
      <p:pic>
        <p:nvPicPr>
          <p:cNvPr id="1331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8871" y="1688876"/>
            <a:ext cx="6346258" cy="4690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Arial" charset="0"/>
                <a:ea typeface="ＭＳ Ｐゴシック" charset="0"/>
                <a:cs typeface="Arial" charset="0"/>
              </a:rPr>
              <a:t>The K</a:t>
            </a:r>
            <a:r>
              <a:rPr lang="en-US" sz="3200" baseline="30000">
                <a:latin typeface="Arial" charset="0"/>
                <a:ea typeface="ＭＳ Ｐゴシック" charset="0"/>
                <a:cs typeface="Arial" charset="0"/>
              </a:rPr>
              <a:t>+</a:t>
            </a:r>
            <a:r>
              <a:rPr lang="en-US" sz="3200">
                <a:latin typeface="Arial" charset="0"/>
                <a:ea typeface="ＭＳ Ｐゴシック" charset="0"/>
                <a:cs typeface="Arial" charset="0"/>
              </a:rPr>
              <a:t> Channel Selectivity Filter</a:t>
            </a:r>
          </a:p>
        </p:txBody>
      </p:sp>
      <p:pic>
        <p:nvPicPr>
          <p:cNvPr id="1434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2564" y="1375280"/>
            <a:ext cx="4938872" cy="4893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Structure of an Aquaporin Subunit</a:t>
            </a:r>
          </a:p>
        </p:txBody>
      </p:sp>
      <p:pic>
        <p:nvPicPr>
          <p:cNvPr id="1741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537" y="1694978"/>
            <a:ext cx="8540926" cy="395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View of an Aquaporin Pore</a:t>
            </a:r>
          </a:p>
        </p:txBody>
      </p:sp>
      <p:pic>
        <p:nvPicPr>
          <p:cNvPr id="1843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5377" y="1421437"/>
            <a:ext cx="5493247" cy="490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Operation of the Red Blood Cell Glucose Transporter</a:t>
            </a:r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0619" y="1571438"/>
            <a:ext cx="6382762" cy="4902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Operation of the Red Blood Cell Glucose Transporter</a:t>
            </a:r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9181" y="1564331"/>
            <a:ext cx="5425639" cy="480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Operation of the Red Blood Cell Glucose Transporter</a:t>
            </a: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6760" y="1674815"/>
            <a:ext cx="6650481" cy="4785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Operation of the Red Blood Cell Glucose Transporter</a:t>
            </a:r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1202" y="1607316"/>
            <a:ext cx="6841596" cy="475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Some Types of Membrane Transport Systems</a:t>
            </a:r>
          </a:p>
        </p:txBody>
      </p:sp>
      <p:pic>
        <p:nvPicPr>
          <p:cNvPr id="2355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726" y="1817688"/>
            <a:ext cx="7840549" cy="393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passivevsactivets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83058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311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2"/>
          <p:cNvSpPr>
            <a:spLocks noGrp="1"/>
          </p:cNvSpPr>
          <p:nvPr>
            <p:ph type="title"/>
          </p:nvPr>
        </p:nvSpPr>
        <p:spPr>
          <a:xfrm>
            <a:off x="700088" y="2052638"/>
            <a:ext cx="7772400" cy="1400175"/>
          </a:xfrm>
        </p:spPr>
        <p:txBody>
          <a:bodyPr/>
          <a:lstStyle/>
          <a:p>
            <a:r>
              <a:rPr lang="en-US" cap="none">
                <a:latin typeface="Arial" charset="0"/>
                <a:ea typeface="ＭＳ Ｐゴシック" charset="0"/>
                <a:cs typeface="Arial" charset="0"/>
              </a:rPr>
              <a:t>The Thermodynamics of Membrane Transport</a:t>
            </a:r>
          </a:p>
        </p:txBody>
      </p:sp>
      <p:sp>
        <p:nvSpPr>
          <p:cNvPr id="3075" name="Text Placeholder 3"/>
          <p:cNvSpPr>
            <a:spLocks noGrp="1"/>
          </p:cNvSpPr>
          <p:nvPr>
            <p:ph type="body" idx="1"/>
          </p:nvPr>
        </p:nvSpPr>
        <p:spPr>
          <a:xfrm>
            <a:off x="706438" y="1568450"/>
            <a:ext cx="7772400" cy="461963"/>
          </a:xfrm>
        </p:spPr>
        <p:txBody>
          <a:bodyPr/>
          <a:lstStyle/>
          <a:p>
            <a:r>
              <a:rPr lang="en-US">
                <a:solidFill>
                  <a:srgbClr val="009193"/>
                </a:solidFill>
                <a:latin typeface="Arial" charset="0"/>
                <a:ea typeface="ＭＳ Ｐゴシック" charset="0"/>
                <a:cs typeface="Arial" charset="0"/>
              </a:rPr>
              <a:t>Section 9.1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96913" y="3446463"/>
            <a:ext cx="804068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8" name="TextBox 6"/>
          <p:cNvSpPr txBox="1">
            <a:spLocks noChangeArrowheads="1"/>
          </p:cNvSpPr>
          <p:nvPr/>
        </p:nvSpPr>
        <p:spPr bwMode="auto">
          <a:xfrm>
            <a:off x="696913" y="3886200"/>
            <a:ext cx="78374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C00000"/>
                </a:solidFill>
              </a:rPr>
              <a:t>Learning Objective</a:t>
            </a:r>
          </a:p>
          <a:p>
            <a:pPr eaLnBrk="1" hangingPunct="1"/>
            <a:r>
              <a:rPr lang="en-US" sz="2800"/>
              <a:t>Explain how ion movements affect membrane potential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SOURCES\18_JPG\18_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5425"/>
            <a:ext cx="8382000" cy="640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896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SOURCES\18_JPG\18_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33388"/>
            <a:ext cx="7315200" cy="59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64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ave'sSpareCrap\BiochemPix\bcfigs\11-14-99\November 14, 1999-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79413"/>
            <a:ext cx="6705600" cy="62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60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2"/>
          <p:cNvSpPr>
            <a:spLocks noGrp="1"/>
          </p:cNvSpPr>
          <p:nvPr>
            <p:ph type="title"/>
          </p:nvPr>
        </p:nvSpPr>
        <p:spPr>
          <a:xfrm>
            <a:off x="700088" y="2773363"/>
            <a:ext cx="7772400" cy="692150"/>
          </a:xfrm>
        </p:spPr>
        <p:txBody>
          <a:bodyPr/>
          <a:lstStyle/>
          <a:p>
            <a:r>
              <a:rPr lang="en-US" cap="none">
                <a:latin typeface="Arial" charset="0"/>
                <a:ea typeface="ＭＳ Ｐゴシック" charset="0"/>
                <a:cs typeface="Arial" charset="0"/>
              </a:rPr>
              <a:t>Active Transport</a:t>
            </a:r>
          </a:p>
        </p:txBody>
      </p:sp>
      <p:sp>
        <p:nvSpPr>
          <p:cNvPr id="24579" name="Text Placeholder 3"/>
          <p:cNvSpPr>
            <a:spLocks noGrp="1"/>
          </p:cNvSpPr>
          <p:nvPr>
            <p:ph type="body" idx="1"/>
          </p:nvPr>
        </p:nvSpPr>
        <p:spPr>
          <a:xfrm>
            <a:off x="706438" y="2271713"/>
            <a:ext cx="7772400" cy="461962"/>
          </a:xfrm>
        </p:spPr>
        <p:txBody>
          <a:bodyPr/>
          <a:lstStyle/>
          <a:p>
            <a:r>
              <a:rPr lang="en-US">
                <a:solidFill>
                  <a:srgbClr val="009193"/>
                </a:solidFill>
                <a:latin typeface="Arial" charset="0"/>
                <a:ea typeface="ＭＳ Ｐゴシック" charset="0"/>
                <a:cs typeface="Arial" charset="0"/>
              </a:rPr>
              <a:t>Section 9.3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96913" y="3446463"/>
            <a:ext cx="804068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582" name="TextBox 6"/>
          <p:cNvSpPr txBox="1">
            <a:spLocks noChangeArrowheads="1"/>
          </p:cNvSpPr>
          <p:nvPr/>
        </p:nvSpPr>
        <p:spPr bwMode="auto">
          <a:xfrm>
            <a:off x="696913" y="3886200"/>
            <a:ext cx="78374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C00000"/>
                </a:solidFill>
              </a:rPr>
              <a:t>Learning Objective</a:t>
            </a:r>
          </a:p>
          <a:p>
            <a:pPr eaLnBrk="1" hangingPunct="1"/>
            <a:r>
              <a:rPr lang="en-US" sz="2800"/>
              <a:t>Describe the operation of active transport systems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The Reaction Cycle of Na,K-ATPase</a:t>
            </a:r>
          </a:p>
        </p:txBody>
      </p:sp>
      <p:pic>
        <p:nvPicPr>
          <p:cNvPr id="2560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88" y="1320294"/>
            <a:ext cx="8336224" cy="519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557213"/>
            <a:ext cx="3302000" cy="5008562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The Structure of the </a:t>
            </a:r>
            <a:br>
              <a:rPr lang="en-US">
                <a:latin typeface="Arial" charset="0"/>
                <a:ea typeface="ＭＳ Ｐゴシック" charset="0"/>
                <a:cs typeface="Arial" charset="0"/>
              </a:rPr>
            </a:br>
            <a:r>
              <a:rPr lang="en-US">
                <a:latin typeface="Arial" charset="0"/>
                <a:ea typeface="ＭＳ Ｐゴシック" charset="0"/>
                <a:cs typeface="Arial" charset="0"/>
              </a:rPr>
              <a:t>Na,K-ATPase</a:t>
            </a:r>
          </a:p>
        </p:txBody>
      </p:sp>
      <p:pic>
        <p:nvPicPr>
          <p:cNvPr id="2662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57665" y="418051"/>
            <a:ext cx="3686877" cy="6021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SOURCES\18_JPG\18_0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228600"/>
            <a:ext cx="40386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296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211138" y="274638"/>
            <a:ext cx="8767762" cy="960437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Glucose Transport into Intestinal Cells</a:t>
            </a:r>
          </a:p>
        </p:txBody>
      </p:sp>
      <p:pic>
        <p:nvPicPr>
          <p:cNvPr id="2867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479" y="1255205"/>
            <a:ext cx="5553043" cy="513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2"/>
          <p:cNvSpPr>
            <a:spLocks noGrp="1"/>
          </p:cNvSpPr>
          <p:nvPr>
            <p:ph type="title"/>
          </p:nvPr>
        </p:nvSpPr>
        <p:spPr>
          <a:xfrm>
            <a:off x="700088" y="2773363"/>
            <a:ext cx="7772400" cy="692150"/>
          </a:xfrm>
        </p:spPr>
        <p:txBody>
          <a:bodyPr/>
          <a:lstStyle/>
          <a:p>
            <a:r>
              <a:rPr lang="en-US" cap="none">
                <a:latin typeface="Arial" charset="0"/>
                <a:ea typeface="ＭＳ Ｐゴシック" charset="0"/>
                <a:cs typeface="Arial" charset="0"/>
              </a:rPr>
              <a:t>Membrane Fusion</a:t>
            </a:r>
          </a:p>
        </p:txBody>
      </p:sp>
      <p:sp>
        <p:nvSpPr>
          <p:cNvPr id="29699" name="Text Placeholder 3"/>
          <p:cNvSpPr>
            <a:spLocks noGrp="1"/>
          </p:cNvSpPr>
          <p:nvPr>
            <p:ph type="body" idx="1"/>
          </p:nvPr>
        </p:nvSpPr>
        <p:spPr>
          <a:xfrm>
            <a:off x="706438" y="2271713"/>
            <a:ext cx="7772400" cy="461962"/>
          </a:xfrm>
        </p:spPr>
        <p:txBody>
          <a:bodyPr/>
          <a:lstStyle/>
          <a:p>
            <a:r>
              <a:rPr lang="en-US">
                <a:solidFill>
                  <a:srgbClr val="009193"/>
                </a:solidFill>
                <a:latin typeface="Arial" charset="0"/>
                <a:ea typeface="ＭＳ Ｐゴシック" charset="0"/>
                <a:cs typeface="Arial" charset="0"/>
              </a:rPr>
              <a:t>Section 9.4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96913" y="3446463"/>
            <a:ext cx="804068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702" name="TextBox 6"/>
          <p:cNvSpPr txBox="1">
            <a:spLocks noChangeArrowheads="1"/>
          </p:cNvSpPr>
          <p:nvPr/>
        </p:nvSpPr>
        <p:spPr bwMode="auto">
          <a:xfrm>
            <a:off x="696913" y="3886200"/>
            <a:ext cx="78374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C00000"/>
                </a:solidFill>
              </a:rPr>
              <a:t>Learning Objective</a:t>
            </a:r>
          </a:p>
          <a:p>
            <a:pPr eaLnBrk="1" hangingPunct="1"/>
            <a:r>
              <a:rPr lang="en-US" sz="2800"/>
              <a:t>Describe the process of membrane fusion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Endocytosis</a:t>
            </a:r>
          </a:p>
        </p:txBody>
      </p:sp>
      <p:pic>
        <p:nvPicPr>
          <p:cNvPr id="3891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848" y="1858460"/>
            <a:ext cx="8212304" cy="412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17500" y="274638"/>
            <a:ext cx="8369300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Na</a:t>
            </a:r>
            <a:r>
              <a:rPr lang="en-US" baseline="30000">
                <a:latin typeface="Arial" charset="0"/>
                <a:ea typeface="ＭＳ Ｐゴシック" charset="0"/>
                <a:cs typeface="Arial" charset="0"/>
              </a:rPr>
              <a:t>+</a:t>
            </a:r>
            <a:r>
              <a:rPr lang="en-US">
                <a:latin typeface="Arial" charset="0"/>
                <a:ea typeface="ＭＳ Ｐゴシック" charset="0"/>
                <a:cs typeface="Arial" charset="0"/>
              </a:rPr>
              <a:t> and K</a:t>
            </a:r>
            <a:r>
              <a:rPr lang="en-US" baseline="30000">
                <a:latin typeface="Arial" charset="0"/>
                <a:ea typeface="ＭＳ Ｐゴシック" charset="0"/>
                <a:cs typeface="Arial" charset="0"/>
              </a:rPr>
              <a:t>+</a:t>
            </a:r>
            <a:r>
              <a:rPr lang="en-US">
                <a:latin typeface="Arial" charset="0"/>
                <a:ea typeface="ＭＳ Ｐゴシック" charset="0"/>
                <a:cs typeface="Arial" charset="0"/>
              </a:rPr>
              <a:t> concentrations are inversely proportional in cells</a:t>
            </a:r>
          </a:p>
        </p:txBody>
      </p:sp>
      <p:pic>
        <p:nvPicPr>
          <p:cNvPr id="410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4816" y="1650696"/>
            <a:ext cx="5434369" cy="4635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err="1">
                <a:latin typeface="Arial" charset="0"/>
                <a:ea typeface="ＭＳ Ｐゴシック" charset="0"/>
                <a:cs typeface="Arial" charset="0"/>
              </a:rPr>
              <a:t>Clathrin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 Assembly</a:t>
            </a:r>
          </a:p>
        </p:txBody>
      </p:sp>
      <p:pic>
        <p:nvPicPr>
          <p:cNvPr id="3994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9126" y="1454465"/>
            <a:ext cx="5065749" cy="4949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"/>
          <p:cNvSpPr>
            <a:spLocks noGrp="1"/>
          </p:cNvSpPr>
          <p:nvPr>
            <p:ph type="title"/>
          </p:nvPr>
        </p:nvSpPr>
        <p:spPr>
          <a:xfrm>
            <a:off x="700088" y="2773363"/>
            <a:ext cx="7772400" cy="692150"/>
          </a:xfrm>
        </p:spPr>
        <p:txBody>
          <a:bodyPr/>
          <a:lstStyle/>
          <a:p>
            <a:r>
              <a:rPr lang="en-US" cap="none">
                <a:latin typeface="Arial" charset="0"/>
                <a:ea typeface="ＭＳ Ｐゴシック" charset="0"/>
                <a:cs typeface="Arial" charset="0"/>
              </a:rPr>
              <a:t>Passive Transport</a:t>
            </a:r>
          </a:p>
        </p:txBody>
      </p:sp>
      <p:sp>
        <p:nvSpPr>
          <p:cNvPr id="10243" name="Text Placeholder 3"/>
          <p:cNvSpPr>
            <a:spLocks noGrp="1"/>
          </p:cNvSpPr>
          <p:nvPr>
            <p:ph type="body" idx="1"/>
          </p:nvPr>
        </p:nvSpPr>
        <p:spPr>
          <a:xfrm>
            <a:off x="706438" y="2271713"/>
            <a:ext cx="7772400" cy="461962"/>
          </a:xfrm>
        </p:spPr>
        <p:txBody>
          <a:bodyPr/>
          <a:lstStyle/>
          <a:p>
            <a:r>
              <a:rPr lang="en-US">
                <a:solidFill>
                  <a:srgbClr val="009193"/>
                </a:solidFill>
                <a:latin typeface="Arial" charset="0"/>
                <a:ea typeface="ＭＳ Ｐゴシック" charset="0"/>
                <a:cs typeface="Arial" charset="0"/>
              </a:rPr>
              <a:t>Section 9.2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96913" y="3446463"/>
            <a:ext cx="804068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696913" y="3886200"/>
            <a:ext cx="78374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C00000"/>
                </a:solidFill>
              </a:rPr>
              <a:t>Learning Objective</a:t>
            </a:r>
          </a:p>
          <a:p>
            <a:pPr eaLnBrk="1" hangingPunct="1"/>
            <a:r>
              <a:rPr lang="en-US" sz="2800"/>
              <a:t>Describe the operation of passive transport systems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8280"/>
            <a:ext cx="9144000" cy="39014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66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E:\SOURCES\18_JPG\18_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63" y="0"/>
            <a:ext cx="5241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910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November 14, 1999 (10)"/>
          <p:cNvPicPr>
            <a:picLocks noChangeAspect="1" noChangeArrowheads="1"/>
          </p:cNvPicPr>
          <p:nvPr/>
        </p:nvPicPr>
        <p:blipFill>
          <a:blip r:embed="rId3">
            <a:lum bright="4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738"/>
            <a:ext cx="9177338" cy="625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896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The </a:t>
            </a:r>
            <a:r>
              <a:rPr lang="en-US" i="1">
                <a:latin typeface="Times New Roman" charset="0"/>
                <a:ea typeface="ＭＳ Ｐゴシック" charset="0"/>
                <a:cs typeface="Times New Roman" charset="0"/>
              </a:rPr>
              <a:t>E. coli </a:t>
            </a:r>
            <a:r>
              <a:rPr lang="en-US">
                <a:latin typeface="Arial" charset="0"/>
                <a:ea typeface="ＭＳ Ｐゴシック" charset="0"/>
                <a:cs typeface="Arial" charset="0"/>
              </a:rPr>
              <a:t>OmpF Porin</a:t>
            </a:r>
          </a:p>
        </p:txBody>
      </p:sp>
      <p:sp>
        <p:nvSpPr>
          <p:cNvPr id="11267" name="TextBox 5"/>
          <p:cNvSpPr txBox="1">
            <a:spLocks noChangeArrowheads="1"/>
          </p:cNvSpPr>
          <p:nvPr/>
        </p:nvSpPr>
        <p:spPr bwMode="auto">
          <a:xfrm>
            <a:off x="744538" y="1541399"/>
            <a:ext cx="3431476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sz="1800" dirty="0"/>
              <a:t>Ribbon Model</a:t>
            </a:r>
          </a:p>
        </p:txBody>
      </p:sp>
      <p:sp>
        <p:nvSpPr>
          <p:cNvPr id="11268" name="TextBox 6"/>
          <p:cNvSpPr txBox="1">
            <a:spLocks noChangeArrowheads="1"/>
          </p:cNvSpPr>
          <p:nvPr/>
        </p:nvSpPr>
        <p:spPr bwMode="auto">
          <a:xfrm>
            <a:off x="4800264" y="1541399"/>
            <a:ext cx="3286279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sz="1800" dirty="0"/>
              <a:t>Stick Model</a:t>
            </a:r>
          </a:p>
        </p:txBody>
      </p:sp>
      <p:pic>
        <p:nvPicPr>
          <p:cNvPr id="1127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194" y="2123953"/>
            <a:ext cx="7685613" cy="439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One loop makes the porin specific for small cationic solutes</a:t>
            </a:r>
          </a:p>
        </p:txBody>
      </p:sp>
      <p:pic>
        <p:nvPicPr>
          <p:cNvPr id="1229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7317" y="1743651"/>
            <a:ext cx="4349367" cy="460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wiley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wiley_theme.thmx</Template>
  <TotalTime>2038</TotalTime>
  <Words>489</Words>
  <Application>Microsoft Office PowerPoint</Application>
  <PresentationFormat>On-screen Show (4:3)</PresentationFormat>
  <Paragraphs>64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ＭＳ Ｐゴシック</vt:lpstr>
      <vt:lpstr>Arial</vt:lpstr>
      <vt:lpstr>Calibri</vt:lpstr>
      <vt:lpstr>Times New Roman</vt:lpstr>
      <vt:lpstr>wiley_theme</vt:lpstr>
      <vt:lpstr>PowerPoint Presentation</vt:lpstr>
      <vt:lpstr>The Thermodynamics of Membrane Transport</vt:lpstr>
      <vt:lpstr>Na+ and K+ concentrations are inversely proportional in cells</vt:lpstr>
      <vt:lpstr>Passive Transport</vt:lpstr>
      <vt:lpstr>PowerPoint Presentation</vt:lpstr>
      <vt:lpstr>PowerPoint Presentation</vt:lpstr>
      <vt:lpstr>PowerPoint Presentation</vt:lpstr>
      <vt:lpstr>The E. coli OmpF Porin</vt:lpstr>
      <vt:lpstr>One loop makes the porin specific for small cationic solutes</vt:lpstr>
      <vt:lpstr>Structure of the K+ Channel from  S. lividans</vt:lpstr>
      <vt:lpstr>The K+ Channel Selectivity Filter</vt:lpstr>
      <vt:lpstr>Structure of an Aquaporin Subunit</vt:lpstr>
      <vt:lpstr>View of an Aquaporin Pore</vt:lpstr>
      <vt:lpstr>Operation of the Red Blood Cell Glucose Transporter</vt:lpstr>
      <vt:lpstr>Operation of the Red Blood Cell Glucose Transporter</vt:lpstr>
      <vt:lpstr>Operation of the Red Blood Cell Glucose Transporter</vt:lpstr>
      <vt:lpstr>Operation of the Red Blood Cell Glucose Transporter</vt:lpstr>
      <vt:lpstr>Some Types of Membrane Transport Systems</vt:lpstr>
      <vt:lpstr>PowerPoint Presentation</vt:lpstr>
      <vt:lpstr>PowerPoint Presentation</vt:lpstr>
      <vt:lpstr>PowerPoint Presentation</vt:lpstr>
      <vt:lpstr>PowerPoint Presentation</vt:lpstr>
      <vt:lpstr>Active Transport</vt:lpstr>
      <vt:lpstr>The Reaction Cycle of Na,K-ATPase</vt:lpstr>
      <vt:lpstr>The Structure of the  Na,K-ATPase</vt:lpstr>
      <vt:lpstr>PowerPoint Presentation</vt:lpstr>
      <vt:lpstr>Glucose Transport into Intestinal Cells</vt:lpstr>
      <vt:lpstr>Membrane Fusion</vt:lpstr>
      <vt:lpstr>Endocytosis</vt:lpstr>
      <vt:lpstr>Clathrin Assembly</vt:lpstr>
    </vt:vector>
  </TitlesOfParts>
  <Manager/>
  <Company>John Wiley and Sons, Inc.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Biochemistry</dc:title>
  <dc:subject/>
  <dc:creator>Charlotte W. Pratt and Kathleen Cornely</dc:creator>
  <cp:keywords/>
  <dc:description/>
  <cp:lastModifiedBy>Mascotti, David P.</cp:lastModifiedBy>
  <cp:revision>281</cp:revision>
  <dcterms:created xsi:type="dcterms:W3CDTF">2012-10-23T01:10:02Z</dcterms:created>
  <dcterms:modified xsi:type="dcterms:W3CDTF">2019-10-09T17:14:43Z</dcterms:modified>
  <cp:category/>
</cp:coreProperties>
</file>