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7" r:id="rId2"/>
    <p:sldId id="372" r:id="rId3"/>
    <p:sldId id="340" r:id="rId4"/>
    <p:sldId id="366" r:id="rId5"/>
    <p:sldId id="367" r:id="rId6"/>
    <p:sldId id="342" r:id="rId7"/>
    <p:sldId id="381" r:id="rId8"/>
    <p:sldId id="382" r:id="rId9"/>
    <p:sldId id="345" r:id="rId10"/>
    <p:sldId id="348" r:id="rId11"/>
    <p:sldId id="383" r:id="rId12"/>
    <p:sldId id="368" r:id="rId13"/>
    <p:sldId id="349" r:id="rId14"/>
    <p:sldId id="350" r:id="rId15"/>
    <p:sldId id="384" r:id="rId16"/>
    <p:sldId id="351" r:id="rId17"/>
    <p:sldId id="352" r:id="rId18"/>
    <p:sldId id="387" r:id="rId19"/>
    <p:sldId id="388" r:id="rId20"/>
    <p:sldId id="353" r:id="rId21"/>
    <p:sldId id="355" r:id="rId22"/>
    <p:sldId id="354" r:id="rId23"/>
    <p:sldId id="390" r:id="rId24"/>
    <p:sldId id="391" r:id="rId25"/>
    <p:sldId id="392" r:id="rId26"/>
    <p:sldId id="376" r:id="rId27"/>
    <p:sldId id="377" r:id="rId28"/>
    <p:sldId id="378" r:id="rId29"/>
    <p:sldId id="373" r:id="rId30"/>
    <p:sldId id="385" r:id="rId31"/>
    <p:sldId id="361" r:id="rId32"/>
    <p:sldId id="379" r:id="rId33"/>
    <p:sldId id="386" r:id="rId34"/>
    <p:sldId id="370" r:id="rId35"/>
    <p:sldId id="362" r:id="rId36"/>
    <p:sldId id="374" r:id="rId37"/>
    <p:sldId id="363" r:id="rId38"/>
    <p:sldId id="380" r:id="rId39"/>
    <p:sldId id="364" r:id="rId40"/>
    <p:sldId id="365" r:id="rId41"/>
    <p:sldId id="375" r:id="rId42"/>
    <p:sldId id="371" r:id="rId43"/>
    <p:sldId id="389" r:id="rId4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30D"/>
    <a:srgbClr val="C00000"/>
    <a:srgbClr val="009193"/>
    <a:srgbClr val="3D2D86"/>
    <a:srgbClr val="383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649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6768623-52D2-104A-9A4E-6A616CE553ED}" type="datetime1">
              <a:rPr lang="en-US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3E165B-4E30-BE4E-BEDC-4E06C9960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1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4064E07-8F3A-BD46-8353-44B852554C41}" type="datetime1">
              <a:rPr lang="en-US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E21CE11-6A3C-244E-940F-A22D779EE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137CCC-A8B3-8947-B67C-2E2BBF181B63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PICK UP HERE….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B3209D-6AE2-ED4D-85D2-E03D646430D5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5053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811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015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1318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0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040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92238" y="6492875"/>
            <a:ext cx="63595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8</a:t>
            </a:r>
          </a:p>
          <a:p>
            <a:pPr algn="ctr" eaLnBrk="1" hangingPunct="1"/>
            <a:r>
              <a:rPr lang="en-US" sz="2800">
                <a:cs typeface="Arial" charset="0"/>
              </a:rPr>
              <a:t>Lipids and Membranes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Glycerophospholipids often have unique head groups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404" y="1557274"/>
            <a:ext cx="7017193" cy="477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11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875"/>
            <a:ext cx="86868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5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1463" y="274638"/>
            <a:ext cx="8550275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Phospholipases cleave glycerophospholipids at specific sites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869" y="1947996"/>
            <a:ext cx="7442262" cy="41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3938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Sphingosine is derived from palmitate and serine</a:t>
            </a:r>
          </a:p>
        </p:txBody>
      </p:sp>
      <p:sp>
        <p:nvSpPr>
          <p:cNvPr id="11267" name="Text Box 1029"/>
          <p:cNvSpPr txBox="1">
            <a:spLocks noChangeArrowheads="1"/>
          </p:cNvSpPr>
          <p:nvPr/>
        </p:nvSpPr>
        <p:spPr bwMode="auto">
          <a:xfrm>
            <a:off x="327025" y="1363663"/>
            <a:ext cx="851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825" y="2082681"/>
            <a:ext cx="6594350" cy="421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7025" y="241300"/>
            <a:ext cx="8435975" cy="1066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Sphingomyelin has a phosphocholine or phophoethanolamine head group</a:t>
            </a:r>
          </a:p>
        </p:txBody>
      </p:sp>
      <p:sp>
        <p:nvSpPr>
          <p:cNvPr id="12291" name="Text Box 1029"/>
          <p:cNvSpPr txBox="1">
            <a:spLocks noChangeArrowheads="1"/>
          </p:cNvSpPr>
          <p:nvPr/>
        </p:nvSpPr>
        <p:spPr bwMode="auto">
          <a:xfrm>
            <a:off x="327025" y="1363663"/>
            <a:ext cx="851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597" y="1674759"/>
            <a:ext cx="5892806" cy="46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_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0"/>
            <a:ext cx="473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31800" y="2873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sphingolipids have monosaccharides as head groups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244" y="1685795"/>
            <a:ext cx="3179512" cy="47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sphingolipids have oligosaccharides as head groups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081" y="1758950"/>
            <a:ext cx="6565839" cy="47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SOURCES\11_JPG\11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34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7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ave'sSpareCrap\BiochemPix\bcfigs\11-13-99\November 13, 1999 (9b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3625"/>
            <a:ext cx="8382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3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2743200"/>
            <a:ext cx="7772400" cy="7032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Lipids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23780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8.1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Recognize the physical characteristics of lipids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lipids are derivatives of  isoprene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172" y="2171699"/>
            <a:ext cx="5013656" cy="255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9900"/>
            <a:ext cx="8297863" cy="13081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Cholesterol is an amphiphilic isoprenoid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398" y="2080899"/>
            <a:ext cx="7825205" cy="34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556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Ubiquinone is an isoprenoid derivative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667" y="1870075"/>
            <a:ext cx="7190667" cy="35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ovember 13, 1999 (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8600"/>
            <a:ext cx="53451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7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November 13, 1999 (1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7013"/>
            <a:ext cx="68595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7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"/>
            <a:ext cx="70008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36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Geraniol is a plant lipid that functions as an attractant</a:t>
            </a: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8" r="32952"/>
          <a:stretch/>
        </p:blipFill>
        <p:spPr bwMode="auto">
          <a:xfrm>
            <a:off x="1688663" y="2159830"/>
            <a:ext cx="5766674" cy="24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Limonene gives citrus fruits their characteristic odor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0"/>
          <a:stretch/>
        </p:blipFill>
        <p:spPr bwMode="auto">
          <a:xfrm>
            <a:off x="3378681" y="1937389"/>
            <a:ext cx="2386639" cy="39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Capsaicin gives chili peppers their “hot” taste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21" y="2238761"/>
            <a:ext cx="7939158" cy="24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696913" y="2743200"/>
            <a:ext cx="7772400" cy="7032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Lipid Bilayer</a:t>
            </a:r>
          </a:p>
        </p:txBody>
      </p:sp>
      <p:sp>
        <p:nvSpPr>
          <p:cNvPr id="21507" name="Text Placeholder 3"/>
          <p:cNvSpPr>
            <a:spLocks noGrp="1"/>
          </p:cNvSpPr>
          <p:nvPr>
            <p:ph type="body" idx="1"/>
          </p:nvPr>
        </p:nvSpPr>
        <p:spPr>
          <a:xfrm>
            <a:off x="696913" y="23780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8.2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physical properties of the lipid bilayer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1438"/>
            <a:ext cx="8915400" cy="995362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Fatty acids are long-chain hydrocarbons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23" y="1066800"/>
            <a:ext cx="6766155" cy="528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11_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8610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7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Lipid Bilayer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645" y="1585325"/>
            <a:ext cx="3504711" cy="44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Simulation of a Lipid Bilayer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399" y="1512888"/>
            <a:ext cx="6939203" cy="44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OURCES\11_JPG\11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963"/>
            <a:ext cx="73152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Double bonds kink the acyl chain in lipids 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745" y="1784998"/>
            <a:ext cx="5420510" cy="43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Diffusion in membranes differs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according to direction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257" y="1831975"/>
            <a:ext cx="4309486" cy="19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3015" y="4109657"/>
            <a:ext cx="4321053" cy="193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696913" y="2743200"/>
            <a:ext cx="7772400" cy="7032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Membrane Proteins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idx="1"/>
          </p:nvPr>
        </p:nvSpPr>
        <p:spPr>
          <a:xfrm>
            <a:off x="696913" y="23780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8.3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how proteins associate with membranes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Proteins associate with membranes in different ways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10" y="1729104"/>
            <a:ext cx="7614380" cy="411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Membrane-Spanning </a:t>
            </a:r>
            <a:r>
              <a:rPr lang="en-US">
                <a:latin typeface="Symbol" charset="0"/>
                <a:ea typeface="ＭＳ Ｐゴシック" charset="0"/>
                <a:cs typeface="Arial" charset="0"/>
              </a:rPr>
              <a:t>a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Helix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6715" y="1214933"/>
            <a:ext cx="3250570" cy="53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0663" y="274638"/>
            <a:ext cx="8653462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Membrane proteins can span the bilayer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1264798" y="5866576"/>
            <a:ext cx="369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/>
              <a:t>Bacteriorhodopsin</a:t>
            </a: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6455870" y="5866576"/>
            <a:ext cx="1550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 dirty="0"/>
              <a:t>Beta Barrel</a:t>
            </a:r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97" y="1851283"/>
            <a:ext cx="4931690" cy="35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536" y="1176786"/>
            <a:ext cx="2465654" cy="45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159000"/>
            <a:ext cx="4170363" cy="23796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Fatty acids can be saturated with hydrogens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6699" r="52545" b="-1092"/>
          <a:stretch/>
        </p:blipFill>
        <p:spPr bwMode="auto">
          <a:xfrm>
            <a:off x="5123151" y="616150"/>
            <a:ext cx="3645044" cy="562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Lipids can be covalently linked to proteins in a variety of ways</a:t>
            </a: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533400" y="6009006"/>
            <a:ext cx="227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 dirty="0" err="1"/>
              <a:t>Myristoylation</a:t>
            </a:r>
            <a:endParaRPr lang="en-US" sz="1800" b="1" dirty="0"/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3560763" y="6101081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/>
              <a:t>Palmitoylation</a:t>
            </a:r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6718300" y="6101081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/>
              <a:t>Prenylation</a:t>
            </a:r>
          </a:p>
        </p:txBody>
      </p:sp>
      <p:pic>
        <p:nvPicPr>
          <p:cNvPr id="307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133" y="1551361"/>
            <a:ext cx="2861951" cy="354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20" y="1551361"/>
            <a:ext cx="2210579" cy="36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137" y="1551361"/>
            <a:ext cx="2311563" cy="44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696913" y="2743200"/>
            <a:ext cx="7772400" cy="70326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Fluid Mosaic Model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idx="1"/>
          </p:nvPr>
        </p:nvSpPr>
        <p:spPr>
          <a:xfrm>
            <a:off x="696913" y="2378075"/>
            <a:ext cx="7772400" cy="434975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8.4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Summarize the features of the fluid mosaic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9600" cy="82391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Fluid Mosaic Model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78" y="1390650"/>
            <a:ext cx="7877844" cy="484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ave's Stuff\images\bc\tmproteinfn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159000"/>
            <a:ext cx="4254500" cy="23796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Fatty acids can be unsaturated or polyunsaturated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947863" y="4646613"/>
            <a:ext cx="2733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0000FF"/>
                </a:solidFill>
                <a:latin typeface="Calisto MT" charset="0"/>
              </a:rPr>
              <a:t>Double bonds </a:t>
            </a:r>
            <a:br>
              <a:rPr lang="en-US" sz="2400" i="1">
                <a:solidFill>
                  <a:srgbClr val="0000FF"/>
                </a:solidFill>
                <a:latin typeface="Calisto MT" charset="0"/>
              </a:rPr>
            </a:br>
            <a:r>
              <a:rPr lang="en-US" sz="2400" i="1">
                <a:solidFill>
                  <a:srgbClr val="0000FF"/>
                </a:solidFill>
                <a:latin typeface="Calisto MT" charset="0"/>
              </a:rPr>
              <a:t>are usually in the </a:t>
            </a:r>
            <a:br>
              <a:rPr lang="en-US" sz="2400" i="1">
                <a:solidFill>
                  <a:srgbClr val="0000FF"/>
                </a:solidFill>
                <a:latin typeface="Calisto MT" charset="0"/>
              </a:rPr>
            </a:br>
            <a:r>
              <a:rPr lang="en-US" sz="2400" i="1">
                <a:solidFill>
                  <a:srgbClr val="0000FF"/>
                </a:solidFill>
                <a:latin typeface="Calisto MT" charset="0"/>
              </a:rPr>
              <a:t>cis conformation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/>
          <a:stretch/>
        </p:blipFill>
        <p:spPr bwMode="auto">
          <a:xfrm>
            <a:off x="5223605" y="690313"/>
            <a:ext cx="3366310" cy="5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82600" y="2746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Common Fatty Acids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458" y="1248158"/>
            <a:ext cx="7443084" cy="521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vember 13, 1999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4075"/>
            <a:ext cx="8534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4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a_fan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9056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7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Fatty acids are usually found as part of triacylglycerols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99" y="2023496"/>
            <a:ext cx="2439596" cy="149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0718" y="2023496"/>
            <a:ext cx="4993486" cy="304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2011</TotalTime>
  <Words>689</Words>
  <Application>Microsoft Office PowerPoint</Application>
  <PresentationFormat>On-screen Show (4:3)</PresentationFormat>
  <Paragraphs>89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Calisto MT</vt:lpstr>
      <vt:lpstr>Symbol</vt:lpstr>
      <vt:lpstr>Times New Roman</vt:lpstr>
      <vt:lpstr>wiley_theme</vt:lpstr>
      <vt:lpstr>PowerPoint Presentation</vt:lpstr>
      <vt:lpstr>Lipids</vt:lpstr>
      <vt:lpstr>Fatty acids are long-chain hydrocarbons</vt:lpstr>
      <vt:lpstr>Fatty acids can be saturated with hydrogens</vt:lpstr>
      <vt:lpstr>Fatty acids can be unsaturated or polyunsaturated</vt:lpstr>
      <vt:lpstr>Some Common Fatty Acids</vt:lpstr>
      <vt:lpstr>PowerPoint Presentation</vt:lpstr>
      <vt:lpstr>PowerPoint Presentation</vt:lpstr>
      <vt:lpstr>Fatty acids are usually found as part of triacylglycerols</vt:lpstr>
      <vt:lpstr>Glycerophospholipids often have unique head groups</vt:lpstr>
      <vt:lpstr>PowerPoint Presentation</vt:lpstr>
      <vt:lpstr>Phospholipases cleave glycerophospholipids at specific sites</vt:lpstr>
      <vt:lpstr>Sphingosine is derived from palmitate and serine</vt:lpstr>
      <vt:lpstr>Sphingomyelin has a phosphocholine or phophoethanolamine head group</vt:lpstr>
      <vt:lpstr>PowerPoint Presentation</vt:lpstr>
      <vt:lpstr>Some sphingolipids have monosaccharides as head groups</vt:lpstr>
      <vt:lpstr>Some sphingolipids have oligosaccharides as head groups</vt:lpstr>
      <vt:lpstr>PowerPoint Presentation</vt:lpstr>
      <vt:lpstr>PowerPoint Presentation</vt:lpstr>
      <vt:lpstr>Some lipids are derivatives of  isoprene</vt:lpstr>
      <vt:lpstr>Cholesterol is an amphiphilic isoprenoid</vt:lpstr>
      <vt:lpstr>Ubiquinone is an isoprenoid derivative</vt:lpstr>
      <vt:lpstr>PowerPoint Presentation</vt:lpstr>
      <vt:lpstr>PowerPoint Presentation</vt:lpstr>
      <vt:lpstr>PowerPoint Presentation</vt:lpstr>
      <vt:lpstr>Geraniol is a plant lipid that functions as an attractant</vt:lpstr>
      <vt:lpstr>Limonene gives citrus fruits their characteristic odor</vt:lpstr>
      <vt:lpstr>Capsaicin gives chili peppers their “hot” taste</vt:lpstr>
      <vt:lpstr>The Lipid Bilayer</vt:lpstr>
      <vt:lpstr>PowerPoint Presentation</vt:lpstr>
      <vt:lpstr>A Lipid Bilayer</vt:lpstr>
      <vt:lpstr>Simulation of a Lipid Bilayer</vt:lpstr>
      <vt:lpstr>PowerPoint Presentation</vt:lpstr>
      <vt:lpstr>Double bonds kink the acyl chain in lipids </vt:lpstr>
      <vt:lpstr>Diffusion in membranes differs  according to direction</vt:lpstr>
      <vt:lpstr>Membrane Proteins</vt:lpstr>
      <vt:lpstr>Proteins associate with membranes in different ways</vt:lpstr>
      <vt:lpstr>A Membrane-Spanning a Helix</vt:lpstr>
      <vt:lpstr>Membrane proteins can span the bilayer</vt:lpstr>
      <vt:lpstr>Lipids can be covalently linked to proteins in a variety of ways</vt:lpstr>
      <vt:lpstr>The Fluid Mosaic Model</vt:lpstr>
      <vt:lpstr>The Fluid Mosaic Model</vt:lpstr>
      <vt:lpstr>PowerPoint Presentation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255</cp:revision>
  <dcterms:created xsi:type="dcterms:W3CDTF">2012-10-23T00:07:35Z</dcterms:created>
  <dcterms:modified xsi:type="dcterms:W3CDTF">2019-10-09T17:14:33Z</dcterms:modified>
  <cp:category/>
</cp:coreProperties>
</file>