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367" r:id="rId3"/>
    <p:sldId id="340" r:id="rId4"/>
    <p:sldId id="341" r:id="rId5"/>
    <p:sldId id="371" r:id="rId6"/>
    <p:sldId id="342" r:id="rId7"/>
    <p:sldId id="368" r:id="rId8"/>
    <p:sldId id="343" r:id="rId9"/>
    <p:sldId id="344" r:id="rId10"/>
    <p:sldId id="346" r:id="rId11"/>
    <p:sldId id="325" r:id="rId12"/>
    <p:sldId id="326" r:id="rId13"/>
    <p:sldId id="345" r:id="rId14"/>
    <p:sldId id="347" r:id="rId15"/>
    <p:sldId id="348" r:id="rId16"/>
    <p:sldId id="349" r:id="rId17"/>
    <p:sldId id="350" r:id="rId18"/>
    <p:sldId id="328" r:id="rId19"/>
    <p:sldId id="329" r:id="rId20"/>
    <p:sldId id="351" r:id="rId21"/>
    <p:sldId id="375" r:id="rId22"/>
    <p:sldId id="352" r:id="rId23"/>
    <p:sldId id="353" r:id="rId24"/>
    <p:sldId id="354" r:id="rId25"/>
    <p:sldId id="355" r:id="rId26"/>
    <p:sldId id="356" r:id="rId27"/>
    <p:sldId id="376" r:id="rId28"/>
    <p:sldId id="377" r:id="rId29"/>
    <p:sldId id="369" r:id="rId30"/>
    <p:sldId id="358" r:id="rId31"/>
    <p:sldId id="379" r:id="rId32"/>
    <p:sldId id="332" r:id="rId33"/>
    <p:sldId id="359" r:id="rId34"/>
    <p:sldId id="372" r:id="rId35"/>
    <p:sldId id="361" r:id="rId36"/>
    <p:sldId id="362" r:id="rId37"/>
    <p:sldId id="363" r:id="rId38"/>
    <p:sldId id="364" r:id="rId39"/>
    <p:sldId id="378" r:id="rId40"/>
    <p:sldId id="365" r:id="rId41"/>
    <p:sldId id="366" r:id="rId42"/>
    <p:sldId id="373" r:id="rId43"/>
    <p:sldId id="370" r:id="rId44"/>
    <p:sldId id="374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1" autoAdjust="0"/>
    <p:restoredTop sz="94652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22AB16-40A8-D243-B278-B5A648AD9C0B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CF3539-E220-DF47-BCF8-D21305694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0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16198B2-ECDC-4541-9A6F-7D1A5B603EAD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94587FE-877D-924E-A28D-63843D315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7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F0CDC9-16DA-954F-904F-B8A5C0CF07CC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597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624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652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873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971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311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213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14538" y="6492875"/>
            <a:ext cx="51149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7</a:t>
            </a:r>
          </a:p>
          <a:p>
            <a:pPr algn="ctr" eaLnBrk="1" hangingPunct="1"/>
            <a:r>
              <a:rPr lang="en-US" sz="2800">
                <a:cs typeface="Arial" charset="0"/>
              </a:rPr>
              <a:t>Enzyme Kinetics and Inhibition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Assume steady state equilibrium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11150" y="1730375"/>
          <a:ext cx="1981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3" imgW="647700" imgH="368300" progId="Equation.3">
                  <p:embed/>
                </p:oleObj>
              </mc:Choice>
              <mc:Fallback>
                <p:oleObj name="Equation" r:id="rId3" imgW="6477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730375"/>
                        <a:ext cx="1981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813" y="1869619"/>
            <a:ext cx="5995987" cy="36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74638"/>
            <a:ext cx="8686800" cy="14906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Many enzymes obey Michaelis-Menten kinetics</a:t>
            </a:r>
          </a:p>
        </p:txBody>
      </p:sp>
      <p:grpSp>
        <p:nvGrpSpPr>
          <p:cNvPr id="12291" name="Group 16"/>
          <p:cNvGrpSpPr>
            <a:grpSpLocks/>
          </p:cNvGrpSpPr>
          <p:nvPr/>
        </p:nvGrpSpPr>
        <p:grpSpPr bwMode="auto">
          <a:xfrm>
            <a:off x="1219200" y="2019300"/>
            <a:ext cx="7289800" cy="1171575"/>
            <a:chOff x="720" y="1896"/>
            <a:chExt cx="3888" cy="738"/>
          </a:xfrm>
        </p:grpSpPr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720" y="2112"/>
              <a:ext cx="38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</a:rPr>
                <a:t>E + S					ES		 		   E + P</a:t>
              </a:r>
              <a:endParaRPr lang="en-US" sz="2800" b="1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664" y="2310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545" y="1896"/>
              <a:ext cx="4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2800" b="1" i="1">
                  <a:latin typeface="Century Schoolbook" charset="0"/>
                </a:rPr>
                <a:t>k</a:t>
              </a:r>
              <a:r>
                <a:rPr lang="en-US" sz="2800" b="1" baseline="-25000"/>
                <a:t>1</a:t>
              </a:r>
              <a:endParaRPr lang="en-US" sz="2800" b="1"/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auto">
            <a:xfrm>
              <a:off x="1538" y="2304"/>
              <a:ext cx="4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2800" b="1" i="1">
                  <a:latin typeface="Century Schoolbook" charset="0"/>
                </a:rPr>
                <a:t>k</a:t>
              </a:r>
              <a:r>
                <a:rPr lang="en-US" sz="2800" b="1" baseline="-25000"/>
                <a:t>-1</a:t>
              </a:r>
              <a:endParaRPr lang="en-US" sz="2800" b="1"/>
            </a:p>
          </p:txBody>
        </p:sp>
        <p:sp>
          <p:nvSpPr>
            <p:cNvPr id="12301" name="Text Box 15"/>
            <p:cNvSpPr txBox="1">
              <a:spLocks noChangeArrowheads="1"/>
            </p:cNvSpPr>
            <p:nvPr/>
          </p:nvSpPr>
          <p:spPr bwMode="auto">
            <a:xfrm>
              <a:off x="2814" y="1920"/>
              <a:ext cx="3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2800" b="1" i="1">
                  <a:latin typeface="Century Schoolbook" charset="0"/>
                </a:rPr>
                <a:t>k</a:t>
              </a:r>
              <a:r>
                <a:rPr lang="en-US" sz="2800" b="1" baseline="-25000"/>
                <a:t>2</a:t>
              </a:r>
              <a:endParaRPr lang="en-US" sz="2800" b="1"/>
            </a:p>
          </p:txBody>
        </p:sp>
      </p:grpSp>
      <p:sp>
        <p:nvSpPr>
          <p:cNvPr id="12292" name="AutoShape 17"/>
          <p:cNvSpPr>
            <a:spLocks/>
          </p:cNvSpPr>
          <p:nvPr/>
        </p:nvSpPr>
        <p:spPr bwMode="auto">
          <a:xfrm rot="-5400000">
            <a:off x="5688012" y="1246188"/>
            <a:ext cx="282575" cy="3581400"/>
          </a:xfrm>
          <a:prstGeom prst="leftBrace">
            <a:avLst>
              <a:gd name="adj1" fmla="val 83321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>
            <a:off x="4484688" y="3228975"/>
            <a:ext cx="270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Century Schoolbook" charset="0"/>
                <a:cs typeface="Arial" charset="0"/>
              </a:rPr>
              <a:t>Rate limiting step</a:t>
            </a:r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2447925" y="4406900"/>
          <a:ext cx="3962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406900"/>
                        <a:ext cx="39624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35225" y="2441575"/>
            <a:ext cx="138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Try to re-express the rate</a:t>
            </a:r>
          </a:p>
        </p:txBody>
      </p:sp>
      <p:sp>
        <p:nvSpPr>
          <p:cNvPr id="13315" name="AutoShape 13"/>
          <p:cNvSpPr>
            <a:spLocks/>
          </p:cNvSpPr>
          <p:nvPr/>
        </p:nvSpPr>
        <p:spPr bwMode="auto">
          <a:xfrm rot="16200000">
            <a:off x="5835775" y="3329943"/>
            <a:ext cx="306388" cy="3319462"/>
          </a:xfrm>
          <a:prstGeom prst="leftBrace">
            <a:avLst>
              <a:gd name="adj1" fmla="val 7709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2438400" y="43434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[E] [S] 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[ES] 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[ES]</a:t>
            </a: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685800" y="4114800"/>
          <a:ext cx="1524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3" imgW="546100" imgH="355600" progId="Equation.3">
                  <p:embed/>
                </p:oleObj>
              </mc:Choice>
              <mc:Fallback>
                <p:oleObj name="Equation" r:id="rId3" imgW="5461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15240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5046788" y="5212718"/>
            <a:ext cx="189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Depletion of ES</a:t>
            </a:r>
          </a:p>
        </p:txBody>
      </p:sp>
      <p:sp>
        <p:nvSpPr>
          <p:cNvPr id="13319" name="AutoShape 18"/>
          <p:cNvSpPr>
            <a:spLocks/>
          </p:cNvSpPr>
          <p:nvPr/>
        </p:nvSpPr>
        <p:spPr bwMode="auto">
          <a:xfrm rot="16200000">
            <a:off x="3103175" y="426498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2606800" y="5080955"/>
            <a:ext cx="131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Formation 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of ES</a:t>
            </a:r>
          </a:p>
        </p:txBody>
      </p:sp>
      <p:grpSp>
        <p:nvGrpSpPr>
          <p:cNvPr id="13321" name="Group 29"/>
          <p:cNvGrpSpPr>
            <a:grpSpLocks/>
          </p:cNvGrpSpPr>
          <p:nvPr/>
        </p:nvGrpSpPr>
        <p:grpSpPr bwMode="auto">
          <a:xfrm>
            <a:off x="1092200" y="1504950"/>
            <a:ext cx="7289800" cy="1171575"/>
            <a:chOff x="1092200" y="1504950"/>
            <a:chExt cx="7289800" cy="1171575"/>
          </a:xfrm>
        </p:grpSpPr>
        <p:grpSp>
          <p:nvGrpSpPr>
            <p:cNvPr id="13324" name="Group 16"/>
            <p:cNvGrpSpPr>
              <a:grpSpLocks/>
            </p:cNvGrpSpPr>
            <p:nvPr/>
          </p:nvGrpSpPr>
          <p:grpSpPr bwMode="auto">
            <a:xfrm>
              <a:off x="1092200" y="1504950"/>
              <a:ext cx="7289800" cy="1171575"/>
              <a:chOff x="720" y="1896"/>
              <a:chExt cx="3888" cy="738"/>
            </a:xfrm>
          </p:grpSpPr>
          <p:sp>
            <p:nvSpPr>
              <p:cNvPr id="13326" name="Text Box 5"/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0000FF"/>
                    </a:solidFill>
                  </a:rPr>
                  <a:t>E + S					ES		 		   E + P</a:t>
                </a:r>
                <a:endParaRPr lang="en-US" sz="2800" b="1"/>
              </a:p>
            </p:txBody>
          </p:sp>
          <p:sp>
            <p:nvSpPr>
              <p:cNvPr id="13327" name="Line 10"/>
              <p:cNvSpPr>
                <a:spLocks noChangeShapeType="1"/>
              </p:cNvSpPr>
              <p:nvPr/>
            </p:nvSpPr>
            <p:spPr bwMode="auto">
              <a:xfrm>
                <a:off x="2664" y="231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Text Box 11"/>
              <p:cNvSpPr txBox="1">
                <a:spLocks noChangeArrowheads="1"/>
              </p:cNvSpPr>
              <p:nvPr/>
            </p:nvSpPr>
            <p:spPr bwMode="auto">
              <a:xfrm>
                <a:off x="1545" y="1896"/>
                <a:ext cx="4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1</a:t>
                </a:r>
                <a:endParaRPr lang="en-US" sz="2800" b="1"/>
              </a:p>
            </p:txBody>
          </p:sp>
          <p:sp>
            <p:nvSpPr>
              <p:cNvPr id="13329" name="Text Box 14"/>
              <p:cNvSpPr txBox="1">
                <a:spLocks noChangeArrowheads="1"/>
              </p:cNvSpPr>
              <p:nvPr/>
            </p:nvSpPr>
            <p:spPr bwMode="auto">
              <a:xfrm>
                <a:off x="1538" y="2304"/>
                <a:ext cx="4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-1</a:t>
                </a:r>
                <a:endParaRPr lang="en-US" sz="2800" b="1"/>
              </a:p>
            </p:txBody>
          </p:sp>
          <p:sp>
            <p:nvSpPr>
              <p:cNvPr id="13330" name="Text Box 15"/>
              <p:cNvSpPr txBox="1">
                <a:spLocks noChangeArrowheads="1"/>
              </p:cNvSpPr>
              <p:nvPr/>
            </p:nvSpPr>
            <p:spPr bwMode="auto">
              <a:xfrm>
                <a:off x="2814" y="1920"/>
                <a:ext cx="3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2</a:t>
                </a:r>
                <a:endParaRPr lang="en-US" sz="2800" b="1"/>
              </a:p>
            </p:txBody>
          </p:sp>
        </p:grpSp>
        <p:pic>
          <p:nvPicPr>
            <p:cNvPr id="13325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07950" y="1927223"/>
              <a:ext cx="1387749" cy="44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TextBox 30"/>
          <p:cNvSpPr txBox="1">
            <a:spLocks noChangeArrowheads="1"/>
          </p:cNvSpPr>
          <p:nvPr/>
        </p:nvSpPr>
        <p:spPr bwMode="auto">
          <a:xfrm>
            <a:off x="115888" y="32353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One point that helps: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Michaelis-Menten Equation</a:t>
            </a:r>
          </a:p>
        </p:txBody>
      </p: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2420938" y="4589463"/>
            <a:ext cx="561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800" b="1"/>
              <a:t>=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[E] [S] 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[ES]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[ES]</a:t>
            </a: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2882900" y="3159125"/>
          <a:ext cx="2743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159125"/>
                        <a:ext cx="2743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541338" y="4287838"/>
          <a:ext cx="1981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5" imgW="647700" imgH="368300" progId="Equation.3">
                  <p:embed/>
                </p:oleObj>
              </mc:Choice>
              <mc:Fallback>
                <p:oleObj name="Equation" r:id="rId5" imgW="6477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287838"/>
                        <a:ext cx="1981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21"/>
          <p:cNvGrpSpPr>
            <a:grpSpLocks/>
          </p:cNvGrpSpPr>
          <p:nvPr/>
        </p:nvGrpSpPr>
        <p:grpSpPr bwMode="auto">
          <a:xfrm>
            <a:off x="1092200" y="1504950"/>
            <a:ext cx="7289800" cy="1171575"/>
            <a:chOff x="1092200" y="1504950"/>
            <a:chExt cx="7289800" cy="1171575"/>
          </a:xfrm>
        </p:grpSpPr>
        <p:grpSp>
          <p:nvGrpSpPr>
            <p:cNvPr id="14344" name="Group 16"/>
            <p:cNvGrpSpPr>
              <a:grpSpLocks/>
            </p:cNvGrpSpPr>
            <p:nvPr/>
          </p:nvGrpSpPr>
          <p:grpSpPr bwMode="auto">
            <a:xfrm>
              <a:off x="1092200" y="1504950"/>
              <a:ext cx="7289800" cy="1171575"/>
              <a:chOff x="720" y="1896"/>
              <a:chExt cx="3888" cy="738"/>
            </a:xfrm>
          </p:grpSpPr>
          <p:sp>
            <p:nvSpPr>
              <p:cNvPr id="14346" name="Text Box 5"/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0000FF"/>
                    </a:solidFill>
                  </a:rPr>
                  <a:t>E + S					ES		 		   E + P</a:t>
                </a:r>
                <a:endParaRPr lang="en-US" sz="2800" b="1"/>
              </a:p>
            </p:txBody>
          </p:sp>
          <p:sp>
            <p:nvSpPr>
              <p:cNvPr id="14347" name="Line 10"/>
              <p:cNvSpPr>
                <a:spLocks noChangeShapeType="1"/>
              </p:cNvSpPr>
              <p:nvPr/>
            </p:nvSpPr>
            <p:spPr bwMode="auto">
              <a:xfrm>
                <a:off x="2664" y="231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Text Box 11"/>
              <p:cNvSpPr txBox="1">
                <a:spLocks noChangeArrowheads="1"/>
              </p:cNvSpPr>
              <p:nvPr/>
            </p:nvSpPr>
            <p:spPr bwMode="auto">
              <a:xfrm>
                <a:off x="1545" y="1896"/>
                <a:ext cx="4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1</a:t>
                </a:r>
                <a:endParaRPr lang="en-US" sz="2800" b="1"/>
              </a:p>
            </p:txBody>
          </p:sp>
          <p:sp>
            <p:nvSpPr>
              <p:cNvPr id="14349" name="Text Box 14"/>
              <p:cNvSpPr txBox="1">
                <a:spLocks noChangeArrowheads="1"/>
              </p:cNvSpPr>
              <p:nvPr/>
            </p:nvSpPr>
            <p:spPr bwMode="auto">
              <a:xfrm>
                <a:off x="1538" y="2304"/>
                <a:ext cx="4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-1</a:t>
                </a:r>
                <a:endParaRPr lang="en-US" sz="2800" b="1"/>
              </a:p>
            </p:txBody>
          </p:sp>
          <p:sp>
            <p:nvSpPr>
              <p:cNvPr id="14350" name="Text Box 15"/>
              <p:cNvSpPr txBox="1">
                <a:spLocks noChangeArrowheads="1"/>
              </p:cNvSpPr>
              <p:nvPr/>
            </p:nvSpPr>
            <p:spPr bwMode="auto">
              <a:xfrm>
                <a:off x="2814" y="1920"/>
                <a:ext cx="3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2800" b="1" i="1">
                    <a:latin typeface="Century Schoolbook" charset="0"/>
                  </a:rPr>
                  <a:t>k</a:t>
                </a:r>
                <a:r>
                  <a:rPr lang="en-US" sz="2800" b="1" baseline="-25000"/>
                  <a:t>2</a:t>
                </a:r>
                <a:endParaRPr lang="en-US" sz="2800" b="1"/>
              </a:p>
            </p:txBody>
          </p:sp>
        </p:grpSp>
        <p:pic>
          <p:nvPicPr>
            <p:cNvPr id="14345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07950" y="1927223"/>
              <a:ext cx="1387749" cy="44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Derivation of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Michaelis-Menten Equation</a:t>
            </a: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2692400" y="2014538"/>
            <a:ext cx="5618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800" b="1"/>
              <a:t>=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[E] [S] 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[ES]  -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[ES]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812800" y="1714500"/>
          <a:ext cx="1981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3" imgW="647700" imgH="368300" progId="Equation.3">
                  <p:embed/>
                </p:oleObj>
              </mc:Choice>
              <mc:Fallback>
                <p:oleObj name="Equation" r:id="rId3" imgW="6477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714500"/>
                        <a:ext cx="19812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12800" y="3151188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Thus: 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692400" y="3151188"/>
            <a:ext cx="464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[E] [S]  = [ES] (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+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)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692400" y="4351338"/>
            <a:ext cx="31845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[E]</a:t>
            </a:r>
            <a:r>
              <a:rPr lang="en-US" sz="2800" b="1" baseline="-25000"/>
              <a:t>total</a:t>
            </a:r>
            <a:r>
              <a:rPr lang="en-US" sz="2800" b="1"/>
              <a:t> = [ES] + [E]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[E] = [E]</a:t>
            </a:r>
            <a:r>
              <a:rPr lang="en-US" sz="2800" b="1" baseline="-25000"/>
              <a:t>total</a:t>
            </a:r>
            <a:r>
              <a:rPr lang="en-US" sz="2800" b="1"/>
              <a:t> - [ES] 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965200" y="4351338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Since…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673600" y="5976938"/>
            <a:ext cx="1693863" cy="5254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5599907" y="4864894"/>
            <a:ext cx="2405062" cy="8699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0800000">
            <a:off x="3675063" y="4097338"/>
            <a:ext cx="356235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3344863" y="3767138"/>
            <a:ext cx="422275" cy="2381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7007225" y="5519738"/>
            <a:ext cx="1670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800" i="1">
                <a:solidFill>
                  <a:srgbClr val="0000FF"/>
                </a:solidFill>
                <a:latin typeface="Calisto MT" charset="0"/>
              </a:rPr>
              <a:t>Substitute </a:t>
            </a:r>
            <a:br>
              <a:rPr lang="en-US" sz="2800" i="1">
                <a:solidFill>
                  <a:srgbClr val="0000FF"/>
                </a:solidFill>
                <a:latin typeface="Calisto MT" charset="0"/>
              </a:rPr>
            </a:br>
            <a:r>
              <a:rPr lang="en-US" sz="2800" i="1">
                <a:solidFill>
                  <a:srgbClr val="0000FF"/>
                </a:solidFill>
                <a:latin typeface="Calisto MT" charset="0"/>
              </a:rPr>
              <a:t>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Derivation of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Michaelis-Menten Equation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57200" y="2895600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Divide both sides by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744538" y="1760538"/>
            <a:ext cx="700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1</a:t>
            </a:r>
            <a:r>
              <a:rPr lang="en-US" sz="2800" b="1"/>
              <a:t> ([E]</a:t>
            </a:r>
            <a:r>
              <a:rPr lang="en-US" sz="2800" b="1" baseline="-25000"/>
              <a:t>total</a:t>
            </a:r>
            <a:r>
              <a:rPr lang="en-US" sz="2800" b="1"/>
              <a:t> [S] - [ES] [S])  = [ES] (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+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)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1190625" y="3792538"/>
            <a:ext cx="6157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[E]</a:t>
            </a:r>
            <a:r>
              <a:rPr lang="en-US" sz="2800" b="1" baseline="-25000"/>
              <a:t>total</a:t>
            </a:r>
            <a:r>
              <a:rPr lang="en-US" sz="2800" b="1"/>
              <a:t> [S] - [ES] [S] = [ES] (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-1</a:t>
            </a:r>
            <a:r>
              <a:rPr lang="en-US" sz="2800" b="1"/>
              <a:t> + </a:t>
            </a:r>
            <a:r>
              <a:rPr lang="en-US" sz="2800" b="1" i="1">
                <a:latin typeface="Century Schoolbook" charset="0"/>
              </a:rPr>
              <a:t>k</a:t>
            </a:r>
            <a:r>
              <a:rPr lang="en-US" sz="2800" b="1" baseline="-25000">
                <a:latin typeface="Century Schoolbook" charset="0"/>
              </a:rPr>
              <a:t>2</a:t>
            </a:r>
            <a:r>
              <a:rPr lang="en-US" sz="2800" b="1"/>
              <a:t> 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21338" y="4349750"/>
            <a:ext cx="160813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6172200" y="4329113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1">
                <a:latin typeface="Century Schoolbook" charset="0"/>
                <a:cs typeface="Arial" charset="0"/>
              </a:rPr>
              <a:t>k</a:t>
            </a:r>
            <a:r>
              <a:rPr lang="en-US" sz="2800" b="1" baseline="-25000">
                <a:latin typeface="Century Schoolbook" charset="0"/>
                <a:cs typeface="Arial" charset="0"/>
              </a:rPr>
              <a:t>1</a:t>
            </a:r>
            <a:endParaRPr lang="en-US" sz="2800"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1338" y="3792538"/>
            <a:ext cx="1727200" cy="106045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 rot="16200000" flipV="1">
            <a:off x="6288881" y="2555082"/>
            <a:ext cx="392113" cy="1727200"/>
          </a:xfrm>
          <a:prstGeom prst="rightBrace">
            <a:avLst>
              <a:gd name="adj1" fmla="val 834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Calibri" panose="020F0502020204030204" pitchFamily="34" charset="0"/>
            </a:endParaRPr>
          </a:p>
        </p:txBody>
      </p:sp>
      <p:sp>
        <p:nvSpPr>
          <p:cNvPr id="16394" name="TextBox 24"/>
          <p:cNvSpPr txBox="1">
            <a:spLocks noChangeArrowheads="1"/>
          </p:cNvSpPr>
          <p:nvPr/>
        </p:nvSpPr>
        <p:spPr bwMode="auto">
          <a:xfrm>
            <a:off x="6172200" y="2603500"/>
            <a:ext cx="74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 i="1"/>
              <a:t>K</a:t>
            </a:r>
            <a:r>
              <a:rPr lang="en-US" b="1" baseline="-25000"/>
              <a:t>M</a:t>
            </a:r>
            <a:endParaRPr lang="en-US" b="1"/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1824038" y="5510213"/>
            <a:ext cx="505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[E]</a:t>
            </a:r>
            <a:r>
              <a:rPr lang="en-US" sz="2800" b="1" baseline="-25000"/>
              <a:t>total</a:t>
            </a:r>
            <a:r>
              <a:rPr lang="en-US" sz="2800" b="1"/>
              <a:t> [S] - [ES] [S] = [ES] </a:t>
            </a:r>
            <a:r>
              <a:rPr lang="en-US" sz="2800" b="1" i="1"/>
              <a:t>K</a:t>
            </a:r>
            <a:r>
              <a:rPr lang="en-US" sz="2800" b="1" baseline="-25000"/>
              <a:t>M</a:t>
            </a:r>
            <a:r>
              <a:rPr lang="en-US" sz="2800" b="1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Derivation of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Michaelis-Menten Equation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57200" y="2895600"/>
            <a:ext cx="484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Rearrange:</a:t>
            </a:r>
          </a:p>
        </p:txBody>
      </p:sp>
      <p:sp>
        <p:nvSpPr>
          <p:cNvPr id="17412" name="TextBox 25"/>
          <p:cNvSpPr txBox="1">
            <a:spLocks noChangeArrowheads="1"/>
          </p:cNvSpPr>
          <p:nvPr/>
        </p:nvSpPr>
        <p:spPr bwMode="auto">
          <a:xfrm>
            <a:off x="1706563" y="1727200"/>
            <a:ext cx="505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[E]</a:t>
            </a:r>
            <a:r>
              <a:rPr lang="en-US" sz="2800" b="1" baseline="-25000"/>
              <a:t>total</a:t>
            </a:r>
            <a:r>
              <a:rPr lang="en-US" sz="2800" b="1"/>
              <a:t> [S] - [ES] [S] = [ES] </a:t>
            </a:r>
            <a:r>
              <a:rPr lang="en-US" sz="2800" b="1" i="1"/>
              <a:t>K</a:t>
            </a:r>
            <a:r>
              <a:rPr lang="en-US" sz="2800" b="1" baseline="-25000"/>
              <a:t>M</a:t>
            </a:r>
            <a:r>
              <a:rPr lang="en-US" sz="2800" b="1"/>
              <a:t> </a:t>
            </a: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2071688" y="3651250"/>
            <a:ext cx="469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[E]</a:t>
            </a:r>
            <a:r>
              <a:rPr lang="en-US" sz="2800" b="1" baseline="-25000"/>
              <a:t>total</a:t>
            </a:r>
            <a:r>
              <a:rPr lang="en-US" sz="2800" b="1"/>
              <a:t> [S] = [ES] (</a:t>
            </a:r>
            <a:r>
              <a:rPr lang="en-US" sz="2800" b="1" i="1"/>
              <a:t>K</a:t>
            </a:r>
            <a:r>
              <a:rPr lang="en-US" sz="2800" b="1" baseline="-25000"/>
              <a:t>M  </a:t>
            </a:r>
            <a:r>
              <a:rPr lang="en-US" sz="2800" b="1"/>
              <a:t>+  [S])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2528888" y="4929188"/>
            <a:ext cx="327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/>
              <a:t>[ES]   =   [E]</a:t>
            </a:r>
            <a:r>
              <a:rPr lang="en-US" sz="2800" b="1" baseline="-25000"/>
              <a:t>total</a:t>
            </a:r>
            <a:r>
              <a:rPr lang="en-US" sz="2800" b="1"/>
              <a:t> [S]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081463" y="5570538"/>
            <a:ext cx="17208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4081463" y="5605463"/>
            <a:ext cx="169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1">
                <a:cs typeface="Arial" charset="0"/>
              </a:rPr>
              <a:t>K</a:t>
            </a:r>
            <a:r>
              <a:rPr lang="en-US" sz="2800" b="1" baseline="-25000">
                <a:cs typeface="Arial" charset="0"/>
              </a:rPr>
              <a:t>M  </a:t>
            </a:r>
            <a:r>
              <a:rPr lang="en-US" sz="2800" b="1">
                <a:cs typeface="Arial" charset="0"/>
              </a:rPr>
              <a:t>+  [S]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Derivation of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Michaelis-Menten Equation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479425" y="1995488"/>
          <a:ext cx="34671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995488"/>
                        <a:ext cx="34671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4729163" y="2347913"/>
            <a:ext cx="3957637" cy="1155700"/>
            <a:chOff x="1787656" y="3821034"/>
            <a:chExt cx="3957539" cy="1155632"/>
          </a:xfrm>
        </p:grpSpPr>
        <p:sp>
          <p:nvSpPr>
            <p:cNvPr id="18447" name="TextBox 12"/>
            <p:cNvSpPr txBox="1">
              <a:spLocks noChangeArrowheads="1"/>
            </p:cNvSpPr>
            <p:nvPr/>
          </p:nvSpPr>
          <p:spPr bwMode="auto">
            <a:xfrm>
              <a:off x="3007886" y="3821034"/>
              <a:ext cx="22392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latin typeface="Century Schoolbook" charset="0"/>
                </a:rPr>
                <a:t>k</a:t>
              </a:r>
              <a:r>
                <a:rPr lang="en-US" sz="2800" b="1" baseline="-25000"/>
                <a:t>2</a:t>
              </a:r>
              <a:r>
                <a:rPr lang="en-US" sz="2800" b="1"/>
                <a:t> [E]</a:t>
              </a:r>
              <a:r>
                <a:rPr lang="en-US" sz="2800" b="1" baseline="-25000"/>
                <a:t>total</a:t>
              </a:r>
              <a:r>
                <a:rPr lang="en-US" sz="2800" b="1"/>
                <a:t> [S]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611548" y="4451234"/>
              <a:ext cx="3133647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3248802" y="4453467"/>
              <a:ext cx="1696863" cy="52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 i="1">
                  <a:cs typeface="Arial" charset="0"/>
                </a:rPr>
                <a:t>K</a:t>
              </a:r>
              <a:r>
                <a:rPr lang="en-US" sz="2800" b="1" baseline="-25000">
                  <a:cs typeface="Arial" charset="0"/>
                </a:rPr>
                <a:t>M  </a:t>
              </a:r>
              <a:r>
                <a:rPr lang="en-US" sz="2800" b="1">
                  <a:cs typeface="Arial" charset="0"/>
                </a:rPr>
                <a:t>+  [S]</a:t>
              </a:r>
            </a:p>
          </p:txBody>
        </p:sp>
        <p:sp>
          <p:nvSpPr>
            <p:cNvPr id="18450" name="TextBox 13"/>
            <p:cNvSpPr txBox="1">
              <a:spLocks noChangeArrowheads="1"/>
            </p:cNvSpPr>
            <p:nvPr/>
          </p:nvSpPr>
          <p:spPr bwMode="auto">
            <a:xfrm>
              <a:off x="1787656" y="4139470"/>
              <a:ext cx="8243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latin typeface="Century Schoolbook" charset="0"/>
                </a:rPr>
                <a:t>v  </a:t>
              </a:r>
              <a:r>
                <a:rPr lang="en-US" sz="2800"/>
                <a:t>= </a:t>
              </a:r>
              <a:endParaRPr lang="en-US" sz="2800" b="1" i="1">
                <a:latin typeface="Century Schoolbook" charset="0"/>
              </a:endParaRPr>
            </a:p>
          </p:txBody>
        </p:sp>
      </p:grpSp>
      <p:sp>
        <p:nvSpPr>
          <p:cNvPr id="18437" name="TextBox 28"/>
          <p:cNvSpPr txBox="1">
            <a:spLocks noChangeArrowheads="1"/>
          </p:cNvSpPr>
          <p:nvPr/>
        </p:nvSpPr>
        <p:spPr bwMode="auto">
          <a:xfrm>
            <a:off x="1270000" y="4481513"/>
            <a:ext cx="3132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800" b="1"/>
              <a:t>The Michaelis-Menten Equation</a:t>
            </a:r>
          </a:p>
        </p:txBody>
      </p:sp>
      <p:grpSp>
        <p:nvGrpSpPr>
          <p:cNvPr id="18438" name="Group 1"/>
          <p:cNvGrpSpPr>
            <a:grpSpLocks/>
          </p:cNvGrpSpPr>
          <p:nvPr/>
        </p:nvGrpSpPr>
        <p:grpSpPr bwMode="auto">
          <a:xfrm>
            <a:off x="4449763" y="4314825"/>
            <a:ext cx="3065462" cy="1546225"/>
            <a:chOff x="4729163" y="4186238"/>
            <a:chExt cx="3065462" cy="1546225"/>
          </a:xfrm>
        </p:grpSpPr>
        <p:sp>
          <p:nvSpPr>
            <p:cNvPr id="27" name="Rectangle 26"/>
            <p:cNvSpPr/>
            <p:nvPr/>
          </p:nvSpPr>
          <p:spPr>
            <a:xfrm>
              <a:off x="4729163" y="4186238"/>
              <a:ext cx="3065462" cy="15462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C00000"/>
                </a:solidFill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8443" name="TextBox 19"/>
            <p:cNvSpPr txBox="1">
              <a:spLocks noChangeArrowheads="1"/>
            </p:cNvSpPr>
            <p:nvPr/>
          </p:nvSpPr>
          <p:spPr bwMode="auto">
            <a:xfrm>
              <a:off x="5788025" y="4327525"/>
              <a:ext cx="1517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C00000"/>
                  </a:solidFill>
                  <a:latin typeface="Arial Bold" charset="0"/>
                </a:rPr>
                <a:t>V</a:t>
              </a:r>
              <a:r>
                <a:rPr lang="en-US" sz="2800" b="1" baseline="-25000">
                  <a:solidFill>
                    <a:srgbClr val="C00000"/>
                  </a:solidFill>
                  <a:latin typeface="Arial Bold" charset="0"/>
                </a:rPr>
                <a:t>max</a:t>
              </a:r>
              <a:r>
                <a:rPr lang="en-US" sz="2800" b="1" i="1">
                  <a:solidFill>
                    <a:srgbClr val="C00000"/>
                  </a:solidFill>
                  <a:latin typeface="Century Schoolbook" charset="0"/>
                </a:rPr>
                <a:t> </a:t>
              </a:r>
              <a:r>
                <a:rPr lang="en-US" sz="2800" b="1">
                  <a:solidFill>
                    <a:srgbClr val="C00000"/>
                  </a:solidFill>
                </a:rPr>
                <a:t>[S]</a:t>
              </a:r>
            </a:p>
          </p:txBody>
        </p:sp>
        <p:sp>
          <p:nvSpPr>
            <p:cNvPr id="18444" name="Rectangle 21"/>
            <p:cNvSpPr>
              <a:spLocks noChangeArrowheads="1"/>
            </p:cNvSpPr>
            <p:nvPr/>
          </p:nvSpPr>
          <p:spPr bwMode="auto">
            <a:xfrm>
              <a:off x="5757863" y="4976813"/>
              <a:ext cx="16970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 i="1">
                  <a:solidFill>
                    <a:srgbClr val="C00000"/>
                  </a:solidFill>
                  <a:cs typeface="Arial" charset="0"/>
                </a:rPr>
                <a:t>K</a:t>
              </a:r>
              <a:r>
                <a:rPr lang="en-US" sz="2800" b="1" baseline="-25000">
                  <a:solidFill>
                    <a:srgbClr val="C00000"/>
                  </a:solidFill>
                  <a:cs typeface="Arial" charset="0"/>
                </a:rPr>
                <a:t>M  </a:t>
              </a:r>
              <a:r>
                <a:rPr lang="en-US" sz="2800" b="1">
                  <a:solidFill>
                    <a:srgbClr val="C00000"/>
                  </a:solidFill>
                  <a:cs typeface="Arial" charset="0"/>
                </a:rPr>
                <a:t>+  [S]</a:t>
              </a:r>
            </a:p>
          </p:txBody>
        </p:sp>
        <p:sp>
          <p:nvSpPr>
            <p:cNvPr id="18445" name="TextBox 22"/>
            <p:cNvSpPr txBox="1">
              <a:spLocks noChangeArrowheads="1"/>
            </p:cNvSpPr>
            <p:nvPr/>
          </p:nvSpPr>
          <p:spPr bwMode="auto">
            <a:xfrm>
              <a:off x="4889500" y="4645025"/>
              <a:ext cx="8996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C00000"/>
                  </a:solidFill>
                  <a:latin typeface="Century Schoolbook" charset="0"/>
                </a:rPr>
                <a:t>v  </a:t>
              </a:r>
              <a:r>
                <a:rPr lang="en-US" sz="2800">
                  <a:solidFill>
                    <a:srgbClr val="C00000"/>
                  </a:solidFill>
                </a:rPr>
                <a:t>= </a:t>
              </a:r>
              <a:endParaRPr lang="en-US" sz="2800" b="1" i="1">
                <a:solidFill>
                  <a:srgbClr val="C00000"/>
                </a:solidFill>
                <a:latin typeface="Century Schoolbook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13413" y="4957763"/>
              <a:ext cx="1725612" cy="158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eft Brace 29"/>
          <p:cNvSpPr/>
          <p:nvPr/>
        </p:nvSpPr>
        <p:spPr>
          <a:xfrm rot="5400000">
            <a:off x="6573838" y="1482725"/>
            <a:ext cx="241300" cy="148907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40" name="TextBox 30"/>
          <p:cNvSpPr txBox="1">
            <a:spLocks noChangeArrowheads="1"/>
          </p:cNvSpPr>
          <p:nvPr/>
        </p:nvSpPr>
        <p:spPr bwMode="auto">
          <a:xfrm>
            <a:off x="6275388" y="16113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400" b="1"/>
              <a:t>V</a:t>
            </a:r>
            <a:r>
              <a:rPr lang="en-US" sz="2400" b="1" baseline="-25000"/>
              <a:t>max</a:t>
            </a:r>
            <a:endParaRPr lang="en-US" sz="2400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Michaelis-Menten equation is hyperbolic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272" y="1685234"/>
            <a:ext cx="6783457" cy="46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5575"/>
            <a:ext cx="8839200" cy="10890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Catalytic Constants of Some Enzymes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580" y="1388980"/>
            <a:ext cx="6990841" cy="49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2128838"/>
            <a:ext cx="7772400" cy="13176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Introduction to Enzyme Kinetics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6668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7.1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why an enzyme’s activity varies with the substrate concentration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Century Schoolbook" charset="0"/>
                <a:ea typeface="ＭＳ Ｐゴシック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cat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indicates catalytic efficiency</a:t>
            </a:r>
          </a:p>
        </p:txBody>
      </p:sp>
      <p:sp>
        <p:nvSpPr>
          <p:cNvPr id="21507" name="Content Placeholder 10"/>
          <p:cNvSpPr>
            <a:spLocks noGrp="1"/>
          </p:cNvSpPr>
          <p:nvPr>
            <p:ph idx="1"/>
          </p:nvPr>
        </p:nvSpPr>
        <p:spPr>
          <a:xfrm>
            <a:off x="457200" y="3743325"/>
            <a:ext cx="8229600" cy="777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Overall ability to convert substrate to product</a:t>
            </a: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2757488" y="2027238"/>
            <a:ext cx="3325812" cy="1154112"/>
            <a:chOff x="2960445" y="2726230"/>
            <a:chExt cx="3326055" cy="1152850"/>
          </a:xfrm>
        </p:grpSpPr>
        <p:sp>
          <p:nvSpPr>
            <p:cNvPr id="21510" name="TextBox 12"/>
            <p:cNvSpPr txBox="1">
              <a:spLocks noChangeArrowheads="1"/>
            </p:cNvSpPr>
            <p:nvPr/>
          </p:nvSpPr>
          <p:spPr bwMode="auto">
            <a:xfrm>
              <a:off x="2960445" y="3104752"/>
              <a:ext cx="8130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i="1">
                  <a:latin typeface="Century Schoolbook" charset="0"/>
                </a:rPr>
                <a:t>v</a:t>
              </a:r>
              <a:r>
                <a:rPr lang="en-US" sz="2800" baseline="-25000">
                  <a:latin typeface="Century Schoolbook" charset="0"/>
                </a:rPr>
                <a:t>0</a:t>
              </a:r>
              <a:r>
                <a:rPr lang="en-US" sz="2800" b="1"/>
                <a:t> =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V="1">
              <a:off x="3941592" y="3377979"/>
              <a:ext cx="234490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2" name="Rectangle 17"/>
            <p:cNvSpPr>
              <a:spLocks noChangeArrowheads="1"/>
            </p:cNvSpPr>
            <p:nvPr/>
          </p:nvSpPr>
          <p:spPr bwMode="auto">
            <a:xfrm>
              <a:off x="4254500" y="3355860"/>
              <a:ext cx="1512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i="1">
                  <a:cs typeface="Arial" charset="0"/>
                </a:rPr>
                <a:t>K</a:t>
              </a:r>
              <a:r>
                <a:rPr lang="en-US" sz="2800" b="1" baseline="-25000">
                  <a:cs typeface="Arial" charset="0"/>
                </a:rPr>
                <a:t>M </a:t>
              </a:r>
              <a:r>
                <a:rPr lang="en-US" sz="2800" b="1">
                  <a:cs typeface="Arial" charset="0"/>
                </a:rPr>
                <a:t>+ [S]</a:t>
              </a:r>
            </a:p>
          </p:txBody>
        </p:sp>
        <p:sp>
          <p:nvSpPr>
            <p:cNvPr id="21513" name="Rectangle 17"/>
            <p:cNvSpPr>
              <a:spLocks noChangeArrowheads="1"/>
            </p:cNvSpPr>
            <p:nvPr/>
          </p:nvSpPr>
          <p:spPr bwMode="auto">
            <a:xfrm>
              <a:off x="3941763" y="2726230"/>
              <a:ext cx="21339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 i="1">
                  <a:cs typeface="Arial" charset="0"/>
                </a:rPr>
                <a:t> </a:t>
              </a:r>
              <a:r>
                <a:rPr lang="en-US" sz="2800" i="1">
                  <a:latin typeface="Century Schoolbook" charset="0"/>
                  <a:cs typeface="Arial" charset="0"/>
                </a:rPr>
                <a:t>k</a:t>
              </a:r>
              <a:r>
                <a:rPr lang="en-US" sz="2800" b="1" i="1" baseline="-25000">
                  <a:cs typeface="Arial" charset="0"/>
                </a:rPr>
                <a:t>cat</a:t>
              </a:r>
              <a:r>
                <a:rPr lang="en-US" sz="2800" b="1" i="1">
                  <a:cs typeface="Arial" charset="0"/>
                </a:rPr>
                <a:t> </a:t>
              </a:r>
              <a:r>
                <a:rPr lang="en-US" sz="2800" b="1">
                  <a:cs typeface="Arial" charset="0"/>
                </a:rPr>
                <a:t>[E]</a:t>
              </a:r>
              <a:r>
                <a:rPr lang="en-US" sz="2800" b="1" baseline="-25000">
                  <a:cs typeface="Arial" charset="0"/>
                </a:rPr>
                <a:t>T</a:t>
              </a:r>
              <a:r>
                <a:rPr lang="en-US" sz="2800" b="1">
                  <a:cs typeface="Arial" charset="0"/>
                </a:rPr>
                <a:t> [S]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T13_001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6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Lineweaver-Burk plot linearizes Michaelis-Menten kinetics data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830263" y="3573463"/>
            <a:ext cx="5070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400" b="1"/>
              <a:t>Take the reciprocal of both sides:</a:t>
            </a:r>
          </a:p>
        </p:txBody>
      </p:sp>
      <p:grpSp>
        <p:nvGrpSpPr>
          <p:cNvPr id="22532" name="Group 1"/>
          <p:cNvGrpSpPr>
            <a:grpSpLocks/>
          </p:cNvGrpSpPr>
          <p:nvPr/>
        </p:nvGrpSpPr>
        <p:grpSpPr bwMode="auto">
          <a:xfrm>
            <a:off x="3154363" y="1722438"/>
            <a:ext cx="3094037" cy="1222375"/>
            <a:chOff x="2466975" y="1746250"/>
            <a:chExt cx="3094038" cy="1222375"/>
          </a:xfrm>
        </p:grpSpPr>
        <p:sp>
          <p:nvSpPr>
            <p:cNvPr id="22551" name="TextBox 4"/>
            <p:cNvSpPr txBox="1">
              <a:spLocks noChangeArrowheads="1"/>
            </p:cNvSpPr>
            <p:nvPr/>
          </p:nvSpPr>
          <p:spPr bwMode="auto">
            <a:xfrm>
              <a:off x="3668713" y="1746250"/>
              <a:ext cx="1517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latin typeface="Arial Bold" charset="0"/>
                </a:rPr>
                <a:t>V</a:t>
              </a:r>
              <a:r>
                <a:rPr lang="en-US" sz="2800" b="1" baseline="-25000">
                  <a:latin typeface="Arial Bold" charset="0"/>
                </a:rPr>
                <a:t>max</a:t>
              </a:r>
              <a:r>
                <a:rPr lang="en-US" sz="2800" b="1" i="1">
                  <a:latin typeface="Century Schoolbook" charset="0"/>
                </a:rPr>
                <a:t> </a:t>
              </a:r>
              <a:r>
                <a:rPr lang="en-US" sz="2800" b="1"/>
                <a:t>[S]</a:t>
              </a:r>
            </a:p>
          </p:txBody>
        </p:sp>
        <p:sp>
          <p:nvSpPr>
            <p:cNvPr id="22552" name="Rectangle 5"/>
            <p:cNvSpPr>
              <a:spLocks noChangeArrowheads="1"/>
            </p:cNvSpPr>
            <p:nvPr/>
          </p:nvSpPr>
          <p:spPr bwMode="auto">
            <a:xfrm>
              <a:off x="3633788" y="2446338"/>
              <a:ext cx="166528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i="1">
                  <a:cs typeface="Arial" charset="0"/>
                </a:rPr>
                <a:t>K</a:t>
              </a:r>
              <a:r>
                <a:rPr lang="en-US" sz="2800" b="1" baseline="-25000">
                  <a:cs typeface="Arial" charset="0"/>
                </a:rPr>
                <a:t>M  </a:t>
              </a:r>
              <a:r>
                <a:rPr lang="en-US" sz="2800" b="1">
                  <a:cs typeface="Arial" charset="0"/>
                </a:rPr>
                <a:t>+  [S]</a:t>
              </a:r>
            </a:p>
          </p:txBody>
        </p:sp>
        <p:sp>
          <p:nvSpPr>
            <p:cNvPr id="22553" name="TextBox 6"/>
            <p:cNvSpPr txBox="1">
              <a:spLocks noChangeArrowheads="1"/>
            </p:cNvSpPr>
            <p:nvPr/>
          </p:nvSpPr>
          <p:spPr bwMode="auto">
            <a:xfrm>
              <a:off x="2466975" y="2100263"/>
              <a:ext cx="8239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latin typeface="Century Schoolbook" charset="0"/>
                </a:rPr>
                <a:t>v  </a:t>
              </a:r>
              <a:r>
                <a:rPr lang="en-US" sz="2800"/>
                <a:t>= </a:t>
              </a:r>
              <a:endParaRPr lang="en-US" sz="2800" b="1" i="1">
                <a:latin typeface="Century Schoolbook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290887" y="2444750"/>
              <a:ext cx="2270126" cy="158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Group 2"/>
          <p:cNvGrpSpPr>
            <a:grpSpLocks/>
          </p:cNvGrpSpPr>
          <p:nvPr/>
        </p:nvGrpSpPr>
        <p:grpSpPr bwMode="auto">
          <a:xfrm>
            <a:off x="1889125" y="4389438"/>
            <a:ext cx="5618163" cy="1404937"/>
            <a:chOff x="2155825" y="4251325"/>
            <a:chExt cx="5618163" cy="1404938"/>
          </a:xfrm>
        </p:grpSpPr>
        <p:grpSp>
          <p:nvGrpSpPr>
            <p:cNvPr id="22535" name="Group 25"/>
            <p:cNvGrpSpPr>
              <a:grpSpLocks/>
            </p:cNvGrpSpPr>
            <p:nvPr/>
          </p:nvGrpSpPr>
          <p:grpSpPr bwMode="auto">
            <a:xfrm>
              <a:off x="2155825" y="4371975"/>
              <a:ext cx="552450" cy="927100"/>
              <a:chOff x="2156290" y="4371998"/>
              <a:chExt cx="552058" cy="926418"/>
            </a:xfrm>
          </p:grpSpPr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207089" y="4775196"/>
                <a:ext cx="50125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sz="2800" b="1" i="1">
                    <a:solidFill>
                      <a:srgbClr val="000000"/>
                    </a:solidFill>
                    <a:latin typeface="Century Schoolbook" charset="0"/>
                  </a:rPr>
                  <a:t>v</a:t>
                </a:r>
              </a:p>
            </p:txBody>
          </p:sp>
          <p:sp>
            <p:nvSpPr>
              <p:cNvPr id="22549" name="TextBox 14"/>
              <p:cNvSpPr txBox="1">
                <a:spLocks noChangeArrowheads="1"/>
              </p:cNvSpPr>
              <p:nvPr/>
            </p:nvSpPr>
            <p:spPr bwMode="auto">
              <a:xfrm>
                <a:off x="2207089" y="4371998"/>
                <a:ext cx="38436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 i="1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 i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sz="2800" b="1"/>
                  <a:t>1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156290" y="4890729"/>
                <a:ext cx="501294" cy="47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36" name="Rectangle 21"/>
            <p:cNvSpPr>
              <a:spLocks noChangeArrowheads="1"/>
            </p:cNvSpPr>
            <p:nvPr/>
          </p:nvSpPr>
          <p:spPr bwMode="auto">
            <a:xfrm>
              <a:off x="2908300" y="4598988"/>
              <a:ext cx="393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>
                  <a:cs typeface="Arial" charset="0"/>
                </a:rPr>
                <a:t>= </a:t>
              </a:r>
              <a:endParaRPr lang="en-US" sz="2800" b="1" i="1">
                <a:latin typeface="Century Schoolbook" charset="0"/>
                <a:cs typeface="Arial" charset="0"/>
              </a:endParaRPr>
            </a:p>
          </p:txBody>
        </p:sp>
        <p:sp>
          <p:nvSpPr>
            <p:cNvPr id="22537" name="Rectangle 22"/>
            <p:cNvSpPr>
              <a:spLocks noChangeArrowheads="1"/>
            </p:cNvSpPr>
            <p:nvPr/>
          </p:nvSpPr>
          <p:spPr bwMode="auto">
            <a:xfrm>
              <a:off x="4030663" y="4251325"/>
              <a:ext cx="660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i="1">
                  <a:cs typeface="Arial" charset="0"/>
                </a:rPr>
                <a:t>K</a:t>
              </a:r>
              <a:r>
                <a:rPr lang="en-US" sz="2800" b="1" baseline="-25000">
                  <a:cs typeface="Arial" charset="0"/>
                </a:rPr>
                <a:t>M</a:t>
              </a:r>
              <a:endParaRPr lang="en-US" sz="2800" b="1">
                <a:cs typeface="Arial" charset="0"/>
              </a:endParaRPr>
            </a:p>
          </p:txBody>
        </p:sp>
        <p:cxnSp>
          <p:nvCxnSpPr>
            <p:cNvPr id="22538" name="Straight Connector 23"/>
            <p:cNvCxnSpPr>
              <a:cxnSpLocks noChangeShapeType="1"/>
            </p:cNvCxnSpPr>
            <p:nvPr/>
          </p:nvCxnSpPr>
          <p:spPr bwMode="auto">
            <a:xfrm flipV="1">
              <a:off x="3748088" y="4891088"/>
              <a:ext cx="1257300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3748088" y="4919663"/>
              <a:ext cx="1257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i="1">
                  <a:cs typeface="Arial" charset="0"/>
                </a:rPr>
                <a:t>V</a:t>
              </a:r>
              <a:r>
                <a:rPr lang="en-US" sz="2800" b="1" baseline="-25000">
                  <a:cs typeface="Arial" charset="0"/>
                </a:rPr>
                <a:t>max</a:t>
              </a:r>
              <a:endParaRPr lang="en-US" sz="2800" b="1">
                <a:cs typeface="Arial" charset="0"/>
              </a:endParaRPr>
            </a:p>
          </p:txBody>
        </p: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248400" y="4633913"/>
              <a:ext cx="4587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cs typeface="Arial" charset="0"/>
                </a:rPr>
                <a:t>+ </a:t>
              </a:r>
              <a:endParaRPr lang="en-US" sz="2800" b="1" i="1">
                <a:latin typeface="Century Schoolbook" charset="0"/>
                <a:cs typeface="Arial" charset="0"/>
              </a:endParaRPr>
            </a:p>
          </p:txBody>
        </p:sp>
        <p:sp>
          <p:nvSpPr>
            <p:cNvPr id="31" name="Double Bracket 30"/>
            <p:cNvSpPr/>
            <p:nvPr/>
          </p:nvSpPr>
          <p:spPr>
            <a:xfrm>
              <a:off x="3613150" y="4287837"/>
              <a:ext cx="1549400" cy="1368426"/>
            </a:xfrm>
            <a:prstGeom prst="bracketPair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2542" name="TextBox 32"/>
            <p:cNvSpPr txBox="1">
              <a:spLocks noChangeArrowheads="1"/>
            </p:cNvSpPr>
            <p:nvPr/>
          </p:nvSpPr>
          <p:spPr bwMode="auto">
            <a:xfrm>
              <a:off x="5416550" y="4910138"/>
              <a:ext cx="663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00"/>
                  </a:solidFill>
                </a:rPr>
                <a:t>[S]</a:t>
              </a:r>
            </a:p>
          </p:txBody>
        </p:sp>
        <p:sp>
          <p:nvSpPr>
            <p:cNvPr id="22543" name="TextBox 33"/>
            <p:cNvSpPr txBox="1">
              <a:spLocks noChangeArrowheads="1"/>
            </p:cNvSpPr>
            <p:nvPr/>
          </p:nvSpPr>
          <p:spPr bwMode="auto">
            <a:xfrm>
              <a:off x="5549900" y="4364038"/>
              <a:ext cx="384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/>
                <a:t>1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299075" y="4899025"/>
              <a:ext cx="949325" cy="476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36"/>
            <p:cNvSpPr txBox="1">
              <a:spLocks noChangeArrowheads="1"/>
            </p:cNvSpPr>
            <p:nvPr/>
          </p:nvSpPr>
          <p:spPr bwMode="auto">
            <a:xfrm>
              <a:off x="6826250" y="4943475"/>
              <a:ext cx="947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000000"/>
                  </a:solidFill>
                </a:rPr>
                <a:t>V</a:t>
              </a:r>
              <a:r>
                <a:rPr lang="en-US" sz="2800" b="1" baseline="-25000">
                  <a:solidFill>
                    <a:srgbClr val="000000"/>
                  </a:solidFill>
                </a:rPr>
                <a:t>max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2546" name="TextBox 37"/>
            <p:cNvSpPr txBox="1">
              <a:spLocks noChangeArrowheads="1"/>
            </p:cNvSpPr>
            <p:nvPr/>
          </p:nvSpPr>
          <p:spPr bwMode="auto">
            <a:xfrm>
              <a:off x="6975475" y="4413250"/>
              <a:ext cx="384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2800" b="1"/>
                <a:t>1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707188" y="4932362"/>
              <a:ext cx="949325" cy="476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Lineweaver-Burk plot linearizes Michaelis-Menten kinetics data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528" y="1600581"/>
            <a:ext cx="6214945" cy="46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Not all enzymes fit the Michaelis-Menten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5969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enzymes have multiple substrates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48" y="3033712"/>
            <a:ext cx="8428705" cy="21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Not all enzymes fit the Michaelis-Menten model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44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enzyme-catalyzed reactions have many steps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33" y="3035244"/>
            <a:ext cx="8453534" cy="23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Not all enzymes fit the Michaelis-Menten model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940" y="1682178"/>
            <a:ext cx="5974120" cy="451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2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988"/>
            <a:ext cx="6900863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2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7" name="Picture 6" descr="E:\SOURCES\12_JPG\12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5"/>
            <a:ext cx="91440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9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696913" y="2743200"/>
            <a:ext cx="7772400" cy="7032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Enzyme Inhibition</a:t>
            </a:r>
          </a:p>
        </p:txBody>
      </p:sp>
      <p:sp>
        <p:nvSpPr>
          <p:cNvPr id="27651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03463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7.3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Distinguish the effects of different types of enzyme inhibitors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Consider the reaction catalyzed by triose phosphate isomerase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52" y="2616200"/>
            <a:ext cx="8182296" cy="22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25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inhibitors act irreversibly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387850" y="5254625"/>
            <a:ext cx="429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i="1">
                <a:solidFill>
                  <a:srgbClr val="000090"/>
                </a:solidFill>
                <a:latin typeface="Century Schoolbook" charset="0"/>
                <a:cs typeface="Arial" charset="0"/>
              </a:rPr>
              <a:t>A “suicide inhibitor”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34" y="1133732"/>
            <a:ext cx="8503933" cy="25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216" y="4032876"/>
            <a:ext cx="1806814" cy="234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4" descr="October 19, 1999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0"/>
            <a:ext cx="6792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7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Competitive inhibitors bind to the same site as the substrate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858" y="1637946"/>
            <a:ext cx="4468284" cy="46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Competitive inhibitors increase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, but do not affect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max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442" y="1682750"/>
            <a:ext cx="5655117" cy="4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Lineweaver-Burk plot for Competitive Inhibition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13" y="1728788"/>
            <a:ext cx="7041774" cy="45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9538" y="180975"/>
            <a:ext cx="8923337" cy="1282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Transition state analogs often make better inhibitors than substrate analogs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14" y="1697571"/>
            <a:ext cx="8585172" cy="20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6163" y="4224338"/>
            <a:ext cx="20716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Noncompetitive inhibitors appear to decrease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max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199" y="1750826"/>
            <a:ext cx="5487602" cy="454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9063" y="88900"/>
            <a:ext cx="8940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Mixed inhibitors affect both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max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006" y="1231900"/>
            <a:ext cx="6963988" cy="50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Uncompetitive inhibitors reduce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max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 by roughly the same amount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61" y="2724150"/>
            <a:ext cx="8249279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nzyme-inhibitionpl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0104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Reaction velocity can be thought of  as concentration vs. time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750" y="1641475"/>
            <a:ext cx="6810501" cy="45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Allosteric regulation can inhibit or enhance enzyme activity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39" y="2874962"/>
            <a:ext cx="8165322" cy="16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0663" y="104775"/>
            <a:ext cx="8686800" cy="16049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Phosphoenolpyruvate inhibits PFK by an allosteric feedback mechanism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153" y="1738574"/>
            <a:ext cx="6823694" cy="45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82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Mechanisms for Regulating Enzyme Activity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548" y="1644986"/>
            <a:ext cx="2302904" cy="47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696913" y="2151063"/>
            <a:ext cx="7772400" cy="129540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 Drug Development</a:t>
            </a:r>
          </a:p>
        </p:txBody>
      </p:sp>
      <p:sp>
        <p:nvSpPr>
          <p:cNvPr id="39939" name="Text Placeholder 3"/>
          <p:cNvSpPr>
            <a:spLocks noGrp="1"/>
          </p:cNvSpPr>
          <p:nvPr>
            <p:ph type="body" idx="1"/>
          </p:nvPr>
        </p:nvSpPr>
        <p:spPr>
          <a:xfrm>
            <a:off x="696913" y="171132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7.4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process of drug development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Commonly Prescribed Drugs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30" y="1318516"/>
            <a:ext cx="6108140" cy="51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90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Progress of the Triose Phosphate Isomerase Reaction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550" y="1847518"/>
            <a:ext cx="5910901" cy="43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Many enzymes react with substrates in a nonlinear fashion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233" y="1714769"/>
            <a:ext cx="6091534" cy="45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696913" y="2128838"/>
            <a:ext cx="7772400" cy="13176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Derivation and Meaning of the Michaelis-Menten Equation</a:t>
            </a:r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6668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7.2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Use the Michaelis-Menten equation to describe enzyme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Rate equations describe chemical processes</a:t>
            </a: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4989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ea typeface="ＭＳ Ｐゴシック" charset="-128"/>
              </a:rPr>
              <a:t>A 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unimolecular </a:t>
            </a:r>
            <a:r>
              <a:rPr lang="en-US" altLang="en-US" dirty="0">
                <a:latin typeface="Arial" charset="0"/>
                <a:ea typeface="ＭＳ Ｐゴシック" charset="-128"/>
              </a:rPr>
              <a:t>reaction has a velocity (rate) that is dependent on the concentration of only one substrate.</a:t>
            </a: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i="1" dirty="0">
                <a:latin typeface="Century Schoolbook" charset="0"/>
                <a:ea typeface="ＭＳ Ｐゴシック" charset="-128"/>
              </a:rPr>
              <a:t>v</a:t>
            </a:r>
            <a:r>
              <a:rPr lang="en-US" altLang="en-US" dirty="0">
                <a:latin typeface="Arial" charset="0"/>
                <a:ea typeface="ＭＳ Ｐゴシック" charset="-128"/>
              </a:rPr>
              <a:t> = 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k</a:t>
            </a:r>
            <a:r>
              <a:rPr lang="en-US" altLang="en-US" dirty="0">
                <a:latin typeface="Arial" charset="0"/>
                <a:ea typeface="ＭＳ Ｐゴシック" charset="-128"/>
              </a:rPr>
              <a:t> [A], where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 k </a:t>
            </a:r>
            <a:r>
              <a:rPr lang="en-US" altLang="en-US" dirty="0">
                <a:latin typeface="Arial" charset="0"/>
                <a:ea typeface="ＭＳ Ｐゴシック" charset="-128"/>
              </a:rPr>
              <a:t>has units of sec</a:t>
            </a:r>
            <a:r>
              <a:rPr lang="en-US" altLang="en-US" baseline="30000" dirty="0">
                <a:latin typeface="Arial" charset="0"/>
                <a:ea typeface="ＭＳ Ｐゴシック" charset="-128"/>
              </a:rPr>
              <a:t>-1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844800" y="3995738"/>
            <a:ext cx="3162300" cy="812800"/>
            <a:chOff x="381000" y="3276600"/>
            <a:chExt cx="3162300" cy="813376"/>
          </a:xfrm>
        </p:grpSpPr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381000" y="3505200"/>
              <a:ext cx="31623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 i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>
                <a:defRPr sz="240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 i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 dirty="0">
                  <a:latin typeface="Century Schoolbook" charset="0"/>
                </a:rPr>
                <a:t>v</a:t>
              </a:r>
              <a:r>
                <a:rPr lang="en-US" dirty="0">
                  <a:latin typeface="Century Schoolbook" charset="0"/>
                </a:rPr>
                <a:t> </a:t>
              </a:r>
              <a:r>
                <a:rPr lang="en-US" dirty="0"/>
                <a:t>=	A  		 P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679200" y="3810000"/>
              <a:ext cx="714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930400" y="3276600"/>
              <a:ext cx="5012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i="1">
                  <a:solidFill>
                    <a:srgbClr val="FF0000"/>
                  </a:solidFill>
                  <a:latin typeface="Century Schoolbook" charset="0"/>
                  <a:cs typeface="Arial" charset="0"/>
                </a:rPr>
                <a:t>k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Rate equations describe chemical processes</a:t>
            </a:r>
          </a:p>
        </p:txBody>
      </p:sp>
      <p:sp>
        <p:nvSpPr>
          <p:cNvPr id="20483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ea typeface="ＭＳ Ｐゴシック" charset="-128"/>
              </a:rPr>
              <a:t>A 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bimolecular (second order) </a:t>
            </a:r>
            <a:r>
              <a:rPr lang="en-US" altLang="en-US" dirty="0">
                <a:latin typeface="Arial" charset="0"/>
                <a:ea typeface="ＭＳ Ｐゴシック" charset="-128"/>
              </a:rPr>
              <a:t>reaction has a velocity (rate) that is dependent on two substrate concentrations.</a:t>
            </a: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altLang="en-US" dirty="0">
              <a:latin typeface="Arial" charset="0"/>
              <a:ea typeface="ＭＳ Ｐゴシック" charset="-128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i="1" dirty="0">
                <a:latin typeface="Century Schoolbook" charset="0"/>
                <a:ea typeface="ＭＳ Ｐゴシック" charset="-128"/>
              </a:rPr>
              <a:t>v</a:t>
            </a:r>
            <a:r>
              <a:rPr lang="en-US" altLang="en-US" dirty="0">
                <a:latin typeface="Arial" charset="0"/>
                <a:ea typeface="ＭＳ Ｐゴシック" charset="-128"/>
              </a:rPr>
              <a:t> = 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k</a:t>
            </a:r>
            <a:r>
              <a:rPr lang="en-US" altLang="en-US" dirty="0">
                <a:latin typeface="Arial" charset="0"/>
                <a:ea typeface="ＭＳ Ｐゴシック" charset="-128"/>
              </a:rPr>
              <a:t> [A] [B] 				(or 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k</a:t>
            </a:r>
            <a:r>
              <a:rPr lang="en-US" altLang="en-US" dirty="0">
                <a:latin typeface="Arial" charset="0"/>
                <a:ea typeface="ＭＳ Ｐゴシック" charset="-128"/>
              </a:rPr>
              <a:t> [A]</a:t>
            </a:r>
            <a:r>
              <a:rPr lang="en-US" altLang="en-US" baseline="30000" dirty="0">
                <a:latin typeface="Arial" charset="0"/>
                <a:ea typeface="ＭＳ Ｐゴシック" charset="-128"/>
              </a:rPr>
              <a:t>2</a:t>
            </a:r>
            <a:r>
              <a:rPr lang="en-US" altLang="en-US" dirty="0">
                <a:latin typeface="Arial" charset="0"/>
                <a:ea typeface="ＭＳ Ｐゴシック" charset="-128"/>
              </a:rPr>
              <a:t> or 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k</a:t>
            </a:r>
            <a:r>
              <a:rPr lang="en-US" altLang="en-US" dirty="0">
                <a:latin typeface="Arial" charset="0"/>
                <a:ea typeface="ＭＳ Ｐゴシック" charset="-128"/>
              </a:rPr>
              <a:t> [B]</a:t>
            </a:r>
            <a:r>
              <a:rPr lang="en-US" altLang="en-US" baseline="30000" dirty="0">
                <a:latin typeface="Arial" charset="0"/>
                <a:ea typeface="ＭＳ Ｐゴシック" charset="-128"/>
              </a:rPr>
              <a:t>2</a:t>
            </a:r>
            <a:r>
              <a:rPr lang="en-US" altLang="en-US" dirty="0">
                <a:latin typeface="Arial" charset="0"/>
                <a:ea typeface="ＭＳ Ｐゴシック" charset="-128"/>
              </a:rPr>
              <a:t>)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where</a:t>
            </a:r>
            <a:r>
              <a:rPr lang="en-US" altLang="en-US" i="1" dirty="0">
                <a:latin typeface="Century Schoolbook" charset="0"/>
                <a:ea typeface="ＭＳ Ｐゴシック" charset="-128"/>
              </a:rPr>
              <a:t> k </a:t>
            </a:r>
            <a:r>
              <a:rPr lang="en-US" altLang="en-US" dirty="0">
                <a:latin typeface="Arial" charset="0"/>
                <a:ea typeface="ＭＳ Ｐゴシック" charset="-128"/>
              </a:rPr>
              <a:t>has units of M</a:t>
            </a:r>
            <a:r>
              <a:rPr lang="en-US" altLang="en-US" baseline="30000" dirty="0">
                <a:latin typeface="Arial" charset="0"/>
                <a:ea typeface="ＭＳ Ｐゴシック" charset="-128"/>
              </a:rPr>
              <a:t>-1</a:t>
            </a:r>
            <a:r>
              <a:rPr lang="en-US" altLang="en-US" dirty="0">
                <a:latin typeface="Arial" charset="0"/>
                <a:ea typeface="ＭＳ Ｐゴシック" charset="-128"/>
              </a:rPr>
              <a:t> </a:t>
            </a:r>
            <a:r>
              <a:rPr lang="en-US" altLang="en-US" dirty="0">
                <a:latin typeface="Wingdings" charset="2"/>
                <a:ea typeface="ＭＳ Ｐゴシック" charset="-128"/>
              </a:rPr>
              <a:t></a:t>
            </a:r>
            <a:r>
              <a:rPr lang="en-US" altLang="en-US" dirty="0">
                <a:latin typeface="Arial" charset="0"/>
                <a:ea typeface="ＭＳ Ｐゴシック" charset="-128"/>
              </a:rPr>
              <a:t> sec</a:t>
            </a:r>
            <a:r>
              <a:rPr lang="en-US" altLang="en-US" baseline="30000" dirty="0">
                <a:latin typeface="Arial" charset="0"/>
                <a:ea typeface="ＭＳ Ｐゴシック" charset="-128"/>
              </a:rPr>
              <a:t>-1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847850" y="3770313"/>
            <a:ext cx="515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latin typeface="Century Schoolbook" charset="0"/>
              </a:rPr>
              <a:t>v</a:t>
            </a:r>
            <a:r>
              <a:rPr lang="en-US">
                <a:latin typeface="Century Schoolbook" charset="0"/>
              </a:rPr>
              <a:t> </a:t>
            </a:r>
            <a:r>
              <a:rPr lang="en-US"/>
              <a:t>=	A  + B   		     P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4425950" y="40640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521200" y="3530600"/>
            <a:ext cx="501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i="1">
                <a:solidFill>
                  <a:srgbClr val="FF0000"/>
                </a:solidFill>
                <a:latin typeface="Century Schoolbook" charset="0"/>
                <a:cs typeface="Arial" charset="0"/>
              </a:rPr>
              <a:t>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2486</TotalTime>
  <Words>1248</Words>
  <Application>Microsoft Office PowerPoint</Application>
  <PresentationFormat>On-screen Show (4:3)</PresentationFormat>
  <Paragraphs>177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ＭＳ Ｐゴシック</vt:lpstr>
      <vt:lpstr>Arial</vt:lpstr>
      <vt:lpstr>Arial Bold</vt:lpstr>
      <vt:lpstr>Calibri</vt:lpstr>
      <vt:lpstr>Calisto MT</vt:lpstr>
      <vt:lpstr>Century Schoolbook</vt:lpstr>
      <vt:lpstr>Times New Roman</vt:lpstr>
      <vt:lpstr>Wingdings</vt:lpstr>
      <vt:lpstr>wiley_theme</vt:lpstr>
      <vt:lpstr>Equation</vt:lpstr>
      <vt:lpstr>PowerPoint Presentation</vt:lpstr>
      <vt:lpstr>Introduction to Enzyme Kinetics</vt:lpstr>
      <vt:lpstr>Consider the reaction catalyzed by triose phosphate isomerase</vt:lpstr>
      <vt:lpstr>Reaction velocity can be thought of  as concentration vs. time</vt:lpstr>
      <vt:lpstr>Progress of the Triose Phosphate Isomerase Reaction</vt:lpstr>
      <vt:lpstr>Many enzymes react with substrates in a nonlinear fashion</vt:lpstr>
      <vt:lpstr>Derivation and Meaning of the Michaelis-Menten Equation</vt:lpstr>
      <vt:lpstr>Rate equations describe chemical processes</vt:lpstr>
      <vt:lpstr>Rate equations describe chemical processes</vt:lpstr>
      <vt:lpstr>Assume steady state equilibrium</vt:lpstr>
      <vt:lpstr>Many enzymes obey Michaelis-Menten kinetics</vt:lpstr>
      <vt:lpstr>Try to re-express the rate</vt:lpstr>
      <vt:lpstr>Michaelis-Menten Equation</vt:lpstr>
      <vt:lpstr>Derivation of the  Michaelis-Menten Equation</vt:lpstr>
      <vt:lpstr>Derivation of the  Michaelis-Menten Equation</vt:lpstr>
      <vt:lpstr>Derivation of the  Michaelis-Menten Equation</vt:lpstr>
      <vt:lpstr>Derivation of the  Michaelis-Menten Equation</vt:lpstr>
      <vt:lpstr>The Michaelis-Menten equation is hyperbolic</vt:lpstr>
      <vt:lpstr>Catalytic Constants of Some Enzymes</vt:lpstr>
      <vt:lpstr>kcat/KM indicates catalytic efficiency</vt:lpstr>
      <vt:lpstr>PowerPoint Presentation</vt:lpstr>
      <vt:lpstr>The Lineweaver-Burk plot linearizes Michaelis-Menten kinetics data</vt:lpstr>
      <vt:lpstr>The Lineweaver-Burk plot linearizes Michaelis-Menten kinetics data</vt:lpstr>
      <vt:lpstr>Not all enzymes fit the Michaelis-Menten model</vt:lpstr>
      <vt:lpstr>Not all enzymes fit the Michaelis-Menten model</vt:lpstr>
      <vt:lpstr>Not all enzymes fit the Michaelis-Menten model</vt:lpstr>
      <vt:lpstr>PowerPoint Presentation</vt:lpstr>
      <vt:lpstr>PowerPoint Presentation</vt:lpstr>
      <vt:lpstr>Enzyme Inhibition</vt:lpstr>
      <vt:lpstr>Some inhibitors act irreversibly</vt:lpstr>
      <vt:lpstr>PowerPoint Presentation</vt:lpstr>
      <vt:lpstr>Competitive inhibitors bind to the same site as the substrate</vt:lpstr>
      <vt:lpstr>Competitive inhibitors increase KM, but do not affect Vmax</vt:lpstr>
      <vt:lpstr>A Lineweaver-Burk plot for Competitive Inhibition</vt:lpstr>
      <vt:lpstr>Transition state analogs often make better inhibitors than substrate analogs</vt:lpstr>
      <vt:lpstr>Noncompetitive inhibitors appear to decrease Vmax</vt:lpstr>
      <vt:lpstr>Mixed inhibitors affect both Vmax and KM</vt:lpstr>
      <vt:lpstr>Uncompetitive inhibitors reduce Vmax and KM  by roughly the same amount</vt:lpstr>
      <vt:lpstr>PowerPoint Presentation</vt:lpstr>
      <vt:lpstr>Allosteric regulation can inhibit or enhance enzyme activity</vt:lpstr>
      <vt:lpstr>Phosphoenolpyruvate inhibits PFK by an allosteric feedback mechanism</vt:lpstr>
      <vt:lpstr>Some Mechanisms for Regulating Enzyme Activity</vt:lpstr>
      <vt:lpstr>Clinical Connection: Drug Development</vt:lpstr>
      <vt:lpstr>Some Commonly Prescribed Drugs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269</cp:revision>
  <dcterms:created xsi:type="dcterms:W3CDTF">2012-10-21T13:20:35Z</dcterms:created>
  <dcterms:modified xsi:type="dcterms:W3CDTF">2019-09-30T13:20:40Z</dcterms:modified>
  <cp:category/>
</cp:coreProperties>
</file>