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7" r:id="rId2"/>
    <p:sldId id="357" r:id="rId3"/>
    <p:sldId id="326" r:id="rId4"/>
    <p:sldId id="327" r:id="rId5"/>
    <p:sldId id="325" r:id="rId6"/>
    <p:sldId id="330" r:id="rId7"/>
    <p:sldId id="370" r:id="rId8"/>
    <p:sldId id="371" r:id="rId9"/>
    <p:sldId id="372" r:id="rId10"/>
    <p:sldId id="329" r:id="rId11"/>
    <p:sldId id="358" r:id="rId12"/>
    <p:sldId id="340" r:id="rId13"/>
    <p:sldId id="341" r:id="rId14"/>
    <p:sldId id="332" r:id="rId15"/>
    <p:sldId id="342" r:id="rId16"/>
    <p:sldId id="373" r:id="rId17"/>
    <p:sldId id="374" r:id="rId18"/>
    <p:sldId id="375" r:id="rId19"/>
    <p:sldId id="336" r:id="rId20"/>
    <p:sldId id="337" r:id="rId21"/>
    <p:sldId id="338" r:id="rId22"/>
    <p:sldId id="339" r:id="rId23"/>
    <p:sldId id="343" r:id="rId24"/>
    <p:sldId id="359" r:id="rId25"/>
    <p:sldId id="344" r:id="rId26"/>
    <p:sldId id="345" r:id="rId27"/>
    <p:sldId id="350" r:id="rId28"/>
    <p:sldId id="362" r:id="rId29"/>
    <p:sldId id="351" r:id="rId30"/>
    <p:sldId id="363" r:id="rId31"/>
    <p:sldId id="352" r:id="rId32"/>
    <p:sldId id="360" r:id="rId33"/>
    <p:sldId id="353" r:id="rId34"/>
    <p:sldId id="354" r:id="rId35"/>
    <p:sldId id="355" r:id="rId36"/>
    <p:sldId id="356" r:id="rId37"/>
    <p:sldId id="361" r:id="rId38"/>
    <p:sldId id="364" r:id="rId39"/>
    <p:sldId id="365" r:id="rId40"/>
    <p:sldId id="366" r:id="rId41"/>
    <p:sldId id="367" r:id="rId42"/>
    <p:sldId id="368" r:id="rId43"/>
    <p:sldId id="369" r:id="rId4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30D"/>
    <a:srgbClr val="009193"/>
    <a:srgbClr val="3D2D86"/>
    <a:srgbClr val="383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718"/>
  </p:normalViewPr>
  <p:slideViewPr>
    <p:cSldViewPr snapToGrid="0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680BA44-B421-3C4E-B503-432D4DD47891}" type="datetime1">
              <a:rPr lang="en-US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189E257-608D-D544-8FDA-03AD4EEC0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9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9340BE0-0BC4-0D4D-A14E-743BA665C004}" type="datetime1">
              <a:rPr lang="en-US"/>
              <a:pPr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601C3EC-C549-EB41-9E69-677823A94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4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83343E-91CB-344F-8C53-EA23C5AE91C7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AF804A-53F7-C04F-9EEC-D69B890E12AC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00C58-6BDA-554C-81D5-A8E3A1BFCD26}" type="slidenum">
              <a:rPr lang="en-US">
                <a:latin typeface="Calibri" charset="0"/>
              </a:rPr>
              <a:pPr/>
              <a:t>21</a:t>
            </a:fld>
            <a:endParaRPr lang="en-US">
              <a:latin typeface="Calibri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630092-9FC3-A44C-BBCA-937CCF98CEAD}" type="slidenum">
              <a:rPr lang="en-US">
                <a:latin typeface="Calibri" charset="0"/>
              </a:rPr>
              <a:pPr/>
              <a:t>22</a:t>
            </a:fld>
            <a:endParaRPr lang="en-US">
              <a:latin typeface="Calibri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C57E73-5588-784B-9F72-3F6DB3255611}" type="slidenum">
              <a:rPr lang="en-US">
                <a:latin typeface="Calibri" charset="0"/>
              </a:rPr>
              <a:pPr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847743-6D0E-6243-B3CC-E39E772297A4}" type="slidenum">
              <a:rPr lang="en-US">
                <a:latin typeface="Calibri" charset="0"/>
              </a:rPr>
              <a:pPr/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70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976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7921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70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9742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482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539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700" y="64928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w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6</a:t>
            </a:r>
          </a:p>
          <a:p>
            <a:pPr algn="ctr" eaLnBrk="1" hangingPunct="1"/>
            <a:r>
              <a:rPr lang="en-US" sz="2800">
                <a:cs typeface="Arial" charset="0"/>
              </a:rPr>
              <a:t>How Enzymes Work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05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Enzymes are usually named after the reaction they catalyze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544" y="1960563"/>
            <a:ext cx="7934912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696913" y="2209800"/>
            <a:ext cx="7772400" cy="12366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Chemical Catalytic Mechanisms</a:t>
            </a:r>
          </a:p>
        </p:txBody>
      </p:sp>
      <p:sp>
        <p:nvSpPr>
          <p:cNvPr id="9219" name="Text Placeholder 3"/>
          <p:cNvSpPr>
            <a:spLocks noGrp="1"/>
          </p:cNvSpPr>
          <p:nvPr>
            <p:ph type="body" idx="1"/>
          </p:nvPr>
        </p:nvSpPr>
        <p:spPr>
          <a:xfrm>
            <a:off x="696913" y="1774825"/>
            <a:ext cx="7772400" cy="4857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6.2</a:t>
            </a:r>
          </a:p>
        </p:txBody>
      </p:sp>
      <p:sp>
        <p:nvSpPr>
          <p:cNvPr id="922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chemical mechanisms enzymes use to accelerate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724900" cy="17319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height of the activation energy barrier determines the rate of a reaction</a:t>
            </a:r>
          </a:p>
        </p:txBody>
      </p:sp>
      <p:sp>
        <p:nvSpPr>
          <p:cNvPr id="1024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029" y="2170113"/>
            <a:ext cx="6081942" cy="40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sign of ΔG indicates the spontaneity of a reaction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180458" y="1671638"/>
            <a:ext cx="322516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FF"/>
                </a:solidFill>
              </a:rPr>
              <a:t>ΔG&lt;0</a:t>
            </a:r>
            <a:br>
              <a:rPr lang="en-US" sz="1800" b="1" dirty="0">
                <a:solidFill>
                  <a:srgbClr val="0000FF"/>
                </a:solidFill>
              </a:rPr>
            </a:br>
            <a:r>
              <a:rPr lang="en-US" sz="1800" b="1" dirty="0">
                <a:solidFill>
                  <a:srgbClr val="0000FF"/>
                </a:solidFill>
              </a:rPr>
              <a:t>spontaneous reaction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331235" y="1671638"/>
            <a:ext cx="335556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FF"/>
                </a:solidFill>
              </a:rPr>
              <a:t>ΔG&gt;0</a:t>
            </a:r>
            <a:br>
              <a:rPr lang="en-US" sz="1800" b="1" dirty="0">
                <a:solidFill>
                  <a:srgbClr val="0000FF"/>
                </a:solidFill>
              </a:rPr>
            </a:br>
            <a:r>
              <a:rPr lang="en-US" sz="1800" b="1" dirty="0">
                <a:solidFill>
                  <a:srgbClr val="0000FF"/>
                </a:solidFill>
              </a:rPr>
              <a:t>non-spontaneous reaction</a:t>
            </a: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798" y="2450021"/>
            <a:ext cx="8526404" cy="364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Enzymes lower the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activation energy for a reaction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5963" y="1604011"/>
            <a:ext cx="671207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Enzymes often use cofactors to aid in catalysis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619" y="1898650"/>
            <a:ext cx="8364762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oenzy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2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12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91440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0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Picture 6" descr="12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5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amino acids can play a role in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acid-base catalysis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599531"/>
            <a:ext cx="4267200" cy="483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696913" y="2794000"/>
            <a:ext cx="7772400" cy="6524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What Is an Enzyme?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6913" y="235902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6.1</a:t>
            </a:r>
          </a:p>
        </p:txBody>
      </p:sp>
      <p:sp>
        <p:nvSpPr>
          <p:cNvPr id="307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how enzymes differ from other catalysts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Covalent Catalysis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940" y="1360488"/>
            <a:ext cx="7568121" cy="505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65100"/>
            <a:ext cx="8229600" cy="16383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Amino Acids that Act as Covalent Catalysts</a:t>
            </a:r>
          </a:p>
        </p:txBody>
      </p:sp>
      <p:sp>
        <p:nvSpPr>
          <p:cNvPr id="1638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874" y="1715011"/>
            <a:ext cx="646825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Metal Ions as Catalysts</a:t>
            </a:r>
          </a:p>
        </p:txBody>
      </p:sp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1663700" y="5016500"/>
            <a:ext cx="597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Example: Alcohol Dehydrogenase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110" y="2109603"/>
            <a:ext cx="8657781" cy="21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50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Catalytic Triad of Chymotrypsin</a:t>
            </a:r>
          </a:p>
        </p:txBody>
      </p:sp>
      <p:sp>
        <p:nvSpPr>
          <p:cNvPr id="18435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087" y="1415035"/>
            <a:ext cx="706782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696913" y="2209800"/>
            <a:ext cx="7772400" cy="12366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Unique Properties of Enzyme Catalysts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idx="1"/>
          </p:nvPr>
        </p:nvSpPr>
        <p:spPr>
          <a:xfrm>
            <a:off x="696913" y="1774825"/>
            <a:ext cx="7772400" cy="4857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6.3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Explain how active site structure contributes to catalysis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Features of Ser Protease Mechanism</a:t>
            </a: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7162800" y="5029200"/>
            <a:ext cx="762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2400">
              <a:cs typeface="Arial" charset="0"/>
            </a:endParaRPr>
          </a:p>
        </p:txBody>
      </p:sp>
      <p:sp>
        <p:nvSpPr>
          <p:cNvPr id="20484" name="Footer Placeholder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900" y="1741488"/>
            <a:ext cx="7316199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Features of Ser Protease Mechanism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7162800" y="5029200"/>
            <a:ext cx="762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2400">
              <a:cs typeface="Arial" charset="0"/>
            </a:endParaRPr>
          </a:p>
        </p:txBody>
      </p:sp>
      <p:sp>
        <p:nvSpPr>
          <p:cNvPr id="21508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" y="1294175"/>
            <a:ext cx="7239000" cy="491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9075" y="122238"/>
            <a:ext cx="8639175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Enzymes stabilize the transition state</a:t>
            </a:r>
          </a:p>
        </p:txBody>
      </p:sp>
      <p:sp>
        <p:nvSpPr>
          <p:cNvPr id="22531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7617" y="1169291"/>
            <a:ext cx="620876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621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Formation of a Low-Barrier Hydrogen Bond During Catalysis by Chymoptrypsin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282" y="2352419"/>
            <a:ext cx="3789436" cy="404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Proximity and Orientation Effects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082" y="1377759"/>
            <a:ext cx="7735837" cy="454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Enzymes speed up biochemical reactions 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57263" y="5345113"/>
            <a:ext cx="745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 i="1">
                <a:solidFill>
                  <a:srgbClr val="0000FF"/>
                </a:solidFill>
                <a:latin typeface="Times New Roman" charset="0"/>
              </a:rPr>
              <a:t>Rate enhancements of 10</a:t>
            </a:r>
            <a:r>
              <a:rPr lang="en-US" sz="2400" b="1" i="1" baseline="30000">
                <a:solidFill>
                  <a:srgbClr val="0000FF"/>
                </a:solidFill>
                <a:latin typeface="Times New Roman" charset="0"/>
              </a:rPr>
              <a:t>8</a:t>
            </a:r>
            <a:r>
              <a:rPr lang="en-US" sz="2400" b="1" i="1">
                <a:solidFill>
                  <a:srgbClr val="0000FF"/>
                </a:solidFill>
                <a:latin typeface="Times New Roman" charset="0"/>
              </a:rPr>
              <a:t> to 10</a:t>
            </a:r>
            <a:r>
              <a:rPr lang="en-US" sz="2400" b="1" i="1" baseline="30000">
                <a:solidFill>
                  <a:srgbClr val="0000FF"/>
                </a:solidFill>
                <a:latin typeface="Times New Roman" charset="0"/>
              </a:rPr>
              <a:t>12</a:t>
            </a:r>
            <a:r>
              <a:rPr lang="en-US" sz="2400" b="1" i="1">
                <a:solidFill>
                  <a:srgbClr val="0000FF"/>
                </a:solidFill>
                <a:latin typeface="Times New Roman" charset="0"/>
              </a:rPr>
              <a:t> are typical of enzymes. 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35" y="1535561"/>
            <a:ext cx="8110531" cy="37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Hexokinase catalyzes the phosphorylation of glucose by ATP</a:t>
            </a: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82" y="2135594"/>
            <a:ext cx="8402637" cy="258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Induced Fit</a:t>
            </a:r>
          </a:p>
        </p:txBody>
      </p:sp>
      <p:sp>
        <p:nvSpPr>
          <p:cNvPr id="2662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126" y="1151391"/>
            <a:ext cx="3409748" cy="52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696913" y="2760663"/>
            <a:ext cx="7772400" cy="685800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Chymotrypsin in Context</a:t>
            </a:r>
          </a:p>
        </p:txBody>
      </p:sp>
      <p:sp>
        <p:nvSpPr>
          <p:cNvPr id="27651" name="Text Placeholder 3"/>
          <p:cNvSpPr>
            <a:spLocks noGrp="1"/>
          </p:cNvSpPr>
          <p:nvPr>
            <p:ph type="body" idx="1"/>
          </p:nvPr>
        </p:nvSpPr>
        <p:spPr>
          <a:xfrm>
            <a:off x="696913" y="2320925"/>
            <a:ext cx="7772400" cy="484188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6.4</a:t>
            </a:r>
          </a:p>
        </p:txBody>
      </p:sp>
      <p:sp>
        <p:nvSpPr>
          <p:cNvPr id="27652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Recognize that chymotrypsin illustrates general features of enzyme evolution and physiology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Chymotrypsin, trypsin and elastase have very similar structures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6456363" y="3170238"/>
            <a:ext cx="2303462" cy="1200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Chymotrypsin</a:t>
            </a:r>
          </a:p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00B050"/>
                </a:solidFill>
                <a:cs typeface="+mn-cs"/>
              </a:rPr>
              <a:t>Trypsin</a:t>
            </a:r>
          </a:p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E0130D"/>
                </a:solidFill>
                <a:cs typeface="+mn-cs"/>
              </a:rPr>
              <a:t>Elastase</a:t>
            </a: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017" y="1634282"/>
            <a:ext cx="4723755" cy="48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0413" cy="11858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Specificity pockets of serine proteases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70" y="1722692"/>
            <a:ext cx="8270061" cy="40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Activation of Chymotrypsinogen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50" y="1397793"/>
            <a:ext cx="7758101" cy="48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551" y="1762538"/>
            <a:ext cx="6092315" cy="402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Protease inhibitors limit protease activity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6444258" y="1907729"/>
            <a:ext cx="1053912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dirty="0" err="1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Trypsin</a:t>
            </a:r>
            <a:endParaRPr lang="en-US" altLang="en-US" sz="1800" b="1" dirty="0" smtClean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269302" y="3792792"/>
            <a:ext cx="278736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B050"/>
                </a:solidFill>
              </a:rPr>
              <a:t>Bovine Pancreatic</a:t>
            </a:r>
            <a:br>
              <a:rPr lang="en-US" sz="1800" b="1" dirty="0">
                <a:solidFill>
                  <a:srgbClr val="00B050"/>
                </a:solidFill>
              </a:rPr>
            </a:br>
            <a:r>
              <a:rPr lang="en-US" sz="1800" b="1" dirty="0">
                <a:solidFill>
                  <a:srgbClr val="00B050"/>
                </a:solidFill>
              </a:rPr>
              <a:t>Trypsin Inhibitor (BPTI)</a:t>
            </a: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696913" y="2128838"/>
            <a:ext cx="7772400" cy="13176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Clinical Connection: Blood Coagulation</a:t>
            </a:r>
          </a:p>
        </p:txBody>
      </p:sp>
      <p:sp>
        <p:nvSpPr>
          <p:cNvPr id="32771" name="Text Placeholder 3"/>
          <p:cNvSpPr>
            <a:spLocks noGrp="1"/>
          </p:cNvSpPr>
          <p:nvPr>
            <p:ph type="body" idx="1"/>
          </p:nvPr>
        </p:nvSpPr>
        <p:spPr>
          <a:xfrm>
            <a:off x="696913" y="1689100"/>
            <a:ext cx="7772400" cy="379413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6.5</a:t>
            </a:r>
          </a:p>
        </p:txBody>
      </p:sp>
      <p:sp>
        <p:nvSpPr>
          <p:cNvPr id="32772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blood coagulation as a protease cascade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Fibrin traps red blood cells to form blood clots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007" y="1579424"/>
            <a:ext cx="7011987" cy="47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 Blood Clot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304" y="1327471"/>
            <a:ext cx="6481392" cy="50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Enzymes have an active site</a:t>
            </a:r>
          </a:p>
        </p:txBody>
      </p:sp>
      <p:sp>
        <p:nvSpPr>
          <p:cNvPr id="512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673" y="1501464"/>
            <a:ext cx="5846654" cy="487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Thrombin Structure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6375" y="1332136"/>
            <a:ext cx="4331250" cy="501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Coagulation Cascade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093" y="1315259"/>
            <a:ext cx="3377814" cy="51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Human Coagulation Factors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848" y="1403604"/>
            <a:ext cx="6948304" cy="493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Antithrombin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179" y="1339706"/>
            <a:ext cx="5381642" cy="505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Most enzymes are highly specific for their substrates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157" y="1605973"/>
            <a:ext cx="5373687" cy="478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There are six major classifications of enzymes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065" y="1636017"/>
            <a:ext cx="6545871" cy="478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E.C. Classes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578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/>
              <a:t>1.  Oxidoreductases:  Alcohol Dehydrogenase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377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/>
              <a:t>2.  Transferases:  Hexokinase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066800" y="4572000"/>
          <a:ext cx="70961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4" imgW="7640320" imgH="1582420" progId="ChemDraw.Document.6.0">
                  <p:embed/>
                </p:oleObj>
              </mc:Choice>
              <mc:Fallback>
                <p:oleObj name="CS ChemDraw Drawing" r:id="rId4" imgW="7640320" imgH="1582420" progId="ChemDraw.Document.6.0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70961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514600" y="2667000"/>
          <a:ext cx="37544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S ChemDraw Drawing" r:id="rId6" imgW="3754120" imgH="835660" progId="ChemDraw.Document.6.0">
                  <p:embed/>
                </p:oleObj>
              </mc:Choice>
              <mc:Fallback>
                <p:oleObj name="CS ChemDraw Drawing" r:id="rId6" imgW="3754120" imgH="835660" progId="ChemDraw.Document.6.0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67000"/>
                        <a:ext cx="375443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501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46125" y="574675"/>
            <a:ext cx="458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/>
              <a:t>3.  Hydrolase:  alkaline phosphatase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85800" y="1524000"/>
          <a:ext cx="7848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4" imgW="7848600" imgH="916940" progId="ChemDraw.Document.6.0">
                  <p:embed/>
                </p:oleObj>
              </mc:Choice>
              <mc:Fallback>
                <p:oleObj name="CS ChemDraw Drawing" r:id="rId4" imgW="7848600" imgH="916940" progId="ChemDraw.Document.6.0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8486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327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/>
              <a:t>4.  Lyases:  Citrate Lyase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362200" y="3886200"/>
          <a:ext cx="4179888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S ChemDraw Drawing" r:id="rId6" imgW="4180840" imgH="2214880" progId="ChemDraw.Document.6.0">
                  <p:embed/>
                </p:oleObj>
              </mc:Choice>
              <mc:Fallback>
                <p:oleObj name="CS ChemDraw Drawing" r:id="rId6" imgW="4180840" imgH="2214880" progId="ChemDraw.Document.6.0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179888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032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46125" y="803275"/>
            <a:ext cx="482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/>
              <a:t>5.  Isomerases:  Phosphoglycermutase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981200" y="1524000"/>
          <a:ext cx="517366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S ChemDraw Drawing" r:id="rId4" imgW="5173980" imgH="2217420" progId="ChemDraw.Document.6.0">
                  <p:embed/>
                </p:oleObj>
              </mc:Choice>
              <mc:Fallback>
                <p:oleObj name="CS ChemDraw Drawing" r:id="rId4" imgW="5173980" imgH="2217420" progId="ChemDraw.Document.6.0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17366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2325" y="4079875"/>
            <a:ext cx="434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/>
              <a:t>6.  Ligases:  Pyruvate carboxylase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600200" y="4648200"/>
          <a:ext cx="6164263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S ChemDraw Drawing" r:id="rId6" imgW="6164580" imgH="1376680" progId="ChemDraw.Document.6.0">
                  <p:embed/>
                </p:oleObj>
              </mc:Choice>
              <mc:Fallback>
                <p:oleObj name="CS ChemDraw Drawing" r:id="rId6" imgW="6164580" imgH="1376680" progId="ChemDraw.Document.6.0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48200"/>
                        <a:ext cx="6164263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282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2089</TotalTime>
  <Words>862</Words>
  <Application>Microsoft Office PowerPoint</Application>
  <PresentationFormat>On-screen Show (4:3)</PresentationFormat>
  <Paragraphs>117</Paragraphs>
  <Slides>43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Calibri</vt:lpstr>
      <vt:lpstr>Times New Roman</vt:lpstr>
      <vt:lpstr>wiley_theme</vt:lpstr>
      <vt:lpstr>CS ChemDraw Drawing</vt:lpstr>
      <vt:lpstr>PowerPoint Presentation</vt:lpstr>
      <vt:lpstr>What Is an Enzyme?</vt:lpstr>
      <vt:lpstr>Enzymes speed up biochemical reactions </vt:lpstr>
      <vt:lpstr>Enzymes have an active site</vt:lpstr>
      <vt:lpstr>Most enzymes are highly specific for their substrates</vt:lpstr>
      <vt:lpstr>There are six major classifications of enzymes</vt:lpstr>
      <vt:lpstr>E.C. Classes</vt:lpstr>
      <vt:lpstr>PowerPoint Presentation</vt:lpstr>
      <vt:lpstr>PowerPoint Presentation</vt:lpstr>
      <vt:lpstr>Enzymes are usually named after the reaction they catalyze</vt:lpstr>
      <vt:lpstr>Chemical Catalytic Mechanisms</vt:lpstr>
      <vt:lpstr>The height of the activation energy barrier determines the rate of a reaction</vt:lpstr>
      <vt:lpstr>The sign of ΔG indicates the spontaneity of a reaction</vt:lpstr>
      <vt:lpstr>Enzymes lower the  activation energy for a reaction</vt:lpstr>
      <vt:lpstr>Enzymes often use cofactors to aid in catalysis</vt:lpstr>
      <vt:lpstr>PowerPoint Presentation</vt:lpstr>
      <vt:lpstr>PowerPoint Presentation</vt:lpstr>
      <vt:lpstr>PowerPoint Presentation</vt:lpstr>
      <vt:lpstr>Some amino acids can play a role in  acid-base catalysis</vt:lpstr>
      <vt:lpstr>Covalent Catalysis</vt:lpstr>
      <vt:lpstr>Amino Acids that Act as Covalent Catalysts</vt:lpstr>
      <vt:lpstr>Metal Ions as Catalysts</vt:lpstr>
      <vt:lpstr>The Catalytic Triad of Chymotrypsin</vt:lpstr>
      <vt:lpstr>Unique Properties of Enzyme Catalysts</vt:lpstr>
      <vt:lpstr>Features of Ser Protease Mechanism</vt:lpstr>
      <vt:lpstr>Features of Ser Protease Mechanism</vt:lpstr>
      <vt:lpstr>Enzymes stabilize the transition state</vt:lpstr>
      <vt:lpstr>Formation of a Low-Barrier Hydrogen Bond During Catalysis by Chymoptrypsin</vt:lpstr>
      <vt:lpstr>Proximity and Orientation Effects</vt:lpstr>
      <vt:lpstr>Hexokinase catalyzes the phosphorylation of glucose by ATP</vt:lpstr>
      <vt:lpstr>Induced Fit</vt:lpstr>
      <vt:lpstr>Chymotrypsin in Context</vt:lpstr>
      <vt:lpstr>Chymotrypsin, trypsin and elastase have very similar structures</vt:lpstr>
      <vt:lpstr>Specificity pockets of serine proteases</vt:lpstr>
      <vt:lpstr>Activation of Chymotrypsinogen</vt:lpstr>
      <vt:lpstr>Protease inhibitors limit protease activity</vt:lpstr>
      <vt:lpstr>Clinical Connection: Blood Coagulation</vt:lpstr>
      <vt:lpstr>Fibrin traps red blood cells to form blood clots</vt:lpstr>
      <vt:lpstr>A Blood Clot</vt:lpstr>
      <vt:lpstr>Thrombin Structure</vt:lpstr>
      <vt:lpstr>The Coagulation Cascade</vt:lpstr>
      <vt:lpstr>Human Coagulation Factors</vt:lpstr>
      <vt:lpstr>Antithrombin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Peek</dc:creator>
  <cp:lastModifiedBy>Mascotti, David P.</cp:lastModifiedBy>
  <cp:revision>211</cp:revision>
  <dcterms:created xsi:type="dcterms:W3CDTF">2012-10-21T03:55:31Z</dcterms:created>
  <dcterms:modified xsi:type="dcterms:W3CDTF">2019-09-30T13:14:50Z</dcterms:modified>
</cp:coreProperties>
</file>