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7" r:id="rId2"/>
    <p:sldId id="364" r:id="rId3"/>
    <p:sldId id="334" r:id="rId4"/>
    <p:sldId id="326" r:id="rId5"/>
    <p:sldId id="327" r:id="rId6"/>
    <p:sldId id="335" r:id="rId7"/>
    <p:sldId id="337" r:id="rId8"/>
    <p:sldId id="323" r:id="rId9"/>
    <p:sldId id="324" r:id="rId10"/>
    <p:sldId id="338" r:id="rId11"/>
    <p:sldId id="340" r:id="rId12"/>
    <p:sldId id="383" r:id="rId13"/>
    <p:sldId id="368" r:id="rId14"/>
    <p:sldId id="378" r:id="rId15"/>
    <p:sldId id="376" r:id="rId16"/>
    <p:sldId id="377" r:id="rId17"/>
    <p:sldId id="345" r:id="rId18"/>
    <p:sldId id="379" r:id="rId19"/>
    <p:sldId id="343" r:id="rId20"/>
    <p:sldId id="380" r:id="rId21"/>
    <p:sldId id="381" r:id="rId22"/>
    <p:sldId id="365" r:id="rId23"/>
    <p:sldId id="382" r:id="rId24"/>
    <p:sldId id="332" r:id="rId25"/>
    <p:sldId id="369" r:id="rId26"/>
    <p:sldId id="366" r:id="rId27"/>
    <p:sldId id="319" r:id="rId28"/>
    <p:sldId id="346" r:id="rId29"/>
    <p:sldId id="349" r:id="rId30"/>
    <p:sldId id="373" r:id="rId31"/>
    <p:sldId id="353" r:id="rId32"/>
    <p:sldId id="352" r:id="rId33"/>
    <p:sldId id="374" r:id="rId34"/>
    <p:sldId id="354" r:id="rId35"/>
    <p:sldId id="384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3D2D86"/>
    <a:srgbClr val="383180"/>
    <a:srgbClr val="E0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1" autoAdjust="0"/>
    <p:restoredTop sz="94678"/>
  </p:normalViewPr>
  <p:slideViewPr>
    <p:cSldViewPr snapToGrid="0" snapToObjects="1">
      <p:cViewPr varScale="1">
        <p:scale>
          <a:sx n="69" d="100"/>
          <a:sy n="69" d="100"/>
        </p:scale>
        <p:origin x="13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487D813-3825-BD4F-B329-7D6B2E2470E6}" type="datetime1">
              <a:rPr lang="en-US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E558007-5F31-E34D-9D25-600EB9BB8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2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CB754D8-024F-884E-B91B-9EFD406A489D}" type="datetime1">
              <a:rPr lang="en-US"/>
              <a:pPr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0BEB54C-FF5C-D547-B2CD-DC7969711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A9A3B0-B48C-9841-B312-615E139BD884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DDED2A-A279-A44E-9512-F72E5B101CEF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152071-0BB7-E149-94CB-A1F903F9A5BB}" type="slidenum">
              <a:rPr lang="en-US">
                <a:latin typeface="Calibri" charset="0"/>
              </a:rPr>
              <a:pPr/>
              <a:t>5</a:t>
            </a:fld>
            <a:endParaRPr lang="en-US">
              <a:latin typeface="Calibri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54A7DE-A73F-514B-A7A3-22752B8D0979}" type="slidenum">
              <a:rPr lang="en-US">
                <a:latin typeface="Calibri" charset="0"/>
              </a:rPr>
              <a:pPr/>
              <a:t>17</a:t>
            </a:fld>
            <a:endParaRPr lang="en-US">
              <a:latin typeface="Calibri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1192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0001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1202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113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706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635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13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87538" y="6492875"/>
            <a:ext cx="536892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 dirty="0">
              <a:solidFill>
                <a:srgbClr val="77933C"/>
              </a:solidFill>
              <a:cs typeface="Arial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 dirty="0">
                <a:cs typeface="Arial" charset="0"/>
              </a:rPr>
              <a:t>Chapter </a:t>
            </a:r>
            <a:r>
              <a:rPr lang="en-US" sz="3200" b="1" dirty="0" smtClean="0">
                <a:cs typeface="Arial" charset="0"/>
              </a:rPr>
              <a:t>5</a:t>
            </a:r>
            <a:endParaRPr lang="en-US" sz="3200" b="1" dirty="0">
              <a:cs typeface="Arial" charset="0"/>
            </a:endParaRPr>
          </a:p>
          <a:p>
            <a:pPr algn="ctr" eaLnBrk="1" hangingPunct="1"/>
            <a:r>
              <a:rPr lang="en-US" sz="2800" dirty="0">
                <a:cs typeface="Arial" charset="0"/>
              </a:rPr>
              <a:t>Protein </a:t>
            </a:r>
            <a:r>
              <a:rPr lang="en-US" sz="2800" dirty="0" smtClean="0">
                <a:cs typeface="Arial" charset="0"/>
              </a:rPr>
              <a:t>Function</a:t>
            </a:r>
            <a:endParaRPr lang="en-US" sz="2800" dirty="0"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6853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similarities in structure and sequence between myoglobin and hemoglobin indicate a common evolutionary origin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350" y="2696930"/>
            <a:ext cx="5253301" cy="37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9600" cy="103028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Oxygen binds cooperatively to Hemoglobin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46075" y="1477963"/>
            <a:ext cx="326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/>
              <a:t>Dotted line: Myoglobin + O</a:t>
            </a:r>
            <a:r>
              <a:rPr lang="en-US" sz="1800" b="1" baseline="-25000"/>
              <a:t>2</a:t>
            </a:r>
            <a:endParaRPr lang="en-US" sz="1800" b="1"/>
          </a:p>
          <a:p>
            <a:pPr algn="ctr" eaLnBrk="1" hangingPunct="1"/>
            <a:r>
              <a:rPr lang="en-US" sz="1800" b="1"/>
              <a:t>(hyperbola)</a:t>
            </a:r>
          </a:p>
        </p:txBody>
      </p:sp>
      <p:sp>
        <p:nvSpPr>
          <p:cNvPr id="1229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4292600" y="13335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cs typeface="Arial" charset="0"/>
              </a:rPr>
              <a:t>Solid line: Hemoglobin + O</a:t>
            </a:r>
            <a:r>
              <a:rPr lang="en-US" b="1" baseline="-25000">
                <a:cs typeface="Arial" charset="0"/>
              </a:rPr>
              <a:t>2</a:t>
            </a:r>
            <a:endParaRPr lang="en-US" b="1">
              <a:cs typeface="Arial" charset="0"/>
            </a:endParaRPr>
          </a:p>
          <a:p>
            <a:pPr algn="ctr" eaLnBrk="1" hangingPunct="1"/>
            <a:r>
              <a:rPr lang="en-US" b="1">
                <a:cs typeface="Arial" charset="0"/>
              </a:rPr>
              <a:t>(sigmoid)</a:t>
            </a: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1806" y="2154237"/>
            <a:ext cx="6340389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October 10, 1999 (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100"/>
            <a:ext cx="9144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89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Hemoglobin undergoes conformational changes upon binding O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096" y="1528763"/>
            <a:ext cx="4783809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39" name="Picture 4" descr="09_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975"/>
            <a:ext cx="79248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8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1" name="Picture 4" descr="09_0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738"/>
            <a:ext cx="80010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4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09_0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315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9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Bohr Effect and O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Transport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647825" y="1214438"/>
            <a:ext cx="579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i="1">
                <a:latin typeface="Century Schoolbook" charset="0"/>
              </a:rPr>
              <a:t>What is happening biochemically when you breathe?</a:t>
            </a:r>
          </a:p>
        </p:txBody>
      </p:sp>
      <p:sp>
        <p:nvSpPr>
          <p:cNvPr id="14340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037" y="1755775"/>
            <a:ext cx="6929926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79" name="Picture 3" descr="09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0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BPG decreases Hemoglobin’s O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affinity</a:t>
            </a:r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5718447" y="5226050"/>
            <a:ext cx="2659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/>
              <a:t>BPG binds only to the </a:t>
            </a:r>
            <a:br>
              <a:rPr lang="en-US" sz="1800" b="1"/>
            </a:br>
            <a:r>
              <a:rPr lang="en-US" sz="1800" b="1"/>
              <a:t>tense (deoxy) </a:t>
            </a:r>
            <a:br>
              <a:rPr lang="en-US" sz="1800" b="1"/>
            </a:br>
            <a:r>
              <a:rPr lang="en-US" sz="1800" b="1"/>
              <a:t>conformation of Hb</a:t>
            </a:r>
          </a:p>
        </p:txBody>
      </p:sp>
      <p:sp>
        <p:nvSpPr>
          <p:cNvPr id="15364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635" y="1624409"/>
            <a:ext cx="4386586" cy="48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588" y="2384408"/>
            <a:ext cx="3424780" cy="25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696913" y="2128838"/>
            <a:ext cx="7772400" cy="13176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Myoglobin and Hemoglobin: Oxygen-Binding Proteins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6913" y="166687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5.1</a:t>
            </a:r>
          </a:p>
        </p:txBody>
      </p:sp>
      <p:sp>
        <p:nvSpPr>
          <p:cNvPr id="307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Compare the structures and functions of myoglobin and hemoglobin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6" descr="09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9525"/>
            <a:ext cx="86868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8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09_010"/>
          <p:cNvPicPr>
            <a:picLocks noChangeAspect="1" noChangeArrowheads="1"/>
          </p:cNvPicPr>
          <p:nvPr/>
        </p:nvPicPr>
        <p:blipFill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0"/>
            <a:ext cx="631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696913" y="2128838"/>
            <a:ext cx="7772400" cy="13176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Clinical Connection: Hemoglobin Variants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idx="1"/>
          </p:nvPr>
        </p:nvSpPr>
        <p:spPr>
          <a:xfrm>
            <a:off x="696913" y="166687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5.2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Relate genetic variations to changes in protein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09_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"/>
            <a:ext cx="73152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8991600" cy="11477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Normal vs. Sickled Red Blood Cells</a:t>
            </a:r>
          </a:p>
        </p:txBody>
      </p:sp>
      <p:sp>
        <p:nvSpPr>
          <p:cNvPr id="17411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75" y="1762670"/>
            <a:ext cx="8604250" cy="333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Hemoglobin Variants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191" y="1285113"/>
            <a:ext cx="7403618" cy="519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696913" y="2794000"/>
            <a:ext cx="7772400" cy="6524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Structural Proteins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idx="1"/>
          </p:nvPr>
        </p:nvSpPr>
        <p:spPr>
          <a:xfrm>
            <a:off x="696913" y="2447925"/>
            <a:ext cx="7772400" cy="433388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5.3</a:t>
            </a: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Compare the structures and functions of structural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5613" y="339725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Microfilaments are polymers of actin</a:t>
            </a:r>
          </a:p>
        </p:txBody>
      </p:sp>
      <p:sp>
        <p:nvSpPr>
          <p:cNvPr id="2048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83" y="1482725"/>
            <a:ext cx="8292034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9538" y="287338"/>
            <a:ext cx="8589962" cy="1676400"/>
          </a:xfrm>
        </p:spPr>
        <p:txBody>
          <a:bodyPr/>
          <a:lstStyle/>
          <a:p>
            <a:pPr marL="342900" indent="-342900"/>
            <a:r>
              <a:rPr lang="en-US">
                <a:latin typeface="Arial" charset="0"/>
                <a:ea typeface="ＭＳ Ｐゴシック" charset="0"/>
                <a:cs typeface="Arial" charset="0"/>
              </a:rPr>
              <a:t>Globular actin subunits associate in a double chain to form a microfilament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808274" y="5308930"/>
            <a:ext cx="281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Actin monomer</a:t>
            </a:r>
          </a:p>
        </p:txBody>
      </p:sp>
      <p:cxnSp>
        <p:nvCxnSpPr>
          <p:cNvPr id="21508" name="Straight Arrow Connector 10"/>
          <p:cNvCxnSpPr>
            <a:cxnSpLocks noChangeShapeType="1"/>
          </p:cNvCxnSpPr>
          <p:nvPr/>
        </p:nvCxnSpPr>
        <p:spPr bwMode="auto">
          <a:xfrm>
            <a:off x="4288000" y="4254500"/>
            <a:ext cx="20066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4377694" y="3727450"/>
            <a:ext cx="1827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Polymerization</a:t>
            </a:r>
          </a:p>
        </p:txBody>
      </p:sp>
      <p:sp>
        <p:nvSpPr>
          <p:cNvPr id="21510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194" y="2220516"/>
            <a:ext cx="3869972" cy="308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165" y="1963738"/>
            <a:ext cx="2241462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Keratin is an intermediate filament</a:t>
            </a:r>
          </a:p>
        </p:txBody>
      </p:sp>
      <p:sp>
        <p:nvSpPr>
          <p:cNvPr id="2969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7887" y="1484258"/>
            <a:ext cx="6208227" cy="48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Myoglobin is a classical globular protein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27750" y="1509713"/>
            <a:ext cx="346678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 dirty="0"/>
              <a:t>Space-filling representation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513667" y="1501775"/>
            <a:ext cx="44906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 dirty="0"/>
              <a:t>Ribbon diagram with </a:t>
            </a:r>
            <a:r>
              <a:rPr lang="en-US" sz="1800" b="1" dirty="0" err="1"/>
              <a:t>heme</a:t>
            </a:r>
            <a:r>
              <a:rPr lang="en-US" sz="1800" b="1" dirty="0"/>
              <a:t> in purple</a:t>
            </a:r>
          </a:p>
        </p:txBody>
      </p:sp>
      <p:sp>
        <p:nvSpPr>
          <p:cNvPr id="41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874" y="2065721"/>
            <a:ext cx="8194253" cy="44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Arrangement of Residues in a Coiled Coil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76" y="1679024"/>
            <a:ext cx="8218448" cy="39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19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Collagen has a unique amino acid composition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679" y="1838325"/>
            <a:ext cx="6468642" cy="41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Collagen forms a triple helix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884" y="1299460"/>
            <a:ext cx="6970232" cy="50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Cross-section of the Collagen Triple Helix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550" y="1551288"/>
            <a:ext cx="4914900" cy="49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Collagen is covalently cross-linked</a:t>
            </a:r>
          </a:p>
        </p:txBody>
      </p:sp>
      <p:sp>
        <p:nvSpPr>
          <p:cNvPr id="3481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13" y="1400572"/>
            <a:ext cx="7953375" cy="493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9" descr="07_034"/>
          <p:cNvPicPr>
            <a:picLocks noChangeAspect="1" noChangeArrowheads="1"/>
          </p:cNvPicPr>
          <p:nvPr/>
        </p:nvPicPr>
        <p:blipFill>
          <a:blip r:embed="rId3">
            <a:lum bright="1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0"/>
            <a:ext cx="5688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30"/>
          <p:cNvSpPr>
            <a:spLocks noGrp="1" noChangeArrowheads="1"/>
          </p:cNvSpPr>
          <p:nvPr>
            <p:ph type="title"/>
          </p:nvPr>
        </p:nvSpPr>
        <p:spPr>
          <a:xfrm>
            <a:off x="457200" y="3352800"/>
            <a:ext cx="1981200" cy="609600"/>
          </a:xfrm>
          <a:noFill/>
        </p:spPr>
        <p:txBody>
          <a:bodyPr/>
          <a:lstStyle/>
          <a:p>
            <a:r>
              <a:rPr lang="en-US" altLang="en-US" sz="2000" smtClean="0"/>
              <a:t>The Arrangement of Collagen Fibrils in Various Tissues.</a:t>
            </a:r>
          </a:p>
        </p:txBody>
      </p:sp>
      <p:pic>
        <p:nvPicPr>
          <p:cNvPr id="3076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844"/>
            <a:ext cx="35814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8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9700"/>
            <a:ext cx="86868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Heme is a prosthetic group found in myoglobin and hemoglobin</a:t>
            </a:r>
            <a:endParaRPr lang="en-US" baseline="-25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088" y="1524406"/>
            <a:ext cx="3933825" cy="485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784" y="1192213"/>
            <a:ext cx="4958433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144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Myoglobin transports O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via the Fe in heme</a:t>
            </a:r>
            <a:endParaRPr lang="en-US" baseline="-25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8" name="TextBox 12"/>
          <p:cNvSpPr txBox="1">
            <a:spLocks noChangeArrowheads="1"/>
          </p:cNvSpPr>
          <p:nvPr/>
        </p:nvSpPr>
        <p:spPr bwMode="auto">
          <a:xfrm>
            <a:off x="5329238" y="2286000"/>
            <a:ext cx="53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O</a:t>
            </a:r>
            <a:r>
              <a:rPr lang="en-US" sz="1800" b="1" baseline="-25000">
                <a:solidFill>
                  <a:srgbClr val="FF0000"/>
                </a:solidFill>
              </a:rPr>
              <a:t>2</a:t>
            </a:r>
            <a:endParaRPr lang="en-US" sz="1800" b="1">
              <a:solidFill>
                <a:srgbClr val="FF0000"/>
              </a:solidFill>
            </a:endParaRPr>
          </a:p>
        </p:txBody>
      </p:sp>
      <p:cxnSp>
        <p:nvCxnSpPr>
          <p:cNvPr id="6149" name="Straight Arrow Connector 14"/>
          <p:cNvCxnSpPr>
            <a:cxnSpLocks noChangeShapeType="1"/>
          </p:cNvCxnSpPr>
          <p:nvPr/>
        </p:nvCxnSpPr>
        <p:spPr bwMode="auto">
          <a:xfrm rot="5400000">
            <a:off x="5176838" y="2743200"/>
            <a:ext cx="381000" cy="381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5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How can binding of O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2 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to myoglobin be described?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811338" y="2603500"/>
            <a:ext cx="5621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600" b="1"/>
              <a:t>Mb + O</a:t>
            </a:r>
            <a:r>
              <a:rPr lang="en-US" sz="3600" b="1" baseline="-25000"/>
              <a:t>2					</a:t>
            </a:r>
            <a:r>
              <a:rPr lang="en-US" sz="3600" b="1"/>
              <a:t>MbO</a:t>
            </a:r>
            <a:r>
              <a:rPr lang="en-US" sz="3600" b="1" baseline="-25000"/>
              <a:t>2</a:t>
            </a:r>
            <a:endParaRPr lang="en-US" sz="3600" b="1"/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24" y="2690813"/>
            <a:ext cx="952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57500" y="4340225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cs typeface="Arial" charset="0"/>
              </a:rPr>
              <a:t>K =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072063" y="3983038"/>
            <a:ext cx="1565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cs typeface="Arial" charset="0"/>
              </a:rPr>
              <a:t>[MbO</a:t>
            </a:r>
            <a:r>
              <a:rPr lang="en-US" sz="3200" b="1" baseline="-25000">
                <a:cs typeface="Arial" charset="0"/>
              </a:rPr>
              <a:t>2</a:t>
            </a:r>
            <a:r>
              <a:rPr lang="en-US" sz="3200" b="1">
                <a:cs typeface="Arial" charset="0"/>
              </a:rPr>
              <a:t>]	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951288" y="3983038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cs typeface="Arial" charset="0"/>
              </a:rPr>
              <a:t>[Mb]	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448175" y="4659313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cs typeface="Arial" charset="0"/>
              </a:rPr>
              <a:t>[MbO</a:t>
            </a:r>
            <a:r>
              <a:rPr lang="en-US" sz="3200" b="1" baseline="-25000">
                <a:cs typeface="Arial" charset="0"/>
              </a:rPr>
              <a:t>2</a:t>
            </a:r>
            <a:r>
              <a:rPr lang="en-US" sz="3200" b="1">
                <a:cs typeface="Arial" charset="0"/>
              </a:rPr>
              <a:t>]	</a:t>
            </a:r>
          </a:p>
        </p:txBody>
      </p:sp>
      <p:cxnSp>
        <p:nvCxnSpPr>
          <p:cNvPr id="7177" name="Straight Connector 10"/>
          <p:cNvCxnSpPr>
            <a:cxnSpLocks noChangeShapeType="1"/>
          </p:cNvCxnSpPr>
          <p:nvPr/>
        </p:nvCxnSpPr>
        <p:spPr bwMode="auto">
          <a:xfrm>
            <a:off x="3951288" y="4645025"/>
            <a:ext cx="26860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78" name="Footer Placeholder 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Myoglobin binds to O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in a hyperbolic trend 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38113" y="1592263"/>
            <a:ext cx="3857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Fractional Saturation (Y):</a:t>
            </a:r>
            <a:br>
              <a:rPr lang="en-US" sz="2000" b="1">
                <a:solidFill>
                  <a:srgbClr val="0000FF"/>
                </a:solidFill>
              </a:rPr>
            </a:br>
            <a:r>
              <a:rPr lang="en-US" sz="2000" b="1">
                <a:solidFill>
                  <a:srgbClr val="0000FF"/>
                </a:solidFill>
              </a:rPr>
              <a:t>the proportion of myoglobin </a:t>
            </a:r>
            <a:br>
              <a:rPr lang="en-US" sz="2000" b="1">
                <a:solidFill>
                  <a:srgbClr val="0000FF"/>
                </a:solidFill>
              </a:rPr>
            </a:br>
            <a:r>
              <a:rPr lang="en-US" sz="2000" b="1">
                <a:solidFill>
                  <a:srgbClr val="0000FF"/>
                </a:solidFill>
              </a:rPr>
              <a:t>molecules that have bound O</a:t>
            </a:r>
            <a:r>
              <a:rPr lang="en-US" sz="2000" b="1" baseline="-25000">
                <a:solidFill>
                  <a:srgbClr val="0000FF"/>
                </a:solidFill>
              </a:rPr>
              <a:t>2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62013" y="29083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Y = 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458913" y="2717800"/>
            <a:ext cx="131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Bound Mb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1522413" y="3155950"/>
            <a:ext cx="111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Total Mb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2168525" y="4189413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[MbO</a:t>
            </a:r>
            <a:r>
              <a:rPr lang="en-US" sz="1800" b="1" baseline="-25000"/>
              <a:t>2</a:t>
            </a:r>
            <a:r>
              <a:rPr lang="en-US" sz="1800" b="1"/>
              <a:t>]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1446213" y="4189413"/>
            <a:ext cx="86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[Mb] +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1835150" y="3778250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[MbO</a:t>
            </a:r>
            <a:r>
              <a:rPr lang="en-US" sz="1800" b="1" baseline="-25000"/>
              <a:t>2</a:t>
            </a:r>
            <a:r>
              <a:rPr lang="en-US" sz="1800" b="1"/>
              <a:t>]</a:t>
            </a:r>
          </a:p>
        </p:txBody>
      </p:sp>
      <p:cxnSp>
        <p:nvCxnSpPr>
          <p:cNvPr id="8202" name="Straight Connector 12"/>
          <p:cNvCxnSpPr>
            <a:cxnSpLocks noChangeShapeType="1"/>
          </p:cNvCxnSpPr>
          <p:nvPr/>
        </p:nvCxnSpPr>
        <p:spPr bwMode="auto">
          <a:xfrm>
            <a:off x="1458913" y="3087688"/>
            <a:ext cx="12477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862013" y="3987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Y = </a:t>
            </a:r>
          </a:p>
        </p:txBody>
      </p:sp>
      <p:cxnSp>
        <p:nvCxnSpPr>
          <p:cNvPr id="8204" name="Straight Connector 14"/>
          <p:cNvCxnSpPr>
            <a:cxnSpLocks noChangeShapeType="1"/>
          </p:cNvCxnSpPr>
          <p:nvPr/>
        </p:nvCxnSpPr>
        <p:spPr bwMode="auto">
          <a:xfrm>
            <a:off x="1471613" y="4171950"/>
            <a:ext cx="17780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5" name="TextBox 15"/>
          <p:cNvSpPr txBox="1">
            <a:spLocks noChangeArrowheads="1"/>
          </p:cNvSpPr>
          <p:nvPr/>
        </p:nvSpPr>
        <p:spPr bwMode="auto">
          <a:xfrm>
            <a:off x="2090738" y="5511800"/>
            <a:ext cx="60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pO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8206" name="TextBox 17"/>
          <p:cNvSpPr txBox="1">
            <a:spLocks noChangeArrowheads="1"/>
          </p:cNvSpPr>
          <p:nvPr/>
        </p:nvSpPr>
        <p:spPr bwMode="auto">
          <a:xfrm>
            <a:off x="1647825" y="5511800"/>
            <a:ext cx="54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K +</a:t>
            </a:r>
          </a:p>
        </p:txBody>
      </p:sp>
      <p:sp>
        <p:nvSpPr>
          <p:cNvPr id="8207" name="TextBox 18"/>
          <p:cNvSpPr txBox="1">
            <a:spLocks noChangeArrowheads="1"/>
          </p:cNvSpPr>
          <p:nvPr/>
        </p:nvSpPr>
        <p:spPr bwMode="auto">
          <a:xfrm>
            <a:off x="1831975" y="5100638"/>
            <a:ext cx="590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pO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8208" name="TextBox 19"/>
          <p:cNvSpPr txBox="1">
            <a:spLocks noChangeArrowheads="1"/>
          </p:cNvSpPr>
          <p:nvPr/>
        </p:nvSpPr>
        <p:spPr bwMode="auto">
          <a:xfrm>
            <a:off x="1063625" y="5310188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Y = </a:t>
            </a:r>
          </a:p>
        </p:txBody>
      </p:sp>
      <p:cxnSp>
        <p:nvCxnSpPr>
          <p:cNvPr id="8209" name="Straight Connector 23"/>
          <p:cNvCxnSpPr>
            <a:cxnSpLocks noChangeShapeType="1"/>
          </p:cNvCxnSpPr>
          <p:nvPr/>
        </p:nvCxnSpPr>
        <p:spPr bwMode="auto">
          <a:xfrm>
            <a:off x="1649413" y="5468938"/>
            <a:ext cx="10445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0" name="TextBox 29"/>
          <p:cNvSpPr txBox="1">
            <a:spLocks noChangeArrowheads="1"/>
          </p:cNvSpPr>
          <p:nvPr/>
        </p:nvSpPr>
        <p:spPr bwMode="auto">
          <a:xfrm>
            <a:off x="571500" y="5894388"/>
            <a:ext cx="295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i="1">
                <a:latin typeface="Calisto MT" charset="0"/>
              </a:rPr>
              <a:t>Equation of a hyperbolic curve</a:t>
            </a:r>
          </a:p>
        </p:txBody>
      </p:sp>
      <p:sp>
        <p:nvSpPr>
          <p:cNvPr id="8211" name="Footer Placeholder 1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821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10" y="2663825"/>
            <a:ext cx="482379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595" y="1858365"/>
            <a:ext cx="4628855" cy="454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Mb and Hb are similar in their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secondary and tertiary structures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529091" y="2968625"/>
            <a:ext cx="31051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8000"/>
                </a:solidFill>
                <a:latin typeface="Century Schoolbook" charset="0"/>
              </a:rPr>
              <a:t>Myoglobin</a:t>
            </a:r>
            <a:r>
              <a:rPr lang="en-US" sz="1800" i="1" dirty="0">
                <a:latin typeface="Century Schoolbook" charset="0"/>
              </a:rPr>
              <a:t> </a:t>
            </a:r>
          </a:p>
          <a:p>
            <a:pPr algn="ctr" eaLnBrk="1" hangingPunct="1"/>
            <a:r>
              <a:rPr lang="en-US" sz="1800" i="1" dirty="0">
                <a:solidFill>
                  <a:srgbClr val="0000FF"/>
                </a:solidFill>
                <a:latin typeface="Lucida Grande" charset="0"/>
              </a:rPr>
              <a:t>α</a:t>
            </a:r>
            <a:r>
              <a:rPr lang="en-US" sz="1800" i="1" dirty="0">
                <a:solidFill>
                  <a:srgbClr val="0000FF"/>
                </a:solidFill>
                <a:latin typeface="Century Schoolbook" charset="0"/>
              </a:rPr>
              <a:t>-Subunit of Hemoglobin</a:t>
            </a:r>
          </a:p>
          <a:p>
            <a:pPr algn="ctr" eaLnBrk="1" hangingPunct="1"/>
            <a:r>
              <a:rPr lang="en-US" sz="1800" i="1" dirty="0">
                <a:solidFill>
                  <a:srgbClr val="FF0000"/>
                </a:solidFill>
                <a:latin typeface="Lucida Grande" charset="0"/>
              </a:rPr>
              <a:t>β</a:t>
            </a:r>
            <a:r>
              <a:rPr lang="en-US" sz="1800" i="1" dirty="0">
                <a:solidFill>
                  <a:srgbClr val="FF0000"/>
                </a:solidFill>
                <a:latin typeface="Century Schoolbook" charset="0"/>
              </a:rPr>
              <a:t>-Subunit of Hemoglobin</a:t>
            </a: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4588762" y="1858365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/>
              <a:t>Heme</a:t>
            </a:r>
          </a:p>
        </p:txBody>
      </p:sp>
      <p:cxnSp>
        <p:nvCxnSpPr>
          <p:cNvPr id="9222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5541262" y="2207615"/>
            <a:ext cx="3048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23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82" y="1628775"/>
            <a:ext cx="8196236" cy="402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Mb and Hb are only ~18% identical in primary sequence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149350" y="5985185"/>
            <a:ext cx="304800" cy="152400"/>
          </a:xfrm>
          <a:prstGeom prst="rect">
            <a:avLst/>
          </a:prstGeom>
          <a:solidFill>
            <a:srgbClr val="A263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2400">
              <a:cs typeface="Arial" charset="0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454150" y="5873933"/>
            <a:ext cx="1441450" cy="37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dirty="0"/>
              <a:t>Invariant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3505200" y="5985185"/>
            <a:ext cx="304800" cy="152400"/>
          </a:xfrm>
          <a:prstGeom prst="rect">
            <a:avLst/>
          </a:prstGeom>
          <a:solidFill>
            <a:srgbClr val="5578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2400">
              <a:cs typeface="Arial" charset="0"/>
            </a:endParaRP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3770450" y="5873933"/>
            <a:ext cx="2049463" cy="37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dirty="0"/>
              <a:t>Identical in all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6694063" y="5876442"/>
            <a:ext cx="177479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dirty="0"/>
              <a:t>Identical in </a:t>
            </a:r>
            <a:r>
              <a:rPr lang="en-US" sz="1800" dirty="0" err="1"/>
              <a:t>Hb</a:t>
            </a:r>
            <a:endParaRPr lang="en-US" sz="1800" dirty="0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6400800" y="5985185"/>
            <a:ext cx="304800" cy="152400"/>
          </a:xfrm>
          <a:prstGeom prst="rect">
            <a:avLst/>
          </a:prstGeom>
          <a:solidFill>
            <a:srgbClr val="FFF1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2400">
              <a:cs typeface="Arial" charset="0"/>
            </a:endParaRPr>
          </a:p>
        </p:txBody>
      </p:sp>
      <p:sp>
        <p:nvSpPr>
          <p:cNvPr id="10250" name="Footer Placeholder 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1761</TotalTime>
  <Words>710</Words>
  <Application>Microsoft Office PowerPoint</Application>
  <PresentationFormat>On-screen Show (4:3)</PresentationFormat>
  <Paragraphs>108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Calisto MT</vt:lpstr>
      <vt:lpstr>Century Schoolbook</vt:lpstr>
      <vt:lpstr>Lucida Grande</vt:lpstr>
      <vt:lpstr>Times New Roman</vt:lpstr>
      <vt:lpstr>wiley_theme</vt:lpstr>
      <vt:lpstr>PowerPoint Presentation</vt:lpstr>
      <vt:lpstr>Myoglobin and Hemoglobin: Oxygen-Binding Proteins</vt:lpstr>
      <vt:lpstr>Myoglobin is a classical globular protein</vt:lpstr>
      <vt:lpstr>Heme is a prosthetic group found in myoglobin and hemoglobin</vt:lpstr>
      <vt:lpstr>Myoglobin transports O2 via the Fe in heme</vt:lpstr>
      <vt:lpstr>How can binding of O2 to myoglobin be described?</vt:lpstr>
      <vt:lpstr>Myoglobin binds to O2 in a hyperbolic trend </vt:lpstr>
      <vt:lpstr>Mb and Hb are similar in their  secondary and tertiary structures</vt:lpstr>
      <vt:lpstr>Mb and Hb are only ~18% identical in primary sequence</vt:lpstr>
      <vt:lpstr>The similarities in structure and sequence between myoglobin and hemoglobin indicate a common evolutionary origin</vt:lpstr>
      <vt:lpstr>Oxygen binds cooperatively to Hemoglobin</vt:lpstr>
      <vt:lpstr>PowerPoint Presentation</vt:lpstr>
      <vt:lpstr>Hemoglobin undergoes conformational changes upon binding O2</vt:lpstr>
      <vt:lpstr>PowerPoint Presentation</vt:lpstr>
      <vt:lpstr>PowerPoint Presentation</vt:lpstr>
      <vt:lpstr>PowerPoint Presentation</vt:lpstr>
      <vt:lpstr>Bohr Effect and O2 Transport</vt:lpstr>
      <vt:lpstr>PowerPoint Presentation</vt:lpstr>
      <vt:lpstr>BPG decreases Hemoglobin’s O2 affinity</vt:lpstr>
      <vt:lpstr>PowerPoint Presentation</vt:lpstr>
      <vt:lpstr>PowerPoint Presentation</vt:lpstr>
      <vt:lpstr>Clinical Connection: Hemoglobin Variants</vt:lpstr>
      <vt:lpstr>PowerPoint Presentation</vt:lpstr>
      <vt:lpstr>Normal vs. Sickled Red Blood Cells</vt:lpstr>
      <vt:lpstr>Some Hemoglobin Variants</vt:lpstr>
      <vt:lpstr>Structural Proteins</vt:lpstr>
      <vt:lpstr>Microfilaments are polymers of actin</vt:lpstr>
      <vt:lpstr>Globular actin subunits associate in a double chain to form a microfilament</vt:lpstr>
      <vt:lpstr>Keratin is an intermediate filament</vt:lpstr>
      <vt:lpstr>Arrangement of Residues in a Coiled Coil</vt:lpstr>
      <vt:lpstr>Collagen has a unique amino acid composition</vt:lpstr>
      <vt:lpstr>Collagen forms a triple helix</vt:lpstr>
      <vt:lpstr>Cross-section of the Collagen Triple Helix</vt:lpstr>
      <vt:lpstr>Collagen is covalently cross-linked</vt:lpstr>
      <vt:lpstr>The Arrangement of Collagen Fibrils in Various Tissues.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Peek</dc:creator>
  <cp:lastModifiedBy>Mascotti, David P.</cp:lastModifiedBy>
  <cp:revision>194</cp:revision>
  <dcterms:created xsi:type="dcterms:W3CDTF">2012-10-02T18:34:10Z</dcterms:created>
  <dcterms:modified xsi:type="dcterms:W3CDTF">2019-09-27T12:31:36Z</dcterms:modified>
</cp:coreProperties>
</file>