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7" r:id="rId2"/>
    <p:sldId id="308" r:id="rId3"/>
    <p:sldId id="260" r:id="rId4"/>
    <p:sldId id="262" r:id="rId5"/>
    <p:sldId id="263" r:id="rId6"/>
    <p:sldId id="264" r:id="rId7"/>
    <p:sldId id="268" r:id="rId8"/>
    <p:sldId id="309" r:id="rId9"/>
    <p:sldId id="275" r:id="rId10"/>
    <p:sldId id="276" r:id="rId11"/>
    <p:sldId id="279" r:id="rId12"/>
    <p:sldId id="261" r:id="rId13"/>
    <p:sldId id="280" r:id="rId14"/>
    <p:sldId id="281" r:id="rId15"/>
    <p:sldId id="323" r:id="rId16"/>
    <p:sldId id="259" r:id="rId17"/>
    <p:sldId id="310" r:id="rId18"/>
    <p:sldId id="294" r:id="rId19"/>
    <p:sldId id="295" r:id="rId20"/>
    <p:sldId id="291" r:id="rId21"/>
    <p:sldId id="318" r:id="rId22"/>
    <p:sldId id="296" r:id="rId23"/>
    <p:sldId id="306" r:id="rId24"/>
    <p:sldId id="319" r:id="rId25"/>
    <p:sldId id="293" r:id="rId26"/>
    <p:sldId id="320" r:id="rId27"/>
    <p:sldId id="321" r:id="rId28"/>
    <p:sldId id="299" r:id="rId29"/>
    <p:sldId id="300" r:id="rId30"/>
    <p:sldId id="315" r:id="rId31"/>
    <p:sldId id="316" r:id="rId32"/>
    <p:sldId id="317" r:id="rId33"/>
    <p:sldId id="322" r:id="rId34"/>
    <p:sldId id="301" r:id="rId35"/>
    <p:sldId id="302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712"/>
  </p:normalViewPr>
  <p:slideViewPr>
    <p:cSldViewPr snapToGrid="0" snapToObjects="1">
      <p:cViewPr varScale="1">
        <p:scale>
          <a:sx n="69" d="100"/>
          <a:sy n="69" d="100"/>
        </p:scale>
        <p:origin x="13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B7C79D4-3987-3E4C-9D03-F35D695AE35F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6C2A407-BB43-8040-A099-FA35429093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57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F02A865-543E-7945-81CF-F4869B6D8E89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88903A4-2A08-D34C-8C54-CA36D1010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0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ＭＳ Ｐゴシック" pitchFamily="-5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848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9395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4837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840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907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6247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71663" y="6492875"/>
            <a:ext cx="54006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3200" b="1">
              <a:solidFill>
                <a:srgbClr val="77933C"/>
              </a:solidFill>
              <a:cs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C00000"/>
                </a:solidFill>
                <a:cs typeface="Arial" charset="0"/>
              </a:rPr>
              <a:t>Lecture Notes for </a:t>
            </a:r>
          </a:p>
          <a:p>
            <a:pPr algn="ctr" eaLnBrk="1" hangingPunct="1"/>
            <a:r>
              <a:rPr lang="en-US" sz="3200" b="1">
                <a:cs typeface="Arial" charset="0"/>
              </a:rPr>
              <a:t>Chapter 4</a:t>
            </a:r>
          </a:p>
          <a:p>
            <a:pPr algn="ctr" eaLnBrk="1" hangingPunct="1"/>
            <a:r>
              <a:rPr lang="en-US" sz="2800">
                <a:cs typeface="Arial" charset="0"/>
              </a:rPr>
              <a:t>Protein Structure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205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Asp and Glu have negatively charged, polar R groups.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230" y="2625725"/>
            <a:ext cx="796154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27863"/>
            <a:ext cx="5924550" cy="473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Amino acids are linked via a condensation reaction.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5235575" y="3849688"/>
            <a:ext cx="39354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i="1">
                <a:solidFill>
                  <a:srgbClr val="0000FF"/>
                </a:solidFill>
                <a:latin typeface="Times New Roman" charset="0"/>
              </a:rPr>
              <a:t>Here amino acids within the peptide are called </a:t>
            </a:r>
            <a:br>
              <a:rPr lang="en-US" sz="2400" i="1">
                <a:solidFill>
                  <a:srgbClr val="0000FF"/>
                </a:solidFill>
                <a:latin typeface="Times New Roman" charset="0"/>
              </a:rPr>
            </a:br>
            <a:r>
              <a:rPr lang="en-US" sz="2400" b="1" i="1">
                <a:solidFill>
                  <a:srgbClr val="0000FF"/>
                </a:solidFill>
                <a:latin typeface="Times New Roman" charset="0"/>
              </a:rPr>
              <a:t>“amino acid residues” </a:t>
            </a:r>
            <a:r>
              <a:rPr lang="en-US" sz="2400" i="1">
                <a:solidFill>
                  <a:srgbClr val="0000FF"/>
                </a:solidFill>
                <a:latin typeface="Times New Roman" charset="0"/>
              </a:rPr>
              <a:t>because only the residual atoms remain.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Amino acids are linked by peptide bonds to form a polypeptide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83" y="2967432"/>
            <a:ext cx="9033434" cy="143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91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PROBLEM: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How can one predict the chemical structure of an amino acid or peptide since the ionization states can change?</a:t>
            </a:r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2900" y="176213"/>
            <a:ext cx="8458200" cy="13128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Look up the p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values for the ionization states.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529" y="1465263"/>
            <a:ext cx="6154943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Most proteins contain all 20 amino acids</a:t>
            </a:r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33" y="2103975"/>
            <a:ext cx="8006535" cy="33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There are four levels of protein structure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925" y="1828545"/>
            <a:ext cx="8034150" cy="36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22313" y="1358900"/>
            <a:ext cx="7772400" cy="2273300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Secondary Structure: the Conformation of the Peptide Group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>
          <a:xfrm>
            <a:off x="722313" y="787400"/>
            <a:ext cx="7772400" cy="558800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4.2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Recognize the common types of regular secondary structure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30" y="861136"/>
            <a:ext cx="2335816" cy="55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α helix</a:t>
            </a:r>
          </a:p>
        </p:txBody>
      </p:sp>
      <p:sp>
        <p:nvSpPr>
          <p:cNvPr id="19459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396638" y="2781476"/>
            <a:ext cx="3306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i="1">
                <a:solidFill>
                  <a:srgbClr val="0000FF"/>
                </a:solidFill>
                <a:latin typeface="Times New Roman" charset="0"/>
                <a:cs typeface="Arial" charset="0"/>
              </a:rPr>
              <a:t>Hydrogen bonds </a:t>
            </a:r>
            <a:br>
              <a:rPr lang="en-US" sz="2400" i="1">
                <a:solidFill>
                  <a:srgbClr val="0000FF"/>
                </a:solidFill>
                <a:latin typeface="Times New Roman" charset="0"/>
                <a:cs typeface="Arial" charset="0"/>
              </a:rPr>
            </a:br>
            <a:r>
              <a:rPr lang="en-US" sz="2400" i="1">
                <a:solidFill>
                  <a:srgbClr val="0000FF"/>
                </a:solidFill>
                <a:latin typeface="Times New Roman" charset="0"/>
                <a:cs typeface="Arial" charset="0"/>
              </a:rPr>
              <a:t>along the helical axis stabilize this structure.</a:t>
            </a:r>
            <a:endParaRPr lang="en-US" sz="2400">
              <a:cs typeface="Arial" charset="0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 flipV="1">
            <a:off x="2432900" y="2654476"/>
            <a:ext cx="2032000" cy="6175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chemeClr val="tx1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2432900" y="3491088"/>
            <a:ext cx="2032000" cy="752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chemeClr val="tx1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Hydrogen Bonding β Sheets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0823" y="1192212"/>
            <a:ext cx="6462355" cy="520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696913" y="1892300"/>
            <a:ext cx="7772400" cy="136207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Amino Acids, the Building Blocks of Proteins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>
          <a:xfrm>
            <a:off x="696913" y="143033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4.1</a:t>
            </a:r>
          </a:p>
        </p:txBody>
      </p:sp>
      <p:sp>
        <p:nvSpPr>
          <p:cNvPr id="3076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Identify the 20 amino acids that occur in proteins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polypeptide chains align in regions with directionality.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644525" y="1758950"/>
            <a:ext cx="3586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</a:rPr>
              <a:t>Antiparallel </a:t>
            </a:r>
            <a:r>
              <a:rPr lang="en-US" sz="2000" b="1">
                <a:solidFill>
                  <a:srgbClr val="0000FF"/>
                </a:solidFill>
                <a:latin typeface="Symbol" charset="0"/>
              </a:rPr>
              <a:t>b</a:t>
            </a:r>
            <a:r>
              <a:rPr lang="en-US" sz="2000" b="1">
                <a:solidFill>
                  <a:srgbClr val="0000FF"/>
                </a:solidFill>
              </a:rPr>
              <a:t> sheets</a:t>
            </a:r>
            <a:br>
              <a:rPr lang="en-US" sz="2000" b="1">
                <a:solidFill>
                  <a:srgbClr val="0000FF"/>
                </a:solidFill>
              </a:rPr>
            </a:br>
            <a:r>
              <a:rPr lang="en-US" sz="2000" b="1">
                <a:solidFill>
                  <a:srgbClr val="0000FF"/>
                </a:solidFill>
              </a:rPr>
              <a:t>align in opposite directions.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889500" y="1812925"/>
            <a:ext cx="3486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</a:rPr>
              <a:t>Parallel </a:t>
            </a:r>
            <a:r>
              <a:rPr lang="en-US" sz="2000" b="1">
                <a:solidFill>
                  <a:srgbClr val="0000FF"/>
                </a:solidFill>
                <a:latin typeface="Symbol" charset="0"/>
              </a:rPr>
              <a:t>b</a:t>
            </a:r>
            <a:r>
              <a:rPr lang="en-US" sz="2000" b="1">
                <a:solidFill>
                  <a:srgbClr val="0000FF"/>
                </a:solidFill>
              </a:rPr>
              <a:t> sheets</a:t>
            </a:r>
            <a:br>
              <a:rPr lang="en-US" sz="2000" b="1">
                <a:solidFill>
                  <a:srgbClr val="0000FF"/>
                </a:solidFill>
              </a:rPr>
            </a:br>
            <a:r>
              <a:rPr lang="en-US" sz="2000" b="1">
                <a:solidFill>
                  <a:srgbClr val="0000FF"/>
                </a:solidFill>
              </a:rPr>
              <a:t>align in the same direction.</a:t>
            </a:r>
          </a:p>
        </p:txBody>
      </p:sp>
      <p:sp>
        <p:nvSpPr>
          <p:cNvPr id="2150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944" y="2667050"/>
            <a:ext cx="7636113" cy="35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22313" y="2027238"/>
            <a:ext cx="7772400" cy="1409700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Tertiary Structure and Protein Stability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55738"/>
            <a:ext cx="7772400" cy="558800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4.3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forces that stabilize protein structure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8915400" y="57737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858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Hydrophobic and Hydrophilic Residues in Myoglobin 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417" y="1903412"/>
            <a:ext cx="4505166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573088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Protein folding and protein stabilization depend on noncovalent forces.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8229600" cy="1963737"/>
          </a:xfrm>
        </p:spPr>
        <p:txBody>
          <a:bodyPr/>
          <a:lstStyle/>
          <a:p>
            <a:pPr marL="0" indent="0"/>
            <a:r>
              <a:rPr lang="en-US">
                <a:latin typeface="Arial" charset="0"/>
                <a:ea typeface="ＭＳ Ｐゴシック" charset="0"/>
                <a:cs typeface="Arial" charset="0"/>
              </a:rPr>
              <a:t> Key example: the hydrophobic effect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004" y="3022072"/>
            <a:ext cx="7397993" cy="227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14375" y="2560638"/>
            <a:ext cx="7772400" cy="865187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Quaternary Structure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>
          <a:xfrm>
            <a:off x="714375" y="1989138"/>
            <a:ext cx="7772400" cy="558800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4.4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List the advantages of having a protein with quaternary structure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8915400" y="57737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proteins have quaternary structure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6532" y="1228789"/>
            <a:ext cx="6410937" cy="524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4375" y="1925638"/>
            <a:ext cx="7772400" cy="152082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Clinical Connection:</a:t>
            </a:r>
            <a:br>
              <a:rPr lang="en-US" cap="none">
                <a:latin typeface="Arial" charset="0"/>
                <a:ea typeface="ＭＳ Ｐゴシック" charset="0"/>
                <a:cs typeface="Arial" charset="0"/>
              </a:rPr>
            </a:br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Protein Misfolding and Disease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>
          <a:xfrm>
            <a:off x="714375" y="1354138"/>
            <a:ext cx="7772400" cy="558800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4.5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Explain how misfolded proteins cause disease</a:t>
            </a: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8915400" y="57737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14375" y="1925638"/>
            <a:ext cx="7772400" cy="152082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Tools and Techniques:</a:t>
            </a:r>
            <a:br>
              <a:rPr lang="en-US" cap="none">
                <a:latin typeface="Arial" charset="0"/>
                <a:ea typeface="ＭＳ Ｐゴシック" charset="0"/>
                <a:cs typeface="Arial" charset="0"/>
              </a:rPr>
            </a:br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Analyzing Protein Structure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>
          <a:xfrm>
            <a:off x="714375" y="1354138"/>
            <a:ext cx="7772400" cy="558800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4.6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techniques for purifying and analyzing proteins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8915400" y="57737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Size Exclusion Chromatography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84288"/>
            <a:ext cx="8229600" cy="6858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Separation based on size</a:t>
            </a:r>
          </a:p>
        </p:txBody>
      </p:sp>
      <p:sp>
        <p:nvSpPr>
          <p:cNvPr id="29700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459" y="2124476"/>
            <a:ext cx="6997083" cy="41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6477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Ion Exchange Chromatography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261938" y="1284288"/>
            <a:ext cx="8424862" cy="6858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Separation based on charge</a:t>
            </a: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019" y="2069548"/>
            <a:ext cx="79959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0663" y="274638"/>
            <a:ext cx="8583612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Proteins are polymers of </a:t>
            </a:r>
            <a:r>
              <a:rPr lang="en-US" u="sng">
                <a:latin typeface="Arial" charset="0"/>
                <a:ea typeface="ＭＳ Ｐゴシック" charset="0"/>
                <a:cs typeface="Arial" charset="0"/>
              </a:rPr>
              <a:t>amino acids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431925" y="5089525"/>
            <a:ext cx="6484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/>
              <a:t>Generic structure of an amino acid</a:t>
            </a:r>
          </a:p>
        </p:txBody>
      </p:sp>
      <p:sp>
        <p:nvSpPr>
          <p:cNvPr id="4100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9575" y="1524136"/>
            <a:ext cx="3244850" cy="331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Other Common Modes of Chromatography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Affinity Chromatography</a:t>
            </a:r>
          </a:p>
          <a:p>
            <a:pPr lvl="1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Separation based on molecular interactions</a:t>
            </a:r>
            <a:br>
              <a:rPr lang="en-US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>
                <a:latin typeface="Times New Roman" charset="0"/>
                <a:ea typeface="Times New Roman" charset="0"/>
                <a:cs typeface="Times New Roman" charset="0"/>
              </a:rPr>
            </a:b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High Performance Liquid Chromatography (HPLC)</a:t>
            </a:r>
          </a:p>
          <a:p>
            <a:pPr lvl="1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Analytical rather than preparative separation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SDS-PAGE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087" y="1262385"/>
            <a:ext cx="7481826" cy="50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Mass Spectrometry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259" y="1331149"/>
            <a:ext cx="6311483" cy="512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X-ray Crystallography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195" y="1943307"/>
            <a:ext cx="3868846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0211" y="1947715"/>
            <a:ext cx="4465744" cy="333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Crystals of the Protein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Streptavidin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7012" y="1646238"/>
            <a:ext cx="4271353" cy="5038725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The 3D arrangement of atoms in a protein can be deduced by measuring the diffraction of X-rays or by analyzing NMR.</a:t>
            </a:r>
            <a:br>
              <a:rPr lang="en-US" sz="2800" dirty="0">
                <a:latin typeface="Arial" charset="0"/>
                <a:ea typeface="ＭＳ Ｐゴシック" charset="0"/>
                <a:cs typeface="Arial" charset="0"/>
              </a:rPr>
            </a:b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With X-ray crystallography, the protein must first be crystallized. 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8852" y="1759686"/>
            <a:ext cx="4088473" cy="352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NMR Structure of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Glutaredoxin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33350" y="1417638"/>
            <a:ext cx="4208463" cy="5267325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3D arrangement of atoms in a protein can be deduced by measuring the diffraction of X-rays or by analyzing NMR.</a:t>
            </a:r>
            <a:br>
              <a:rPr lang="en-US" sz="2800">
                <a:latin typeface="Arial" charset="0"/>
                <a:ea typeface="ＭＳ Ｐゴシック" charset="0"/>
                <a:cs typeface="Arial" charset="0"/>
              </a:rPr>
            </a:br>
            <a:endParaRPr lang="en-US" sz="280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With NMR spectroscopy, a family of structures is obtained. 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1813" y="1657299"/>
            <a:ext cx="4495800" cy="35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Glycine is the simplest amino acid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400" y="1857044"/>
            <a:ext cx="2794000" cy="285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6078" y="1857044"/>
            <a:ext cx="4551841" cy="405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373063" y="274638"/>
            <a:ext cx="84582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amino acids have hydrophobic R groups</a:t>
            </a:r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193" y="1584325"/>
            <a:ext cx="5101615" cy="231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37" y="4016679"/>
            <a:ext cx="7970526" cy="252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3663" y="274638"/>
            <a:ext cx="8593137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amino acids have hydrophobic R groups</a:t>
            </a:r>
          </a:p>
        </p:txBody>
      </p:sp>
      <p:sp>
        <p:nvSpPr>
          <p:cNvPr id="7171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343" y="1644650"/>
            <a:ext cx="659731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553" y="4052887"/>
            <a:ext cx="7122895" cy="24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amino acids have polar R groups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50" y="2151062"/>
            <a:ext cx="8039301" cy="357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amino acids have polar R groups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86" y="2311400"/>
            <a:ext cx="7997429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amino acids have positively charged, polar R groups.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698" y="2731342"/>
            <a:ext cx="8636605" cy="159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856</TotalTime>
  <Words>868</Words>
  <Application>Microsoft Office PowerPoint</Application>
  <PresentationFormat>On-screen Show (4:3)</PresentationFormat>
  <Paragraphs>110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Calibri</vt:lpstr>
      <vt:lpstr>Symbol</vt:lpstr>
      <vt:lpstr>Times New Roman</vt:lpstr>
      <vt:lpstr>wiley_theme</vt:lpstr>
      <vt:lpstr>PowerPoint Presentation</vt:lpstr>
      <vt:lpstr>Amino Acids, the Building Blocks of Proteins</vt:lpstr>
      <vt:lpstr>Proteins are polymers of amino acids</vt:lpstr>
      <vt:lpstr>Glycine is the simplest amino acid</vt:lpstr>
      <vt:lpstr>Some amino acids have hydrophobic R groups</vt:lpstr>
      <vt:lpstr>Some amino acids have hydrophobic R groups</vt:lpstr>
      <vt:lpstr>Some amino acids have polar R groups</vt:lpstr>
      <vt:lpstr>Some amino acids have polar R groups</vt:lpstr>
      <vt:lpstr>Some amino acids have positively charged, polar R groups.</vt:lpstr>
      <vt:lpstr>Asp and Glu have negatively charged, polar R groups.</vt:lpstr>
      <vt:lpstr>Amino acids are linked via a condensation reaction.</vt:lpstr>
      <vt:lpstr>Amino acids are linked by peptide bonds to form a polypeptide</vt:lpstr>
      <vt:lpstr>PROBLEM:  How can one predict the chemical structure of an amino acid or peptide since the ionization states can change?</vt:lpstr>
      <vt:lpstr>Look up the pK values for the ionization states.</vt:lpstr>
      <vt:lpstr>Most proteins contain all 20 amino acids</vt:lpstr>
      <vt:lpstr>There are four levels of protein structure</vt:lpstr>
      <vt:lpstr>Secondary Structure: the Conformation of the Peptide Group</vt:lpstr>
      <vt:lpstr>The α helix</vt:lpstr>
      <vt:lpstr>Hydrogen Bonding β Sheets</vt:lpstr>
      <vt:lpstr>Some polypeptide chains align in regions with directionality.</vt:lpstr>
      <vt:lpstr>Tertiary Structure and Protein Stability</vt:lpstr>
      <vt:lpstr>Hydrophobic and Hydrophilic Residues in Myoglobin </vt:lpstr>
      <vt:lpstr>Protein folding and protein stabilization depend on noncovalent forces. </vt:lpstr>
      <vt:lpstr>Quaternary Structure</vt:lpstr>
      <vt:lpstr>Some proteins have quaternary structure</vt:lpstr>
      <vt:lpstr>Clinical Connection: Protein Misfolding and Disease</vt:lpstr>
      <vt:lpstr>Tools and Techniques: Analyzing Protein Structure</vt:lpstr>
      <vt:lpstr>Size Exclusion Chromatography</vt:lpstr>
      <vt:lpstr>Ion Exchange Chromatography</vt:lpstr>
      <vt:lpstr>Other Common Modes of Chromatography</vt:lpstr>
      <vt:lpstr>SDS-PAGE</vt:lpstr>
      <vt:lpstr>Mass Spectrometry</vt:lpstr>
      <vt:lpstr>X-ray Crystallography</vt:lpstr>
      <vt:lpstr>Crystals of the Protein Streptavidin</vt:lpstr>
      <vt:lpstr>The NMR Structure of Glutaredoxin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Peek</dc:creator>
  <cp:lastModifiedBy>Mascotti, David P.</cp:lastModifiedBy>
  <cp:revision>81</cp:revision>
  <dcterms:created xsi:type="dcterms:W3CDTF">2012-08-20T21:19:46Z</dcterms:created>
  <dcterms:modified xsi:type="dcterms:W3CDTF">2019-08-16T13:15:55Z</dcterms:modified>
</cp:coreProperties>
</file>