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7" r:id="rId2"/>
    <p:sldId id="337" r:id="rId3"/>
    <p:sldId id="321" r:id="rId4"/>
    <p:sldId id="342" r:id="rId5"/>
    <p:sldId id="343" r:id="rId6"/>
    <p:sldId id="261" r:id="rId7"/>
    <p:sldId id="262" r:id="rId8"/>
    <p:sldId id="267" r:id="rId9"/>
    <p:sldId id="324" r:id="rId10"/>
    <p:sldId id="344" r:id="rId11"/>
    <p:sldId id="345" r:id="rId12"/>
    <p:sldId id="338" r:id="rId13"/>
    <p:sldId id="269" r:id="rId14"/>
    <p:sldId id="325" r:id="rId15"/>
    <p:sldId id="368" r:id="rId16"/>
    <p:sldId id="326" r:id="rId17"/>
    <p:sldId id="346" r:id="rId18"/>
    <p:sldId id="347" r:id="rId19"/>
    <p:sldId id="348" r:id="rId20"/>
    <p:sldId id="369" r:id="rId21"/>
    <p:sldId id="284" r:id="rId22"/>
    <p:sldId id="285" r:id="rId23"/>
    <p:sldId id="339" r:id="rId24"/>
    <p:sldId id="259" r:id="rId25"/>
    <p:sldId id="329" r:id="rId26"/>
    <p:sldId id="291" r:id="rId27"/>
    <p:sldId id="294" r:id="rId28"/>
    <p:sldId id="295" r:id="rId29"/>
    <p:sldId id="349" r:id="rId30"/>
    <p:sldId id="367" r:id="rId31"/>
    <p:sldId id="340" r:id="rId32"/>
    <p:sldId id="332" r:id="rId33"/>
    <p:sldId id="350" r:id="rId34"/>
    <p:sldId id="366" r:id="rId35"/>
    <p:sldId id="351" r:id="rId36"/>
    <p:sldId id="352" r:id="rId37"/>
    <p:sldId id="341" r:id="rId38"/>
    <p:sldId id="310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614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FF729F9-D4C0-1A40-8B25-94C5B438A476}" type="datetime1">
              <a:rPr lang="en-US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6567AE8-F44A-4B43-A2C5-6A79E8BB99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9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A13793-C38E-9E45-B932-42BDB259780E}" type="datetime1">
              <a:rPr lang="en-US"/>
              <a:pPr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0E804F2-E424-AD4B-BCA4-F0DAF067CA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61F49C-88FF-FE4F-B1DA-7A7CEBB33168}" type="slidenum">
              <a:rPr lang="en-US">
                <a:latin typeface="Calibri" charset="0"/>
              </a:rPr>
              <a:pPr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6392AB-A1C7-8444-9854-4B16F8466021}" type="slidenum">
              <a:rPr lang="en-US"/>
              <a:pPr/>
              <a:t>39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4E67C6-DA1C-B243-8964-9038A1E4091E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807380-D87A-0742-BD66-BB2BFE4F0B15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E6409B-3A28-AE46-ABF8-B395CADF9ACA}" type="slidenum">
              <a:rPr lang="en-US">
                <a:latin typeface="Calibri" charset="0"/>
              </a:rPr>
              <a:pPr/>
              <a:t>13</a:t>
            </a:fld>
            <a:endParaRPr lang="en-US">
              <a:latin typeface="Calibri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STOPPED HERE…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8B7528-346D-1144-A968-4A7E88475A01}" type="slidenum">
              <a:rPr lang="en-US">
                <a:latin typeface="Calibri" charset="0"/>
              </a:rPr>
              <a:pPr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6E9DC9-4A9C-B241-A07D-D143D7B68443}" type="slidenum">
              <a:rPr lang="en-US">
                <a:latin typeface="Calibri" charset="0"/>
              </a:rPr>
              <a:pPr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88C8E1-118F-1748-BF8E-57DD904C0264}" type="slidenum">
              <a:rPr lang="en-US">
                <a:latin typeface="Calibri" charset="0"/>
              </a:rPr>
              <a:pPr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2167F6-9A8C-DA46-BC66-5D7616F60B7A}" type="slidenum">
              <a:rPr lang="en-US">
                <a:latin typeface="Calibri" charset="0"/>
              </a:rPr>
              <a:pPr/>
              <a:t>37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E83456-3608-894C-8939-78A7D9792221}" type="slidenum">
              <a:rPr lang="en-US"/>
              <a:pPr/>
              <a:t>38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972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26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530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809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52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3230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743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71663" y="6492875"/>
            <a:ext cx="54006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3</a:t>
            </a:r>
          </a:p>
          <a:p>
            <a:pPr algn="ctr" eaLnBrk="1" hangingPunct="1"/>
            <a:r>
              <a:rPr lang="en-US" sz="2800">
                <a:cs typeface="Arial" charset="0"/>
              </a:rPr>
              <a:t>From Genes to Proteins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05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0963" y="127000"/>
            <a:ext cx="8942387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NAD contains Adenosine</a:t>
            </a:r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006" y="1310897"/>
            <a:ext cx="4737988" cy="49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0963" y="127000"/>
            <a:ext cx="8942387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FAD contains Adenosine</a:t>
            </a:r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174" y="1399658"/>
            <a:ext cx="7209653" cy="45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696913" y="2598738"/>
            <a:ext cx="7772400" cy="655637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Nucleotide Structure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idx="1"/>
          </p:nvPr>
        </p:nvSpPr>
        <p:spPr>
          <a:xfrm>
            <a:off x="728663" y="217646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3.2</a:t>
            </a:r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structure and stabilizing forces in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0"/>
            <a:ext cx="4729163" cy="15573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How do nucleotides link?</a:t>
            </a:r>
          </a:p>
        </p:txBody>
      </p:sp>
      <p:sp>
        <p:nvSpPr>
          <p:cNvPr id="14339" name="Content Placeholder 9"/>
          <p:cNvSpPr>
            <a:spLocks noGrp="1"/>
          </p:cNvSpPr>
          <p:nvPr>
            <p:ph idx="1"/>
          </p:nvPr>
        </p:nvSpPr>
        <p:spPr>
          <a:xfrm>
            <a:off x="4995634" y="1763713"/>
            <a:ext cx="3919766" cy="4522787"/>
          </a:xfrm>
        </p:spPr>
        <p:txBody>
          <a:bodyPr/>
          <a:lstStyle/>
          <a:p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Via sugar in phosphodiester backbone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endParaRPr lang="en-US" sz="260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Read sequence of bases from 5’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</a:t>
            </a:r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 3’</a:t>
            </a:r>
            <a:br>
              <a:rPr lang="en-US" sz="2600">
                <a:latin typeface="Arial" charset="0"/>
                <a:ea typeface="ＭＳ Ｐゴシック" charset="0"/>
                <a:cs typeface="Arial" charset="0"/>
              </a:rPr>
            </a:br>
            <a:endParaRPr lang="en-US" sz="2600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600">
                <a:latin typeface="Arial" charset="0"/>
                <a:ea typeface="ＭＳ Ｐゴシック" charset="0"/>
                <a:cs typeface="Arial" charset="0"/>
              </a:rPr>
              <a:t>Nucleotides are connected via phosphodiester bonds</a:t>
            </a:r>
          </a:p>
          <a:p>
            <a:pPr>
              <a:buFont typeface="Arial" charset="0"/>
              <a:buNone/>
            </a:pPr>
            <a:endParaRPr lang="en-US" sz="26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37" y="1650185"/>
            <a:ext cx="4720503" cy="440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50838" y="168275"/>
            <a:ext cx="8462962" cy="7937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Nucleotides form specific base pairs</a:t>
            </a:r>
          </a:p>
        </p:txBody>
      </p:sp>
      <p:sp>
        <p:nvSpPr>
          <p:cNvPr id="1536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702" y="1324519"/>
            <a:ext cx="5212596" cy="49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ave'sSpareCrap\BiochemPix\bcfigs\dnafigs\November 19, 1999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304800"/>
            <a:ext cx="607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DNA forms a double helix</a:t>
            </a:r>
          </a:p>
        </p:txBody>
      </p:sp>
      <p:sp>
        <p:nvSpPr>
          <p:cNvPr id="16387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217" y="1085650"/>
            <a:ext cx="4843567" cy="516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RNA is single stranded</a:t>
            </a:r>
          </a:p>
        </p:txBody>
      </p:sp>
      <p:sp>
        <p:nvSpPr>
          <p:cNvPr id="17411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16000" y="6020878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00000"/>
                </a:solidFill>
              </a:rPr>
              <a:t>Transfer RNA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385" y="1163936"/>
            <a:ext cx="4483231" cy="478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An RNA-DNA Hybrid Helix</a:t>
            </a:r>
          </a:p>
        </p:txBody>
      </p:sp>
      <p:sp>
        <p:nvSpPr>
          <p:cNvPr id="18435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085" y="1186038"/>
            <a:ext cx="3285830" cy="50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59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stability of a DNA double helix depends mostly on stacking interactions</a:t>
            </a:r>
          </a:p>
        </p:txBody>
      </p:sp>
      <p:sp>
        <p:nvSpPr>
          <p:cNvPr id="1945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20713" y="3357563"/>
            <a:ext cx="250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00000"/>
                </a:solidFill>
              </a:rPr>
              <a:t>An Axial View of DNA Base Pairs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2271" y="2122531"/>
            <a:ext cx="4260468" cy="42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2598738"/>
            <a:ext cx="7772400" cy="655637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Nucleotides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728663" y="217646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3.1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Recognize the structures of nucleotides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SOURCES\28_JPG\28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8575"/>
            <a:ext cx="73914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DNA can denature (unfold)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422" y="1249826"/>
            <a:ext cx="5629156" cy="491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DNA can renature (refold, anneal)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030" y="1212146"/>
            <a:ext cx="6687941" cy="50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696913" y="2598738"/>
            <a:ext cx="7772400" cy="655637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Central Dogma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idx="1"/>
          </p:nvPr>
        </p:nvSpPr>
        <p:spPr>
          <a:xfrm>
            <a:off x="728663" y="217646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3.3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Summarize the biological roles of DNA and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>
          <a:xfrm>
            <a:off x="76200" y="274638"/>
            <a:ext cx="8907463" cy="13525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What does it mean to go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 i="1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from genes to proteins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?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50" y="2366418"/>
            <a:ext cx="8318500" cy="192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65113" y="2260600"/>
            <a:ext cx="400685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DNA </a:t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Replication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842" y="444342"/>
            <a:ext cx="2607008" cy="596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Transcription = RNA Synthesis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549275" y="1660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1590675" y="5799138"/>
            <a:ext cx="60896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C00000"/>
                </a:solidFill>
                <a:latin typeface="Century Schoolbook" charset="0"/>
              </a:rPr>
              <a:t>Notice that the RNA transcript is complementary to the </a:t>
            </a:r>
            <a:br>
              <a:rPr lang="en-US" sz="1800" i="1">
                <a:solidFill>
                  <a:srgbClr val="C00000"/>
                </a:solidFill>
                <a:latin typeface="Century Schoolbook" charset="0"/>
              </a:rPr>
            </a:br>
            <a:r>
              <a:rPr lang="en-US" sz="1800" i="1">
                <a:solidFill>
                  <a:srgbClr val="C00000"/>
                </a:solidFill>
                <a:latin typeface="Century Schoolbook" charset="0"/>
              </a:rPr>
              <a:t>template (noncoding strand)!</a:t>
            </a:r>
          </a:p>
        </p:txBody>
      </p:sp>
      <p:sp>
        <p:nvSpPr>
          <p:cNvPr id="2560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93" y="1859148"/>
            <a:ext cx="8153015" cy="297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Translation = Protein Synthesis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794" y="1346928"/>
            <a:ext cx="5096413" cy="483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Standard Genetic Code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236" y="1315900"/>
            <a:ext cx="6549528" cy="508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mutated gene can cause disease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8676" name="Picture 5" descr="Z:\NewMedia\Ebook-Novella\Wiley\JIRA\Pratt4e\Work\Images\Ch03\pratt_4e_figun_03_p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165350"/>
            <a:ext cx="7797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Nucleic acids are polymers of nucleotides</a:t>
            </a:r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02" y="2324100"/>
            <a:ext cx="803039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330"/>
            <a:ext cx="8229600" cy="1143000"/>
          </a:xfrm>
        </p:spPr>
        <p:txBody>
          <a:bodyPr/>
          <a:lstStyle/>
          <a:p>
            <a:r>
              <a:rPr lang="en-US" dirty="0" smtClean="0"/>
              <a:t>Stop Here for CH431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The following slides are very informative, but not within the scope of this class.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96913" y="2598738"/>
            <a:ext cx="7772400" cy="655637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Genomics</a:t>
            </a:r>
          </a:p>
        </p:txBody>
      </p:sp>
      <p:sp>
        <p:nvSpPr>
          <p:cNvPr id="29699" name="Text Placeholder 3"/>
          <p:cNvSpPr>
            <a:spLocks noGrp="1"/>
          </p:cNvSpPr>
          <p:nvPr>
            <p:ph type="body" idx="1"/>
          </p:nvPr>
        </p:nvSpPr>
        <p:spPr>
          <a:xfrm>
            <a:off x="728663" y="217646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3.4</a:t>
            </a: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Identify the types of information provided by genomic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Gene size is roughly correlated with organismal complexity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739" y="1522412"/>
            <a:ext cx="6434522" cy="497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model organisms for genomic studies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64" y="1720274"/>
            <a:ext cx="381528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857" y="1720274"/>
            <a:ext cx="4211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5727" y="4506018"/>
            <a:ext cx="36965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600" i="1" dirty="0"/>
              <a:t>Escherichia coli</a:t>
            </a:r>
            <a:r>
              <a:rPr lang="en-US" sz="1600" dirty="0"/>
              <a:t>, a normal inhabitant of the mammalian digestive tract, is a metabolically versatile bacterium that tolerates both aerobic and anaerobic conditions.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375962" y="4506018"/>
            <a:ext cx="4069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600" dirty="0"/>
              <a:t>Baker’s yeast, </a:t>
            </a:r>
            <a:r>
              <a:rPr lang="en-US" sz="1600" i="1" dirty="0"/>
              <a:t>Saccharomyces </a:t>
            </a:r>
            <a:r>
              <a:rPr lang="en-US" sz="1600" i="1" dirty="0" err="1"/>
              <a:t>cerevisiae</a:t>
            </a:r>
            <a:r>
              <a:rPr lang="en-US" sz="1600" dirty="0"/>
              <a:t>, is one of the simplest eukaryotic organisms, with just over 6000 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model organisms for genomic studies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791" y="1574293"/>
            <a:ext cx="2343663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843" y="1574293"/>
            <a:ext cx="2496125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76596" y="5117467"/>
            <a:ext cx="29780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600" i="1" dirty="0" err="1"/>
              <a:t>Caenorhabditis</a:t>
            </a:r>
            <a:r>
              <a:rPr lang="en-US" sz="1600" i="1" dirty="0"/>
              <a:t> </a:t>
            </a:r>
            <a:r>
              <a:rPr lang="en-US" sz="1600" i="1" dirty="0" err="1"/>
              <a:t>elegans</a:t>
            </a:r>
            <a:r>
              <a:rPr lang="en-US" sz="1600" dirty="0"/>
              <a:t> is a small (1-mm) and transparent roundworm. As a multicellular organism, it bears genes not found in unicellular organisms.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686925" y="5117467"/>
            <a:ext cx="33599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600" dirty="0"/>
              <a:t>The plant kingdom is represented by </a:t>
            </a:r>
            <a:r>
              <a:rPr lang="en-US" sz="1600" i="1" dirty="0"/>
              <a:t>Arabidopsis thaliana</a:t>
            </a:r>
            <a:r>
              <a:rPr lang="en-US" sz="1600" dirty="0"/>
              <a:t>, which has a short generation time and readily takes up foreign DNA.</a:t>
            </a:r>
          </a:p>
        </p:txBody>
      </p:sp>
    </p:spTree>
    <p:extLst>
      <p:ext uri="{BB962C8B-B14F-4D97-AF65-F5344CB8AC3E}">
        <p14:creationId xmlns:p14="http://schemas.microsoft.com/office/powerpoint/2010/main" val="13087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Coding and Noncoding Portions of the Human Genome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30" y="1708326"/>
            <a:ext cx="6897341" cy="38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Functional Classification of Genes</a:t>
            </a: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461" y="1414771"/>
            <a:ext cx="7443078" cy="428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696913" y="2025650"/>
            <a:ext cx="7772400" cy="122872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Tools and Techniques: Manipulating DNA</a:t>
            </a:r>
          </a:p>
        </p:txBody>
      </p:sp>
      <p:sp>
        <p:nvSpPr>
          <p:cNvPr id="34819" name="Text Placeholder 3"/>
          <p:cNvSpPr>
            <a:spLocks noGrp="1"/>
          </p:cNvSpPr>
          <p:nvPr>
            <p:ph type="body" idx="1"/>
          </p:nvPr>
        </p:nvSpPr>
        <p:spPr>
          <a:xfrm>
            <a:off x="728663" y="15636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3.5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how researchers manipulate DNA </a:t>
            </a:r>
            <a:r>
              <a:rPr lang="en-US" sz="2800" i="1">
                <a:latin typeface="Times New Roman" charset="0"/>
                <a:cs typeface="Times New Roman" charset="0"/>
              </a:rPr>
              <a:t>in vitro</a:t>
            </a:r>
            <a:r>
              <a:rPr lang="en-US" sz="2800" i="1"/>
              <a:t> </a:t>
            </a:r>
            <a:r>
              <a:rPr lang="en-US" sz="2800"/>
              <a:t>and </a:t>
            </a:r>
            <a:r>
              <a:rPr lang="en-US" sz="2800" i="1">
                <a:latin typeface="Times New Roman" charset="0"/>
                <a:cs typeface="Times New Roman" charset="0"/>
              </a:rPr>
              <a:t>in vivo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Restriction enzymes cut DNA</a:t>
            </a:r>
          </a:p>
        </p:txBody>
      </p:sp>
      <p:sp>
        <p:nvSpPr>
          <p:cNvPr id="35843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1193800" y="4270375"/>
            <a:ext cx="710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</a:rPr>
              <a:t>Recognition sequences tend to be palindromic.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227" y="1989213"/>
            <a:ext cx="3991547" cy="18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306388" y="274638"/>
            <a:ext cx="8380412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Restriction enzymes form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sticky or blunt ends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976313" y="2208213"/>
            <a:ext cx="1312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00000"/>
                </a:solidFill>
              </a:rPr>
              <a:t>STICKY</a:t>
            </a:r>
            <a:br>
              <a:rPr lang="en-US" sz="2400" b="1">
                <a:solidFill>
                  <a:srgbClr val="C00000"/>
                </a:solidFill>
              </a:rPr>
            </a:br>
            <a:r>
              <a:rPr lang="en-US" sz="2400" b="1">
                <a:solidFill>
                  <a:srgbClr val="C00000"/>
                </a:solidFill>
              </a:rPr>
              <a:t>ENDS</a:t>
            </a:r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120650" y="4203503"/>
            <a:ext cx="216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00000"/>
                </a:solidFill>
              </a:rPr>
              <a:t>BLUNT ENDS</a:t>
            </a: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350" y="2234355"/>
            <a:ext cx="3468688" cy="7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625" y="4773416"/>
            <a:ext cx="6394750" cy="13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Nucleic acids are polymers of nucleotides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92" y="2103975"/>
            <a:ext cx="8216216" cy="359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Different restriction enzymes recognize different DNA sequences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6" y="1539875"/>
            <a:ext cx="5197328" cy="491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4455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DNA fragment sizes can be quantified from gel images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479550" y="3116263"/>
            <a:ext cx="2647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00000"/>
                </a:solidFill>
              </a:rPr>
              <a:t>Digestion of the Bacteriophage </a:t>
            </a:r>
            <a:r>
              <a:rPr lang="en-US" sz="2400" b="1">
                <a:solidFill>
                  <a:srgbClr val="C00000"/>
                </a:solidFill>
                <a:latin typeface="Symbol" charset="0"/>
              </a:rPr>
              <a:t>l</a:t>
            </a:r>
            <a:r>
              <a:rPr lang="en-US" sz="2400" b="1">
                <a:solidFill>
                  <a:srgbClr val="C00000"/>
                </a:solidFill>
              </a:rPr>
              <a:t> DNA by HindIII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224" y="1618490"/>
            <a:ext cx="2404243" cy="487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Production of a Recombinant DNA Molecule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51" y="2227263"/>
            <a:ext cx="8147498" cy="25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Map of a Cloning Vector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927" y="1449563"/>
            <a:ext cx="7056147" cy="476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Culture Dish with Recombinant Bacteria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6040" y="1684221"/>
            <a:ext cx="5951920" cy="46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317818" y="515938"/>
            <a:ext cx="3361967" cy="582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Polymerase Chain Reaction</a:t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(PCR) amplifies DNA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102" y="422230"/>
            <a:ext cx="3933347" cy="60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Pyrosequencing</a:t>
            </a:r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269" y="1333499"/>
            <a:ext cx="8065462" cy="471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Results of Pyrosequencing</a:t>
            </a:r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15" y="1406846"/>
            <a:ext cx="7617171" cy="47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Illumina Sequencing</a:t>
            </a:r>
          </a:p>
        </p:txBody>
      </p:sp>
      <p:sp>
        <p:nvSpPr>
          <p:cNvPr id="4608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534" y="1350962"/>
            <a:ext cx="8260933" cy="48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DNA can be altered via site-directed mutagenesis or CRISPR analysis </a:t>
            </a: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7150" y="5329238"/>
            <a:ext cx="9042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00000"/>
                </a:solidFill>
              </a:rPr>
              <a:t>Clustered Regularly Interspersed Short Palindromic Repeats</a:t>
            </a:r>
            <a:br>
              <a:rPr lang="en-US" sz="2400" b="1">
                <a:solidFill>
                  <a:srgbClr val="C00000"/>
                </a:solidFill>
              </a:rPr>
            </a:br>
            <a:r>
              <a:rPr lang="en-US" sz="2400" b="1">
                <a:solidFill>
                  <a:srgbClr val="C00000"/>
                </a:solidFill>
              </a:rPr>
              <a:t>CRISPRs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97" y="2033588"/>
            <a:ext cx="8305407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RNA contains Uracil rather than Thymine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" name="Picture 1" descr="pratt4_figun_03_p53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11" y="1698480"/>
            <a:ext cx="2823179" cy="4745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CRISPR-Cas9 Gene-Editing System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994" y="1638603"/>
            <a:ext cx="6958013" cy="46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Hereditary Diseases Treated by Gene Therapy</a:t>
            </a: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685" y="1773238"/>
            <a:ext cx="8298631" cy="37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DNA and RNA contain sugar groups</a:t>
            </a:r>
          </a:p>
        </p:txBody>
      </p:sp>
      <p:sp>
        <p:nvSpPr>
          <p:cNvPr id="7171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32" y="2229536"/>
            <a:ext cx="8643937" cy="21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Phosphates can attach to the sugar of the nucleotide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037" y="2079625"/>
            <a:ext cx="8323926" cy="239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Nucleoside/nucleotide nomenclature is distinct from that of bases.</a:t>
            </a: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7781" y="1598319"/>
            <a:ext cx="6368438" cy="47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0963" y="127000"/>
            <a:ext cx="8942387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Coenzyme A contains Adenosine</a:t>
            </a: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439" y="1383436"/>
            <a:ext cx="6447122" cy="489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1097</TotalTime>
  <Words>1164</Words>
  <Application>Microsoft Office PowerPoint</Application>
  <PresentationFormat>On-screen Show (4:3)</PresentationFormat>
  <Paragraphs>145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Arial</vt:lpstr>
      <vt:lpstr>Calibri</vt:lpstr>
      <vt:lpstr>Century Schoolbook</vt:lpstr>
      <vt:lpstr>Symbol</vt:lpstr>
      <vt:lpstr>Times New Roman</vt:lpstr>
      <vt:lpstr>Wingdings</vt:lpstr>
      <vt:lpstr>wiley_theme</vt:lpstr>
      <vt:lpstr>PowerPoint Presentation</vt:lpstr>
      <vt:lpstr>Nucleotides</vt:lpstr>
      <vt:lpstr>Nucleic acids are polymers of nucleotides</vt:lpstr>
      <vt:lpstr>Nucleic acids are polymers of nucleotides</vt:lpstr>
      <vt:lpstr>RNA contains Uracil rather than Thymine</vt:lpstr>
      <vt:lpstr>DNA and RNA contain sugar groups</vt:lpstr>
      <vt:lpstr>Phosphates can attach to the sugar of the nucleotide</vt:lpstr>
      <vt:lpstr>Nucleoside/nucleotide nomenclature is distinct from that of bases.</vt:lpstr>
      <vt:lpstr>Coenzyme A contains Adenosine</vt:lpstr>
      <vt:lpstr>NAD contains Adenosine</vt:lpstr>
      <vt:lpstr>FAD contains Adenosine</vt:lpstr>
      <vt:lpstr>Nucleotide Structure</vt:lpstr>
      <vt:lpstr>How do nucleotides link?</vt:lpstr>
      <vt:lpstr>Nucleotides form specific base pairs</vt:lpstr>
      <vt:lpstr>PowerPoint Presentation</vt:lpstr>
      <vt:lpstr>DNA forms a double helix</vt:lpstr>
      <vt:lpstr>RNA is single stranded</vt:lpstr>
      <vt:lpstr>An RNA-DNA Hybrid Helix</vt:lpstr>
      <vt:lpstr>The stability of a DNA double helix depends mostly on stacking interactions</vt:lpstr>
      <vt:lpstr>PowerPoint Presentation</vt:lpstr>
      <vt:lpstr>DNA can denature (unfold)</vt:lpstr>
      <vt:lpstr>DNA can renature (refold, anneal)</vt:lpstr>
      <vt:lpstr>The Central Dogma</vt:lpstr>
      <vt:lpstr>What does it mean to go  from genes to proteins?</vt:lpstr>
      <vt:lpstr>DNA  Replication</vt:lpstr>
      <vt:lpstr>Transcription = RNA Synthesis</vt:lpstr>
      <vt:lpstr>Translation = Protein Synthesis</vt:lpstr>
      <vt:lpstr>The Standard Genetic Code</vt:lpstr>
      <vt:lpstr>A mutated gene can cause disease</vt:lpstr>
      <vt:lpstr>Stop Here for CH431  The following slides are very informative, but not within the scope of this class.</vt:lpstr>
      <vt:lpstr>Genomics</vt:lpstr>
      <vt:lpstr>Gene size is roughly correlated with organismal complexity</vt:lpstr>
      <vt:lpstr>Some model organisms for genomic studies</vt:lpstr>
      <vt:lpstr>Some model organisms for genomic studies</vt:lpstr>
      <vt:lpstr>Coding and Noncoding Portions of the Human Genome</vt:lpstr>
      <vt:lpstr>Functional Classification of Genes</vt:lpstr>
      <vt:lpstr>Tools and Techniques: Manipulating DNA</vt:lpstr>
      <vt:lpstr>Restriction enzymes cut DNA</vt:lpstr>
      <vt:lpstr>Restriction enzymes form  sticky or blunt ends</vt:lpstr>
      <vt:lpstr>Different restriction enzymes recognize different DNA sequences</vt:lpstr>
      <vt:lpstr>DNA fragment sizes can be quantified from gel images</vt:lpstr>
      <vt:lpstr>Production of a Recombinant DNA Molecule</vt:lpstr>
      <vt:lpstr>Map of a Cloning Vector</vt:lpstr>
      <vt:lpstr>Culture Dish with Recombinant Bacteria</vt:lpstr>
      <vt:lpstr>The Polymerase Chain Reaction (PCR) amplifies DNA</vt:lpstr>
      <vt:lpstr>Pyrosequencing</vt:lpstr>
      <vt:lpstr>Results of Pyrosequencing</vt:lpstr>
      <vt:lpstr>Illumina Sequencing</vt:lpstr>
      <vt:lpstr>DNA can be altered via site-directed mutagenesis or CRISPR analysis </vt:lpstr>
      <vt:lpstr>The CRISPR-Cas9 Gene-Editing System</vt:lpstr>
      <vt:lpstr>Some Hereditary Diseases Treated by Gene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Peek</dc:creator>
  <cp:lastModifiedBy>Mascotti, David P.</cp:lastModifiedBy>
  <cp:revision>131</cp:revision>
  <dcterms:created xsi:type="dcterms:W3CDTF">2012-09-29T21:54:24Z</dcterms:created>
  <dcterms:modified xsi:type="dcterms:W3CDTF">2019-11-25T14:10:11Z</dcterms:modified>
</cp:coreProperties>
</file>