
<file path=[Content_Types].xml><?xml version="1.0" encoding="utf-8"?>
<Types xmlns="http://schemas.openxmlformats.org/package/2006/content-types"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356" r:id="rId3"/>
    <p:sldId id="329" r:id="rId4"/>
    <p:sldId id="330" r:id="rId5"/>
    <p:sldId id="331" r:id="rId6"/>
    <p:sldId id="362" r:id="rId7"/>
    <p:sldId id="361" r:id="rId8"/>
    <p:sldId id="335" r:id="rId9"/>
    <p:sldId id="336" r:id="rId10"/>
    <p:sldId id="337" r:id="rId11"/>
    <p:sldId id="373" r:id="rId12"/>
    <p:sldId id="363" r:id="rId13"/>
    <p:sldId id="357" r:id="rId14"/>
    <p:sldId id="340" r:id="rId15"/>
    <p:sldId id="333" r:id="rId16"/>
    <p:sldId id="341" r:id="rId17"/>
    <p:sldId id="342" r:id="rId18"/>
    <p:sldId id="364" r:id="rId19"/>
    <p:sldId id="343" r:id="rId20"/>
    <p:sldId id="358" r:id="rId21"/>
    <p:sldId id="365" r:id="rId22"/>
    <p:sldId id="366" r:id="rId23"/>
    <p:sldId id="349" r:id="rId24"/>
    <p:sldId id="367" r:id="rId25"/>
    <p:sldId id="351" r:id="rId26"/>
    <p:sldId id="368" r:id="rId27"/>
    <p:sldId id="352" r:id="rId28"/>
    <p:sldId id="359" r:id="rId29"/>
    <p:sldId id="328" r:id="rId30"/>
    <p:sldId id="360" r:id="rId31"/>
    <p:sldId id="369" r:id="rId32"/>
    <p:sldId id="370" r:id="rId33"/>
    <p:sldId id="371" r:id="rId34"/>
    <p:sldId id="372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9193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641"/>
  </p:normalViewPr>
  <p:slideViewPr>
    <p:cSldViewPr snapToGrid="0">
      <p:cViewPr varScale="1">
        <p:scale>
          <a:sx n="69" d="100"/>
          <a:sy n="69" d="100"/>
        </p:scale>
        <p:origin x="13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egular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egular" charset="0"/>
              </a:defRPr>
            </a:lvl1pPr>
          </a:lstStyle>
          <a:p>
            <a:fld id="{86C74BC0-FBA6-2C49-B6B8-034664B5413A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egular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egular" charset="0"/>
              </a:defRPr>
            </a:lvl1pPr>
          </a:lstStyle>
          <a:p>
            <a:fld id="{EC93FA87-9B55-664F-AAB1-1278BD1CB2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95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egular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egular" charset="0"/>
              </a:defRPr>
            </a:lvl1pPr>
          </a:lstStyle>
          <a:p>
            <a:fld id="{BBA5CB68-DBB1-8C48-9C24-56D7BAD7A82A}" type="datetime1">
              <a:rPr lang="en-US"/>
              <a:pPr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Regular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Regular" charset="0"/>
              </a:defRPr>
            </a:lvl1pPr>
          </a:lstStyle>
          <a:p>
            <a:fld id="{A67FFA63-5A1C-EA4A-A43D-69874933C9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egular" charset="0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egular" charset="0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egular" charset="0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egular" charset="0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egular" charset="0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5B9934-3295-434D-BFD1-940F4E89743F}" type="slidenum">
              <a:rPr lang="en-US">
                <a:latin typeface="Arial Regular" charset="0"/>
              </a:rPr>
              <a:pPr/>
              <a:t>1</a:t>
            </a:fld>
            <a:endParaRPr lang="en-US">
              <a:latin typeface="Arial Regular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87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233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5175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041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84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0596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557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44650" y="6492875"/>
            <a:ext cx="58547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2</a:t>
            </a:r>
          </a:p>
          <a:p>
            <a:pPr algn="ctr" eaLnBrk="1" hangingPunct="1"/>
            <a:r>
              <a:rPr lang="en-US" sz="2800">
                <a:cs typeface="Arial" charset="0"/>
              </a:rPr>
              <a:t>Aqueous Chemistry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054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Example: Hydrogen Bonds in DNA</a:t>
            </a:r>
          </a:p>
        </p:txBody>
      </p:sp>
      <p:sp>
        <p:nvSpPr>
          <p:cNvPr id="11267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7500938" y="1828800"/>
            <a:ext cx="1262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1800" b="1"/>
              <a:t>Oxygen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Nitrogen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Hydrogen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7246938" y="1912938"/>
            <a:ext cx="254000" cy="254000"/>
          </a:xfrm>
          <a:prstGeom prst="ellipse">
            <a:avLst/>
          </a:prstGeom>
          <a:solidFill>
            <a:srgbClr val="E0130D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 Regular" charset="0"/>
              <a:cs typeface="Arial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246938" y="2438400"/>
            <a:ext cx="254000" cy="254000"/>
          </a:xfrm>
          <a:prstGeom prst="ellipse">
            <a:avLst/>
          </a:prstGeom>
          <a:solidFill>
            <a:srgbClr val="383180"/>
          </a:solidFill>
          <a:ln w="9525">
            <a:solidFill>
              <a:srgbClr val="3D2D8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 Regular" charset="0"/>
              <a:cs typeface="Arial" charset="0"/>
            </a:endParaRPr>
          </a:p>
        </p:txBody>
      </p:sp>
      <p:sp>
        <p:nvSpPr>
          <p:cNvPr id="11271" name="Oval 9"/>
          <p:cNvSpPr>
            <a:spLocks noChangeArrowheads="1"/>
          </p:cNvSpPr>
          <p:nvPr/>
        </p:nvSpPr>
        <p:spPr bwMode="auto">
          <a:xfrm>
            <a:off x="7264400" y="2997200"/>
            <a:ext cx="254000" cy="254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3D2D8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Arial Regular" charset="0"/>
              <a:cs typeface="Arial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482" y="1325563"/>
            <a:ext cx="5422627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Cumulative Effect of Small Forces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177" y="1675484"/>
            <a:ext cx="7061647" cy="45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Water dissolves many compounds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202" y="1481014"/>
            <a:ext cx="2391596" cy="469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696913" y="2540000"/>
            <a:ext cx="7772400" cy="7143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The Hydrophobic Effect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685800" y="20780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2.2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Relate the solubility of substances to the hydrophobic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What happens when oil and water mix?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50863" y="2044700"/>
            <a:ext cx="8229600" cy="6985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Nonpolar molecules are hydrated by water</a:t>
            </a:r>
          </a:p>
        </p:txBody>
      </p:sp>
      <p:sp>
        <p:nvSpPr>
          <p:cNvPr id="15364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42" y="2925661"/>
            <a:ext cx="787411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0963" y="74613"/>
            <a:ext cx="8982075" cy="1143000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Nonpolar molecules tend to aggregate in polar solvents</a:t>
            </a:r>
          </a:p>
        </p:txBody>
      </p:sp>
      <p:sp>
        <p:nvSpPr>
          <p:cNvPr id="16387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81000" y="5245100"/>
            <a:ext cx="8382000" cy="1201738"/>
          </a:xfrm>
          <a:prstGeom prst="rect">
            <a:avLst/>
          </a:prstGeom>
          <a:solidFill>
            <a:srgbClr val="009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bg1"/>
                </a:solidFill>
                <a:ea typeface="Osaka" charset="0"/>
                <a:cs typeface="Osaka" charset="0"/>
              </a:rPr>
              <a:t>The hydrophobic effect is the phenomenon by which nonpolar molecules aggregate to avoid contact with hydrophilic molecules, particularly water.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705" y="1436329"/>
            <a:ext cx="705101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Most lipids are amphiphilic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4760913"/>
            <a:ext cx="8229600" cy="17319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Amphiphilic molecules experience both hydrophilic interactions and the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hydrophobic effect</a:t>
            </a: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88" y="2032541"/>
            <a:ext cx="8277225" cy="17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Amphiphilic molecules form micelles in aqueous solutions</a:t>
            </a:r>
          </a:p>
        </p:txBody>
      </p:sp>
      <p:sp>
        <p:nvSpPr>
          <p:cNvPr id="18435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792288" y="5416704"/>
            <a:ext cx="5559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2400" b="1" dirty="0"/>
              <a:t>Cross section of a micelle formed by </a:t>
            </a:r>
            <a:r>
              <a:rPr lang="en-US" sz="2400" b="1" dirty="0" err="1"/>
              <a:t>amphiphilic</a:t>
            </a:r>
            <a:r>
              <a:rPr lang="en-US" sz="2400" b="1" dirty="0"/>
              <a:t> molecules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194" y="1578518"/>
            <a:ext cx="3441613" cy="371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 Lipid Bilayer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6599" y="1358518"/>
            <a:ext cx="4030802" cy="487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2300" cy="14192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hydrophobic core of a lipid bilayer is a barrier to diffusion</a:t>
            </a:r>
          </a:p>
        </p:txBody>
      </p:sp>
      <p:sp>
        <p:nvSpPr>
          <p:cNvPr id="20483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1841693"/>
            <a:ext cx="3357563" cy="35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975" y="2140544"/>
            <a:ext cx="4724400" cy="29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696913" y="1892300"/>
            <a:ext cx="7772400" cy="13620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Water Molecules and Hydrogen Bonds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2.1</a:t>
            </a:r>
          </a:p>
        </p:txBody>
      </p:sp>
      <p:sp>
        <p:nvSpPr>
          <p:cNvPr id="307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water’s properties in terms of its ability to form hydrogen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696913" y="2540000"/>
            <a:ext cx="7772400" cy="7143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Acid-Base Chemistry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idx="1"/>
          </p:nvPr>
        </p:nvSpPr>
        <p:spPr>
          <a:xfrm>
            <a:off x="685800" y="20780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2.3 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Determine the effect of acids and bases on a solution’s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Ionization of water produces hydronium ion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389063" y="1998663"/>
            <a:ext cx="139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 dirty="0"/>
              <a:t>2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770438" y="1998663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/>
              <a:t>H</a:t>
            </a:r>
            <a:r>
              <a:rPr lang="en-US" b="1" baseline="-25000"/>
              <a:t>3</a:t>
            </a:r>
            <a:r>
              <a:rPr lang="en-US" b="1"/>
              <a:t>O</a:t>
            </a:r>
            <a:r>
              <a:rPr lang="en-US" b="1" baseline="30000"/>
              <a:t>+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6620937" y="1998138"/>
            <a:ext cx="1134001" cy="584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OH</a:t>
            </a:r>
            <a:r>
              <a:rPr lang="en-US" sz="3200" b="1" baseline="30000" dirty="0"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–</a:t>
            </a:r>
            <a:endParaRPr lang="en-US" sz="32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 flipH="1">
            <a:off x="5976938" y="1998663"/>
            <a:ext cx="528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b="1"/>
              <a:t>+</a:t>
            </a:r>
          </a:p>
        </p:txBody>
      </p:sp>
      <p:pic>
        <p:nvPicPr>
          <p:cNvPr id="225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998663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4567238" y="2659063"/>
            <a:ext cx="1457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Hydronium 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ion</a:t>
            </a: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6442075" y="2624138"/>
            <a:ext cx="1312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</a:rPr>
              <a:t>Hydroxide </a:t>
            </a:r>
            <a:br>
              <a:rPr lang="en-US" sz="1800" b="1">
                <a:solidFill>
                  <a:srgbClr val="0000FF"/>
                </a:solidFill>
              </a:rPr>
            </a:br>
            <a:r>
              <a:rPr lang="en-US" sz="1800" b="1">
                <a:solidFill>
                  <a:srgbClr val="0000FF"/>
                </a:solidFill>
              </a:rPr>
              <a:t>ion</a:t>
            </a:r>
          </a:p>
        </p:txBody>
      </p:sp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480" y="3597275"/>
            <a:ext cx="3119040" cy="266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Proton Jumping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561" y="1941871"/>
            <a:ext cx="7788878" cy="277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[H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] and [OH</a:t>
            </a:r>
            <a:r>
              <a:rPr lang="en-US" baseline="30000">
                <a:latin typeface="Arial" charset="0"/>
                <a:ea typeface="ＭＳ Ｐゴシック" charset="0"/>
                <a:cs typeface="Arial" charset="0"/>
              </a:rPr>
              <a:t>-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] are inversely related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49" y="1493276"/>
            <a:ext cx="7904703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4938" y="1395413"/>
            <a:ext cx="2824162" cy="412115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pH scale is logarithmic</a:t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pH = </a:t>
            </a:r>
            <a:r>
              <a:rPr lang="en-US" sz="280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–log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[H</a:t>
            </a:r>
            <a:r>
              <a:rPr lang="en-US" sz="2800" baseline="30000" dirty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+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rPr>
              <a:t>] 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888" y="597489"/>
            <a:ext cx="2588810" cy="566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describes an acid’s tendency to ionize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42900" y="1690688"/>
            <a:ext cx="8067675" cy="5461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Example: acetic acid</a:t>
            </a:r>
          </a:p>
        </p:txBody>
      </p:sp>
      <p:sp>
        <p:nvSpPr>
          <p:cNvPr id="26628" name="Footer Placeholder 1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857250" y="2527300"/>
            <a:ext cx="22161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b="1"/>
              <a:t>CH</a:t>
            </a:r>
            <a:r>
              <a:rPr lang="en-US" b="1" baseline="-25000"/>
              <a:t>3</a:t>
            </a:r>
            <a:r>
              <a:rPr lang="en-US" b="1"/>
              <a:t>COOH</a:t>
            </a:r>
          </a:p>
        </p:txBody>
      </p:sp>
      <p:sp>
        <p:nvSpPr>
          <p:cNvPr id="26630" name="Content Placeholder 2"/>
          <p:cNvSpPr txBox="1">
            <a:spLocks/>
          </p:cNvSpPr>
          <p:nvPr/>
        </p:nvSpPr>
        <p:spPr bwMode="auto">
          <a:xfrm>
            <a:off x="4654550" y="2487613"/>
            <a:ext cx="3803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b="1"/>
              <a:t>CH</a:t>
            </a:r>
            <a:r>
              <a:rPr lang="en-US" b="1" baseline="-25000"/>
              <a:t>3</a:t>
            </a:r>
            <a:r>
              <a:rPr lang="en-US" b="1"/>
              <a:t>COO</a:t>
            </a:r>
            <a:r>
              <a:rPr lang="en-US" b="1" baseline="30000"/>
              <a:t>–</a:t>
            </a:r>
            <a:r>
              <a:rPr lang="en-US" b="1"/>
              <a:t>   +  H</a:t>
            </a:r>
            <a:r>
              <a:rPr lang="en-US" b="1" baseline="-25000"/>
              <a:t>3</a:t>
            </a:r>
            <a:r>
              <a:rPr lang="en-US" b="1"/>
              <a:t>O</a:t>
            </a:r>
            <a:r>
              <a:rPr lang="en-US" b="1" baseline="30000"/>
              <a:t>+</a:t>
            </a:r>
            <a:r>
              <a:rPr lang="en-US" b="1"/>
              <a:t>  </a:t>
            </a:r>
          </a:p>
        </p:txBody>
      </p:sp>
      <p:pic>
        <p:nvPicPr>
          <p:cNvPr id="266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527300"/>
            <a:ext cx="792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3594" y="3845292"/>
            <a:ext cx="872235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K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 =   </a:t>
            </a:r>
            <a:endParaRPr lang="en-US" sz="28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7926" y="3566189"/>
            <a:ext cx="3736920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[CH</a:t>
            </a:r>
            <a:r>
              <a:rPr lang="en-US" sz="2800" b="1" baseline="-25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3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COO</a:t>
            </a:r>
            <a:r>
              <a:rPr lang="en-US" sz="2800" b="1" baseline="30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–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] </a:t>
            </a:r>
            <a:r>
              <a:rPr lang="en-US" sz="20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✕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 [H</a:t>
            </a:r>
            <a:r>
              <a:rPr lang="en-US" sz="2800" b="1" baseline="-25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3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O</a:t>
            </a:r>
            <a:r>
              <a:rPr lang="en-US" sz="2800" b="1" baseline="30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+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]</a:t>
            </a:r>
            <a:endParaRPr lang="en-US" sz="28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009" y="4074180"/>
            <a:ext cx="2152786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[CH</a:t>
            </a:r>
            <a:r>
              <a:rPr lang="en-US" sz="2800" b="1" baseline="-25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3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COOH]</a:t>
            </a:r>
            <a:endParaRPr lang="en-US" sz="28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1140" y="5171182"/>
            <a:ext cx="5881738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p</a:t>
            </a:r>
            <a:r>
              <a:rPr lang="en-US" sz="2800" b="1" i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K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 =  –log (1.74 </a:t>
            </a:r>
            <a:r>
              <a:rPr lang="en-US" sz="20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✕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10</a:t>
            </a:r>
            <a:r>
              <a:rPr lang="en-US" sz="2800" b="1" baseline="30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–5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)  =  4.76   </a:t>
            </a:r>
            <a:endParaRPr lang="en-US" sz="28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7671" y="3857075"/>
            <a:ext cx="2614818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= 1.74 </a:t>
            </a:r>
            <a:r>
              <a:rPr lang="en-US" sz="20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✕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10</a:t>
            </a:r>
            <a:r>
              <a:rPr lang="en-US" sz="2800" b="1" baseline="30000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–5</a:t>
            </a:r>
            <a:r>
              <a:rPr lang="en-US" sz="2800" b="1" dirty="0">
                <a:ln>
                  <a:solidFill>
                    <a:srgbClr val="000000"/>
                  </a:solidFill>
                </a:ln>
                <a:latin typeface="Arial" pitchFamily="-52" charset="0"/>
                <a:ea typeface="ＭＳ Ｐゴシック" pitchFamily="-52" charset="-128"/>
                <a:cs typeface="ＭＳ Ｐゴシック" pitchFamily="-52" charset="-128"/>
              </a:rPr>
              <a:t>   </a:t>
            </a:r>
            <a:endParaRPr lang="en-US" sz="2800" b="1" dirty="0">
              <a:latin typeface="Arial" pitchFamily="-52" charset="0"/>
              <a:ea typeface="ＭＳ Ｐゴシック" pitchFamily="-52" charset="-128"/>
              <a:cs typeface="ＭＳ Ｐゴシック" pitchFamily="-52" charset="-128"/>
            </a:endParaRPr>
          </a:p>
        </p:txBody>
      </p:sp>
      <p:cxnSp>
        <p:nvCxnSpPr>
          <p:cNvPr id="26637" name="Straight Connector 5"/>
          <p:cNvCxnSpPr>
            <a:cxnSpLocks noChangeShapeType="1"/>
          </p:cNvCxnSpPr>
          <p:nvPr/>
        </p:nvCxnSpPr>
        <p:spPr bwMode="auto">
          <a:xfrm>
            <a:off x="2122488" y="4129088"/>
            <a:ext cx="3868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lang="en-US">
                <a:latin typeface="Arial" charset="0"/>
                <a:ea typeface="ＭＳ Ｐゴシック" charset="0"/>
                <a:cs typeface="Arial" charset="0"/>
              </a:rPr>
              <a:t> Values of Some Acids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959" y="1268412"/>
            <a:ext cx="5524082" cy="527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pH is related to p</a:t>
            </a:r>
            <a:r>
              <a:rPr lang="en-US" i="1">
                <a:latin typeface="Arial" charset="0"/>
                <a:ea typeface="ＭＳ Ｐゴシック" charset="0"/>
                <a:cs typeface="Arial" charset="0"/>
              </a:rPr>
              <a:t>K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75" name="Footer Placeholder 3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28676" name="TextBox 34"/>
          <p:cNvSpPr txBox="1">
            <a:spLocks noChangeArrowheads="1"/>
          </p:cNvSpPr>
          <p:nvPr/>
        </p:nvSpPr>
        <p:spPr bwMode="auto">
          <a:xfrm>
            <a:off x="1809750" y="2243138"/>
            <a:ext cx="552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00000"/>
                </a:solidFill>
              </a:rPr>
              <a:t>Henderson-Hasselbalch Equation</a:t>
            </a:r>
          </a:p>
        </p:txBody>
      </p:sp>
      <p:grpSp>
        <p:nvGrpSpPr>
          <p:cNvPr id="28677" name="Group 3"/>
          <p:cNvGrpSpPr>
            <a:grpSpLocks/>
          </p:cNvGrpSpPr>
          <p:nvPr/>
        </p:nvGrpSpPr>
        <p:grpSpPr bwMode="auto">
          <a:xfrm>
            <a:off x="1519238" y="2841625"/>
            <a:ext cx="6346825" cy="2298700"/>
            <a:chOff x="1519144" y="1779026"/>
            <a:chExt cx="6347011" cy="2299447"/>
          </a:xfrm>
        </p:grpSpPr>
        <p:grpSp>
          <p:nvGrpSpPr>
            <p:cNvPr id="28678" name="Group 1"/>
            <p:cNvGrpSpPr>
              <a:grpSpLocks/>
            </p:cNvGrpSpPr>
            <p:nvPr/>
          </p:nvGrpSpPr>
          <p:grpSpPr bwMode="auto">
            <a:xfrm>
              <a:off x="2198451" y="2314388"/>
              <a:ext cx="4697274" cy="1149350"/>
              <a:chOff x="2037087" y="2524920"/>
              <a:chExt cx="4697274" cy="114935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037087" y="2847430"/>
                <a:ext cx="3182482" cy="584776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200" b="1" dirty="0">
                    <a:ln>
                      <a:solidFill>
                        <a:srgbClr val="000000"/>
                      </a:solidFill>
                    </a:ln>
                    <a:latin typeface="Arial" pitchFamily="-52" charset="0"/>
                    <a:ea typeface="ＭＳ Ｐゴシック" pitchFamily="-52" charset="-128"/>
                    <a:cs typeface="ＭＳ Ｐゴシック" pitchFamily="-52" charset="-128"/>
                  </a:rPr>
                  <a:t>pH  =   p</a:t>
                </a:r>
                <a:r>
                  <a:rPr lang="en-US" sz="3200" b="1" i="1" dirty="0">
                    <a:ln>
                      <a:solidFill>
                        <a:srgbClr val="000000"/>
                      </a:solidFill>
                    </a:ln>
                    <a:latin typeface="Arial" pitchFamily="-52" charset="0"/>
                    <a:ea typeface="ＭＳ Ｐゴシック" pitchFamily="-52" charset="-128"/>
                    <a:cs typeface="ＭＳ Ｐゴシック" pitchFamily="-52" charset="-128"/>
                  </a:rPr>
                  <a:t>K</a:t>
                </a:r>
                <a:r>
                  <a:rPr lang="en-US" sz="3200" b="1" dirty="0">
                    <a:ln>
                      <a:solidFill>
                        <a:srgbClr val="000000"/>
                      </a:solidFill>
                    </a:ln>
                    <a:latin typeface="Arial" pitchFamily="-52" charset="0"/>
                    <a:ea typeface="ＭＳ Ｐゴシック" pitchFamily="-52" charset="-128"/>
                    <a:cs typeface="ＭＳ Ｐゴシック" pitchFamily="-52" charset="-128"/>
                  </a:rPr>
                  <a:t> + log   </a:t>
                </a:r>
                <a:endParaRPr lang="en-US" sz="3200" b="1" dirty="0">
                  <a:latin typeface="Arial" pitchFamily="-52" charset="0"/>
                  <a:ea typeface="ＭＳ Ｐゴシック" pitchFamily="-52" charset="-128"/>
                  <a:cs typeface="ＭＳ Ｐゴシック" pitchFamily="-52" charset="-128"/>
                </a:endParaRPr>
              </a:p>
            </p:txBody>
          </p:sp>
          <p:grpSp>
            <p:nvGrpSpPr>
              <p:cNvPr id="28681" name="Group 36"/>
              <p:cNvGrpSpPr>
                <a:grpSpLocks/>
              </p:cNvGrpSpPr>
              <p:nvPr/>
            </p:nvGrpSpPr>
            <p:grpSpPr bwMode="auto">
              <a:xfrm>
                <a:off x="5232586" y="2524920"/>
                <a:ext cx="1501775" cy="1149350"/>
                <a:chOff x="3663989" y="5155624"/>
                <a:chExt cx="1500609" cy="1149972"/>
              </a:xfrm>
            </p:grpSpPr>
            <p:sp>
              <p:nvSpPr>
                <p:cNvPr id="28682" name="Double Bracket 40"/>
                <p:cNvSpPr>
                  <a:spLocks noChangeArrowheads="1"/>
                </p:cNvSpPr>
                <p:nvPr/>
              </p:nvSpPr>
              <p:spPr bwMode="auto">
                <a:xfrm>
                  <a:off x="3664384" y="5155424"/>
                  <a:ext cx="1500653" cy="1150345"/>
                </a:xfrm>
                <a:prstGeom prst="bracketPair">
                  <a:avLst>
                    <a:gd name="adj" fmla="val 16667"/>
                  </a:avLst>
                </a:prstGeom>
                <a:noFill/>
                <a:ln w="25400">
                  <a:solidFill>
                    <a:srgbClr val="009193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 eaLnBrk="1" hangingPunct="1"/>
                  <a:endParaRPr lang="en-US">
                    <a:latin typeface="Arial Regular" charset="0"/>
                    <a:cs typeface="Arial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984219" y="5155624"/>
                  <a:ext cx="905781" cy="585092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3200" b="1" dirty="0">
                      <a:ln>
                        <a:solidFill>
                          <a:srgbClr val="000000"/>
                        </a:solidFill>
                      </a:ln>
                      <a:latin typeface="Arial" pitchFamily="-52" charset="0"/>
                      <a:ea typeface="ＭＳ Ｐゴシック" pitchFamily="-52" charset="-128"/>
                      <a:cs typeface="ＭＳ Ｐゴシック" pitchFamily="-52" charset="-128"/>
                    </a:rPr>
                    <a:t>[A</a:t>
                  </a:r>
                  <a:r>
                    <a:rPr lang="en-US" sz="3200" b="1" baseline="30000" dirty="0">
                      <a:latin typeface="Arial" pitchFamily="-52" charset="0"/>
                      <a:ea typeface="ＭＳ Ｐゴシック" pitchFamily="-52" charset="-128"/>
                      <a:cs typeface="ＭＳ Ｐゴシック" pitchFamily="-52" charset="-128"/>
                    </a:rPr>
                    <a:t>–</a:t>
                  </a:r>
                  <a:r>
                    <a:rPr lang="en-US" sz="3200" b="1" dirty="0">
                      <a:ln>
                        <a:solidFill>
                          <a:srgbClr val="000000"/>
                        </a:solidFill>
                      </a:ln>
                      <a:latin typeface="Arial" pitchFamily="-52" charset="0"/>
                      <a:ea typeface="ＭＳ Ｐゴシック" pitchFamily="-52" charset="-128"/>
                      <a:cs typeface="ＭＳ Ｐゴシック" pitchFamily="-52" charset="-128"/>
                    </a:rPr>
                    <a:t>]</a:t>
                  </a:r>
                  <a:endParaRPr lang="en-US" sz="3200" b="1" dirty="0">
                    <a:latin typeface="Arial" pitchFamily="-52" charset="0"/>
                    <a:ea typeface="ＭＳ Ｐゴシック" pitchFamily="-52" charset="-128"/>
                    <a:cs typeface="ＭＳ Ｐゴシック" pitchFamily="-52" charset="-128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869919" y="5720820"/>
                  <a:ext cx="1050688" cy="584776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3200" b="1" dirty="0">
                      <a:ln>
                        <a:solidFill>
                          <a:srgbClr val="000000"/>
                        </a:solidFill>
                      </a:ln>
                      <a:latin typeface="Arial" pitchFamily="-52" charset="0"/>
                      <a:ea typeface="ＭＳ Ｐゴシック" pitchFamily="-52" charset="-128"/>
                      <a:cs typeface="ＭＳ Ｐゴシック" pitchFamily="-52" charset="-128"/>
                    </a:rPr>
                    <a:t>[HA]</a:t>
                  </a:r>
                  <a:endParaRPr lang="en-US" sz="3200" b="1" dirty="0">
                    <a:latin typeface="Arial" pitchFamily="-52" charset="0"/>
                    <a:ea typeface="ＭＳ Ｐゴシック" pitchFamily="-52" charset="-128"/>
                    <a:cs typeface="ＭＳ Ｐゴシック" pitchFamily="-52" charset="-128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870605" y="5770318"/>
                  <a:ext cx="1050140" cy="15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679" name="Rectangle 2"/>
            <p:cNvSpPr>
              <a:spLocks noChangeArrowheads="1"/>
            </p:cNvSpPr>
            <p:nvPr/>
          </p:nvSpPr>
          <p:spPr bwMode="auto">
            <a:xfrm>
              <a:off x="1519144" y="1779026"/>
              <a:ext cx="6347011" cy="2299447"/>
            </a:xfrm>
            <a:prstGeom prst="rect">
              <a:avLst/>
            </a:prstGeom>
            <a:noFill/>
            <a:ln w="57150">
              <a:solidFill>
                <a:srgbClr val="009193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96913" y="2540000"/>
            <a:ext cx="7772400" cy="7143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Tools and Techniques: Buffers</a:t>
            </a:r>
          </a:p>
        </p:txBody>
      </p:sp>
      <p:sp>
        <p:nvSpPr>
          <p:cNvPr id="29699" name="Text Placeholder 3"/>
          <p:cNvSpPr>
            <a:spLocks noGrp="1"/>
          </p:cNvSpPr>
          <p:nvPr>
            <p:ph type="body" idx="1"/>
          </p:nvPr>
        </p:nvSpPr>
        <p:spPr>
          <a:xfrm>
            <a:off x="685800" y="20780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2.4 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Describe how buffer solutions resist changes in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255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Buffer solutions resist changes in pH</a:t>
            </a:r>
          </a:p>
        </p:txBody>
      </p:sp>
      <p:sp>
        <p:nvSpPr>
          <p:cNvPr id="3072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297" y="1772269"/>
            <a:ext cx="5725407" cy="452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human body is ~60% water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by weight</a:t>
            </a: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491" y="1706973"/>
            <a:ext cx="6367019" cy="402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696913" y="1892300"/>
            <a:ext cx="7772400" cy="1362075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Clinical Connection: Acid-Base Balance in Humans</a:t>
            </a:r>
          </a:p>
        </p:txBody>
      </p:sp>
      <p:sp>
        <p:nvSpPr>
          <p:cNvPr id="31747" name="Text Placeholder 3"/>
          <p:cNvSpPr>
            <a:spLocks noGrp="1"/>
          </p:cNvSpPr>
          <p:nvPr>
            <p:ph type="body" idx="1"/>
          </p:nvPr>
        </p:nvSpPr>
        <p:spPr>
          <a:xfrm>
            <a:off x="696913" y="143033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2.5</a:t>
            </a: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Explain how the human body maintains a constant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Bicarbonate Buffer System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183" y="1355725"/>
            <a:ext cx="6123634" cy="486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Bicarbonate Reabsorption</a:t>
            </a:r>
          </a:p>
        </p:txBody>
      </p:sp>
      <p:sp>
        <p:nvSpPr>
          <p:cNvPr id="33795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289" y="1481138"/>
            <a:ext cx="6271422" cy="47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Bicarbonate Production</a:t>
            </a:r>
          </a:p>
        </p:txBody>
      </p:sp>
      <p:sp>
        <p:nvSpPr>
          <p:cNvPr id="34819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78" y="1628379"/>
            <a:ext cx="7946044" cy="368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medical conditions can disrupt normal acid-base balance</a:t>
            </a: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615950" y="2460625"/>
            <a:ext cx="34242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C00000"/>
                </a:solidFill>
              </a:rPr>
              <a:t>ACIDOSIS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Metabolic acidosis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Respiratory acidosis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786313" y="2460625"/>
            <a:ext cx="34829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en-US" sz="2800" b="1" u="sng">
                <a:solidFill>
                  <a:srgbClr val="C00000"/>
                </a:solidFill>
              </a:rPr>
              <a:t>ALKYLOSIS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Metabolic alkylosis</a:t>
            </a:r>
          </a:p>
          <a:p>
            <a:pPr algn="ctr"/>
            <a:endParaRPr lang="en-US" sz="2800"/>
          </a:p>
          <a:p>
            <a:pPr algn="ctr"/>
            <a:r>
              <a:rPr lang="en-US" sz="2800"/>
              <a:t>Respiratory alkylosis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Water is an effective polar solvent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019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Water has tetrahedral geometry because of its electronic structure.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Water is polar.</a:t>
            </a:r>
          </a:p>
        </p:txBody>
      </p:sp>
      <p:sp>
        <p:nvSpPr>
          <p:cNvPr id="5124" name="Footer Placeholder 12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9539" y="2787350"/>
            <a:ext cx="2570400" cy="34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585" y="3838575"/>
            <a:ext cx="2932682" cy="24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Opposite charges attract</a:t>
            </a:r>
          </a:p>
        </p:txBody>
      </p:sp>
      <p:sp>
        <p:nvSpPr>
          <p:cNvPr id="6147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2541588" y="4843463"/>
            <a:ext cx="383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400" b="1">
                <a:solidFill>
                  <a:srgbClr val="C00000"/>
                </a:solidFill>
              </a:rPr>
              <a:t>Hydrogen bond in yellow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9951" y="2462437"/>
            <a:ext cx="3724099" cy="179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Noncovalent “bonds” are weaker than covalent bonds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617" y="1598308"/>
            <a:ext cx="5228766" cy="472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63538" y="1009650"/>
            <a:ext cx="4114800" cy="49657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Hydrogen bonds are one type of electrostatic force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932" y="698743"/>
            <a:ext cx="4221163" cy="540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Hydrogen bonding capability is based on electronegativity</a:t>
            </a: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146" y="1652472"/>
            <a:ext cx="7143709" cy="46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Hydrogen bonds can form between molecules other than two waters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</a:rPr>
              <a:t>Copyright © 2018 John Wiley &amp; Sons, Inc. All rights reserved.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04838" y="4829175"/>
            <a:ext cx="7777162" cy="1016000"/>
          </a:xfrm>
          <a:prstGeom prst="rect">
            <a:avLst/>
          </a:prstGeom>
          <a:solidFill>
            <a:srgbClr val="0091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Important Observation: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Hydroxyl groups and amine groups </a:t>
            </a:r>
            <a:br>
              <a:rPr lang="en-US" sz="2000" b="1">
                <a:solidFill>
                  <a:schemeClr val="bg1"/>
                </a:solidFill>
              </a:rPr>
            </a:br>
            <a:r>
              <a:rPr lang="en-US" sz="2000" b="1">
                <a:solidFill>
                  <a:schemeClr val="bg1"/>
                </a:solidFill>
              </a:rPr>
              <a:t>are key players in hydrogen bonding in biomolecules.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032" y="2317072"/>
            <a:ext cx="5497937" cy="195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890</Words>
  <Application>Microsoft Office PowerPoint</Application>
  <PresentationFormat>On-screen Show (4:3)</PresentationFormat>
  <Paragraphs>131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Arial Regular</vt:lpstr>
      <vt:lpstr>Calibri</vt:lpstr>
      <vt:lpstr>Osaka</vt:lpstr>
      <vt:lpstr>Times New Roman</vt:lpstr>
      <vt:lpstr>wiley_theme</vt:lpstr>
      <vt:lpstr>PowerPoint Presentation</vt:lpstr>
      <vt:lpstr>Water Molecules and Hydrogen Bonds</vt:lpstr>
      <vt:lpstr>The human body is ~60% water  by weight</vt:lpstr>
      <vt:lpstr>Water is an effective polar solvent</vt:lpstr>
      <vt:lpstr>Opposite charges attract</vt:lpstr>
      <vt:lpstr>Noncovalent “bonds” are weaker than covalent bonds</vt:lpstr>
      <vt:lpstr>Hydrogen bonds are one type of electrostatic force</vt:lpstr>
      <vt:lpstr>Hydrogen bonding capability is based on electronegativity</vt:lpstr>
      <vt:lpstr>Hydrogen bonds can form between molecules other than two waters</vt:lpstr>
      <vt:lpstr>Example: Hydrogen Bonds in DNA</vt:lpstr>
      <vt:lpstr>The Cumulative Effect of Small Forces</vt:lpstr>
      <vt:lpstr>Water dissolves many compounds</vt:lpstr>
      <vt:lpstr>The Hydrophobic Effect</vt:lpstr>
      <vt:lpstr>What happens when oil and water mix?</vt:lpstr>
      <vt:lpstr>Nonpolar molecules tend to aggregate in polar solvents</vt:lpstr>
      <vt:lpstr>Most lipids are amphiphilic</vt:lpstr>
      <vt:lpstr>Amphiphilic molecules form micelles in aqueous solutions</vt:lpstr>
      <vt:lpstr>A Lipid Bilayer</vt:lpstr>
      <vt:lpstr>The hydrophobic core of a lipid bilayer is a barrier to diffusion</vt:lpstr>
      <vt:lpstr>Acid-Base Chemistry</vt:lpstr>
      <vt:lpstr>Ionization of water produces hydronium ion</vt:lpstr>
      <vt:lpstr>Proton Jumping</vt:lpstr>
      <vt:lpstr>[H+] and [OH-] are inversely related</vt:lpstr>
      <vt:lpstr>The pH scale is logarithmic   pH = –log [H+] </vt:lpstr>
      <vt:lpstr>pK describes an acid’s tendency to ionize</vt:lpstr>
      <vt:lpstr>pK Values of Some Acids</vt:lpstr>
      <vt:lpstr>pH is related to pK</vt:lpstr>
      <vt:lpstr>Tools and Techniques: Buffers</vt:lpstr>
      <vt:lpstr>Buffer solutions resist changes in pH</vt:lpstr>
      <vt:lpstr>Clinical Connection: Acid-Base Balance in Humans</vt:lpstr>
      <vt:lpstr>The Bicarbonate Buffer System</vt:lpstr>
      <vt:lpstr>Bicarbonate Reabsorption</vt:lpstr>
      <vt:lpstr>Bicarbonate Production</vt:lpstr>
      <vt:lpstr>Some medical conditions can disrupt normal acid-base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Peek</dc:creator>
  <cp:lastModifiedBy>Mascotti, David P.</cp:lastModifiedBy>
  <cp:revision>156</cp:revision>
  <dcterms:created xsi:type="dcterms:W3CDTF">2012-09-30T09:34:44Z</dcterms:created>
  <dcterms:modified xsi:type="dcterms:W3CDTF">2019-08-16T13:15:06Z</dcterms:modified>
</cp:coreProperties>
</file>