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33" r:id="rId2"/>
    <p:sldId id="343" r:id="rId3"/>
    <p:sldId id="337" r:id="rId4"/>
    <p:sldId id="334" r:id="rId5"/>
    <p:sldId id="315" r:id="rId6"/>
    <p:sldId id="308" r:id="rId7"/>
    <p:sldId id="344" r:id="rId8"/>
    <p:sldId id="324" r:id="rId9"/>
    <p:sldId id="309" r:id="rId10"/>
    <p:sldId id="310" r:id="rId11"/>
    <p:sldId id="311" r:id="rId12"/>
    <p:sldId id="318" r:id="rId13"/>
    <p:sldId id="317" r:id="rId14"/>
    <p:sldId id="319" r:id="rId15"/>
    <p:sldId id="320" r:id="rId16"/>
    <p:sldId id="321" r:id="rId17"/>
    <p:sldId id="345" r:id="rId18"/>
    <p:sldId id="346" r:id="rId19"/>
    <p:sldId id="338" r:id="rId20"/>
    <p:sldId id="342" r:id="rId21"/>
    <p:sldId id="335" r:id="rId22"/>
    <p:sldId id="323" r:id="rId23"/>
    <p:sldId id="325" r:id="rId24"/>
    <p:sldId id="326" r:id="rId25"/>
    <p:sldId id="327" r:id="rId26"/>
    <p:sldId id="328" r:id="rId27"/>
    <p:sldId id="329" r:id="rId28"/>
    <p:sldId id="336" r:id="rId29"/>
    <p:sldId id="339" r:id="rId30"/>
    <p:sldId id="340" r:id="rId31"/>
    <p:sldId id="347" r:id="rId32"/>
    <p:sldId id="348" r:id="rId33"/>
    <p:sldId id="349" r:id="rId34"/>
    <p:sldId id="341" r:id="rId35"/>
    <p:sldId id="350" r:id="rId36"/>
    <p:sldId id="351" r:id="rId37"/>
    <p:sldId id="331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8655"/>
    <a:srgbClr val="FED8C1"/>
    <a:srgbClr val="EC4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1" autoAdjust="0"/>
    <p:restoredTop sz="94674"/>
  </p:normalViewPr>
  <p:slideViewPr>
    <p:cSldViewPr snapToGrid="0">
      <p:cViewPr varScale="1">
        <p:scale>
          <a:sx n="69" d="100"/>
          <a:sy n="69" d="100"/>
        </p:scale>
        <p:origin x="13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0CD2F83-79FB-5C4C-9DF2-AEC4419E4D83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D8C8FA5-905A-984C-BCEB-43C4AB2FC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55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25E7BAB-346C-CF44-8B60-38D8932C5B31}" type="datetime1">
              <a:rPr lang="en-US"/>
              <a:pPr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B0FD15F-6DFF-B749-A8CD-990D38BB8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649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594C5A-996A-41FB-852B-A5BE23C1C4E3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50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2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A88318B-2752-48C0-8A84-659D061AF052}" type="datetime1">
              <a:rPr lang="en-US"/>
              <a:pPr>
                <a:defRPr/>
              </a:pPr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CARROLL UNIVERSITY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1E58DC-E19E-42C7-94CD-F6E78EEB7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0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6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4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5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3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4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3200" b="1" dirty="0" smtClean="0"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cs typeface="+mn-cs"/>
              </a:rPr>
              <a:t>Lecture Notes for </a:t>
            </a:r>
          </a:p>
          <a:p>
            <a:pPr algn="ctr" eaLnBrk="1" hangingPunct="1">
              <a:defRPr/>
            </a:pPr>
            <a:r>
              <a:rPr lang="en-US" altLang="en-US" sz="3200" b="1" dirty="0" smtClean="0">
                <a:cs typeface="+mn-cs"/>
              </a:rPr>
              <a:t>Chapter 1</a:t>
            </a:r>
          </a:p>
          <a:p>
            <a:pPr algn="ctr" eaLnBrk="1" hangingPunct="1">
              <a:defRPr/>
            </a:pPr>
            <a:r>
              <a:rPr lang="en-US" altLang="en-US" sz="2800" dirty="0" smtClean="0">
                <a:cs typeface="+mn-cs"/>
              </a:rPr>
              <a:t>The Chemical Basis of Life</a:t>
            </a: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11270" name="Footer Placeholder 6"/>
          <p:cNvSpPr>
            <a:spLocks noGrp="1"/>
          </p:cNvSpPr>
          <p:nvPr>
            <p:ph type="ftr" sz="quarter" idx="10"/>
          </p:nvPr>
        </p:nvSpPr>
        <p:spPr bwMode="auto">
          <a:xfrm>
            <a:off x="1828800" y="6480175"/>
            <a:ext cx="54864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Nucleotides are a major type of biological molecule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10429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Nucleotides are the building blocks of nucleic acids 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370" y="2960688"/>
            <a:ext cx="5767261" cy="33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Lipids are a major type of biological molecule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75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Lipids (fats) have a variety of structures.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One of the most important lipids in human health is cholesterol. 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847" y="3814232"/>
            <a:ext cx="5774306" cy="26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Monomers link sequentially to form polymers.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103" y="2101850"/>
            <a:ext cx="7819795" cy="27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20367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There are three major kinds of biological polymers.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30448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Polypeptides and proteins</a:t>
            </a:r>
          </a:p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Nucleic acids</a:t>
            </a:r>
          </a:p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Polysaccharides</a:t>
            </a:r>
          </a:p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741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Amino acids link to form polypeptides and proteins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68300" y="1701800"/>
            <a:ext cx="8445500" cy="20955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Amino acid residues are linked by peptide bonds.</a:t>
            </a:r>
            <a:br>
              <a:rPr lang="en-US" sz="2800">
                <a:latin typeface="Arial" charset="0"/>
                <a:ea typeface="ＭＳ Ｐゴシック" charset="0"/>
                <a:cs typeface="Arial" charset="0"/>
              </a:rPr>
            </a:br>
            <a:endParaRPr lang="en-US" sz="280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Polypeptide sequences are always read from the N terminus to the C terminus.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388" y="3573283"/>
            <a:ext cx="5167225" cy="29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750" y="830016"/>
            <a:ext cx="4306888" cy="51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558800" y="368300"/>
            <a:ext cx="4152900" cy="59245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Nucleotide residues link via phosphodiester bonds.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Polymers of nucleotides yield nucleic acids.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Polymers of sugars are polysaccharides 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822" y="2357438"/>
            <a:ext cx="703035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A01_0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 b="7422"/>
          <a:stretch>
            <a:fillRect/>
          </a:stretch>
        </p:blipFill>
        <p:spPr>
          <a:xfrm>
            <a:off x="1676400" y="0"/>
            <a:ext cx="63230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5200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562600"/>
            <a:ext cx="7772400" cy="1066800"/>
          </a:xfrm>
          <a:noFill/>
        </p:spPr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Simulated cross section of an </a:t>
            </a:r>
            <a:r>
              <a:rPr lang="en-US" altLang="en-US" sz="2800" i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E. coli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cell magnified around one millionfold.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88"/>
            <a:ext cx="772795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6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Biopolymers play different roles in living systems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644" y="1474856"/>
            <a:ext cx="5860713" cy="510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holestero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914900"/>
            <a:ext cx="21256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Biochemistry involves the study of 4 types of molecules.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0" y="2209800"/>
            <a:ext cx="3048000" cy="2667000"/>
          </a:xfrm>
          <a:prstGeom prst="roundRect">
            <a:avLst/>
          </a:prstGeom>
          <a:solidFill>
            <a:srgbClr val="000090"/>
          </a:solidFill>
          <a:ln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r>
              <a:rPr lang="en-US" sz="3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Biochemistry</a:t>
            </a:r>
            <a:br>
              <a:rPr lang="en-US" sz="3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</a:br>
            <a:r>
              <a:rPr lang="en-US" b="1">
                <a:solidFill>
                  <a:srgbClr val="F9DC8F"/>
                </a:solidFill>
                <a:latin typeface="Arial" charset="0"/>
                <a:ea typeface="ＭＳ Ｐゴシック" pitchFamily="1" charset="-128"/>
              </a:rPr>
              <a:t>The scientific discipline that seeks to explain life at the molecular level</a:t>
            </a:r>
            <a:endParaRPr lang="en-US" sz="3200" b="1">
              <a:solidFill>
                <a:srgbClr val="F9DC8F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2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621213"/>
            <a:ext cx="2774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735138"/>
            <a:ext cx="2184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152400" y="4076700"/>
            <a:ext cx="220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Carbohydrates</a:t>
            </a: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457200" y="1295400"/>
            <a:ext cx="201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Nucleic Acids</a:t>
            </a:r>
          </a:p>
        </p:txBody>
      </p:sp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6934200" y="1443038"/>
            <a:ext cx="1314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Proteins</a:t>
            </a:r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6859588" y="4414838"/>
            <a:ext cx="98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Lipids</a:t>
            </a:r>
          </a:p>
        </p:txBody>
      </p:sp>
      <p:pic>
        <p:nvPicPr>
          <p:cNvPr id="12299" name="Picture 15" descr="F03_04bc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22438"/>
            <a:ext cx="12192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00" name="Straight Arrow Connector 20"/>
          <p:cNvCxnSpPr>
            <a:cxnSpLocks noChangeShapeType="1"/>
          </p:cNvCxnSpPr>
          <p:nvPr/>
        </p:nvCxnSpPr>
        <p:spPr bwMode="auto">
          <a:xfrm rot="10800000">
            <a:off x="2209800" y="2819400"/>
            <a:ext cx="838200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2438400" y="4419600"/>
            <a:ext cx="609600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Arrow Connector 23"/>
          <p:cNvCxnSpPr>
            <a:cxnSpLocks noChangeShapeType="1"/>
          </p:cNvCxnSpPr>
          <p:nvPr/>
        </p:nvCxnSpPr>
        <p:spPr bwMode="auto">
          <a:xfrm flipV="1">
            <a:off x="6096000" y="2819400"/>
            <a:ext cx="685800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Straight Arrow Connector 26"/>
          <p:cNvCxnSpPr>
            <a:cxnSpLocks noChangeShapeType="1"/>
          </p:cNvCxnSpPr>
          <p:nvPr/>
        </p:nvCxnSpPr>
        <p:spPr bwMode="auto">
          <a:xfrm>
            <a:off x="6096000" y="4419600"/>
            <a:ext cx="609600" cy="457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4" name="Footer Placeholder 1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7F7F7F"/>
                </a:solidFill>
              </a:rPr>
              <a:t>© 2014 John Wiley &amp; Sons, Inc. All rights reserved.</a:t>
            </a:r>
            <a:endParaRPr lang="en-US" altLang="en-US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Biopolymers play different roles in living systems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248" y="1569808"/>
            <a:ext cx="7489504" cy="486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696913" y="2679700"/>
            <a:ext cx="7772400" cy="7159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Energy and Metabolism</a:t>
            </a:r>
          </a:p>
        </p:txBody>
      </p:sp>
      <p:sp>
        <p:nvSpPr>
          <p:cNvPr id="27651" name="Text Placeholder 3"/>
          <p:cNvSpPr>
            <a:spLocks noGrp="1"/>
          </p:cNvSpPr>
          <p:nvPr>
            <p:ph type="body" idx="1"/>
          </p:nvPr>
        </p:nvSpPr>
        <p:spPr>
          <a:xfrm>
            <a:off x="696913" y="22177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1.3</a:t>
            </a:r>
          </a:p>
        </p:txBody>
      </p:sp>
      <p:sp>
        <p:nvSpPr>
          <p:cNvPr id="27652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1828800" y="6480175"/>
            <a:ext cx="54864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8040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Explain how enthalpy, entropy, and free energy apply to biological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Thermodynamic Terms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919163"/>
            <a:ext cx="8229600" cy="56673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Enthalpy, H</a:t>
            </a:r>
          </a:p>
          <a:p>
            <a:pPr lvl="1"/>
            <a:r>
              <a:rPr lang="en-US" sz="2600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The heat content of a system</a:t>
            </a:r>
          </a:p>
          <a:p>
            <a:pPr lvl="1"/>
            <a:r>
              <a:rPr lang="en-US" sz="2600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Units = J • mol</a:t>
            </a:r>
            <a:r>
              <a:rPr lang="en-US" sz="2600" i="0" baseline="3000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-1</a:t>
            </a:r>
            <a:endParaRPr lang="en-US" sz="2600" i="0">
              <a:solidFill>
                <a:schemeClr val="tx1"/>
              </a:solidFill>
              <a:latin typeface="Arial" charset="0"/>
              <a:ea typeface="Times New Roman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sz="80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Entropy, S</a:t>
            </a:r>
          </a:p>
          <a:p>
            <a:pPr lvl="1"/>
            <a:r>
              <a:rPr lang="en-US" sz="2600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A measure of the system’s disorder or randomness</a:t>
            </a:r>
          </a:p>
          <a:p>
            <a:pPr lvl="1"/>
            <a:r>
              <a:rPr lang="en-US" sz="2600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Units = J • K</a:t>
            </a:r>
            <a:r>
              <a:rPr lang="en-US" sz="2600" i="0" baseline="3000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-1</a:t>
            </a:r>
            <a:r>
              <a:rPr lang="en-US" sz="2600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mol</a:t>
            </a:r>
            <a:r>
              <a:rPr lang="en-US" sz="2600" i="0" baseline="3000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-1</a:t>
            </a:r>
            <a:endParaRPr lang="en-US" sz="2600" i="0">
              <a:solidFill>
                <a:schemeClr val="tx1"/>
              </a:solidFill>
              <a:latin typeface="Arial" charset="0"/>
              <a:ea typeface="Times New Roman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sz="80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Gibbs free energy, G</a:t>
            </a:r>
          </a:p>
          <a:p>
            <a:pPr lvl="1"/>
            <a:r>
              <a:rPr lang="en-US" sz="2600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A measure of the free energy of a system based on H and S</a:t>
            </a:r>
          </a:p>
          <a:p>
            <a:pPr lvl="1"/>
            <a:r>
              <a:rPr lang="en-US" sz="2600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Units = J • mol</a:t>
            </a:r>
          </a:p>
          <a:p>
            <a:endParaRPr lang="en-US" sz="2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Enthalpy and entropy are components of free energy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159000"/>
            <a:ext cx="8229600" cy="40513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It is easier to measure thermodynamic changes than discrete values. </a:t>
            </a:r>
          </a:p>
          <a:p>
            <a:pPr>
              <a:buFont typeface="Arial" charset="0"/>
              <a:buNone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ΔG = ΔH – TΔS</a:t>
            </a:r>
          </a:p>
          <a:p>
            <a:pPr lvl="1">
              <a:buFont typeface="Wingdings" charset="0"/>
              <a:buChar char="Ø"/>
            </a:pPr>
            <a:r>
              <a:rPr lang="en-US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ΔG = Gibbs free energy change</a:t>
            </a:r>
          </a:p>
          <a:p>
            <a:pPr lvl="1">
              <a:buFont typeface="Wingdings" charset="0"/>
              <a:buChar char="Ø"/>
            </a:pPr>
            <a:r>
              <a:rPr lang="en-US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ΔH = Enthalpy change</a:t>
            </a:r>
          </a:p>
          <a:p>
            <a:pPr lvl="1">
              <a:buFont typeface="Wingdings" charset="0"/>
              <a:buChar char="Ø"/>
            </a:pPr>
            <a:r>
              <a:rPr lang="en-US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ΔS = Entropy change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sign of ΔG is meaningful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7018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When ΔG &lt;0, the reaction is spontaneous or exergonic.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When ΔG &gt;0, the reaction is nonspontaneous or endergonic.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Free Energy Changes in Coupled Chemical Reactions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595313" y="1890713"/>
            <a:ext cx="192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/>
              <a:t>A</a:t>
            </a:r>
            <a:r>
              <a:rPr lang="en-US" sz="1800">
                <a:sym typeface="Wingdings" charset="0"/>
              </a:rPr>
              <a:t>B transition</a:t>
            </a:r>
          </a:p>
          <a:p>
            <a:pPr algn="ctr" eaLnBrk="1" hangingPunct="1"/>
            <a:r>
              <a:rPr lang="en-US" sz="1800">
                <a:solidFill>
                  <a:srgbClr val="0000FF"/>
                </a:solidFill>
                <a:sym typeface="Wingdings" charset="0"/>
              </a:rPr>
              <a:t>Nonspontaneous</a:t>
            </a: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500063" y="4754563"/>
            <a:ext cx="20224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  <a:sym typeface="Wingdings" charset="0"/>
              </a:rPr>
              <a:t>Net reaction</a:t>
            </a:r>
          </a:p>
          <a:p>
            <a:pPr algn="ctr" eaLnBrk="1" hangingPunct="1"/>
            <a:r>
              <a:rPr lang="en-US" sz="1800" b="1">
                <a:solidFill>
                  <a:srgbClr val="FF0000"/>
                </a:solidFill>
                <a:sym typeface="Wingdings" charset="0"/>
              </a:rPr>
              <a:t>(shown in red)</a:t>
            </a:r>
            <a:br>
              <a:rPr lang="en-US" sz="1800" b="1">
                <a:solidFill>
                  <a:srgbClr val="FF0000"/>
                </a:solidFill>
                <a:sym typeface="Wingdings" charset="0"/>
              </a:rPr>
            </a:br>
            <a:r>
              <a:rPr lang="en-US" sz="1800" b="1">
                <a:solidFill>
                  <a:srgbClr val="FF0000"/>
                </a:solidFill>
                <a:sym typeface="Wingdings" charset="0"/>
              </a:rPr>
              <a:t>occurs spontaneously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333375" y="3167063"/>
            <a:ext cx="2451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cs typeface="Arial" charset="0"/>
              </a:rPr>
              <a:t>B</a:t>
            </a:r>
            <a:r>
              <a:rPr lang="en-US">
                <a:cs typeface="Arial" charset="0"/>
                <a:sym typeface="Wingdings" charset="0"/>
              </a:rPr>
              <a:t>C transition</a:t>
            </a:r>
            <a:br>
              <a:rPr lang="en-US">
                <a:cs typeface="Arial" charset="0"/>
                <a:sym typeface="Wingdings" charset="0"/>
              </a:rPr>
            </a:br>
            <a:r>
              <a:rPr lang="en-US">
                <a:solidFill>
                  <a:srgbClr val="0000FF"/>
                </a:solidFill>
                <a:cs typeface="Arial" charset="0"/>
                <a:sym typeface="Wingdings" charset="0"/>
              </a:rPr>
              <a:t>Spontaneous</a:t>
            </a:r>
          </a:p>
        </p:txBody>
      </p:sp>
      <p:pic>
        <p:nvPicPr>
          <p:cNvPr id="317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893" y="1784350"/>
            <a:ext cx="5977588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9563" y="274638"/>
            <a:ext cx="8491537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Energy from photosynthesis involves a coupled chemical reaction.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88950" y="5751513"/>
            <a:ext cx="794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Reduction = gain of electrons			Oxidation = loss of electrons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485" y="1846263"/>
            <a:ext cx="8281031" cy="340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2900" y="182563"/>
            <a:ext cx="8458200" cy="6762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Carbon has different oxidation states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579" y="809438"/>
            <a:ext cx="1806843" cy="570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696913" y="2171700"/>
            <a:ext cx="7772400" cy="12493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The Origin and Evolution of Life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idx="1"/>
          </p:nvPr>
        </p:nvSpPr>
        <p:spPr>
          <a:xfrm>
            <a:off x="696913" y="1709738"/>
            <a:ext cx="7772400" cy="488950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1.4</a:t>
            </a: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1828800" y="6480175"/>
            <a:ext cx="54864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8040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Summarize the evolutionary history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190500" y="236538"/>
            <a:ext cx="8788400" cy="18462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Theory: Early atmosphere inorganic compounds could have reacted with lightning to form the first biomolecules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024" y="2170003"/>
            <a:ext cx="3845952" cy="429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203200" y="274638"/>
            <a:ext cx="8737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Biochemistry focuses on the structures and functions of molecules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9510" y="1584223"/>
            <a:ext cx="5804980" cy="478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3128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Cellular architecture falls into two categories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732044" y="2151063"/>
            <a:ext cx="2557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Prokaryotes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3986576" y="2151063"/>
            <a:ext cx="42511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Eukaryotes</a:t>
            </a:r>
          </a:p>
        </p:txBody>
      </p:sp>
      <p:pic>
        <p:nvPicPr>
          <p:cNvPr id="368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523" y="2852385"/>
            <a:ext cx="2736860" cy="32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307" y="2852385"/>
            <a:ext cx="4488585" cy="328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Schematic drawing of a prokaryotic cell.</a:t>
            </a:r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162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Schematic diagram of an animal cell accompanied by electron micrographs of its organelles.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8462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685800" y="5791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Drawing of a plant cell accompanied by electron micrographs of its organelles.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104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836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Possible Origin of Eukaryotic Cells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79" y="1799109"/>
            <a:ext cx="8065642" cy="275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ttp://www.nature.com/nature/journal/v395/n6699/images/395223ba.eps.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762000" y="62103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The three stages of the evolution of life.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561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Evolutionary Tree Based on Nucleotide Sequences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09" y="2095094"/>
            <a:ext cx="7683182" cy="365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696913" y="2679700"/>
            <a:ext cx="7772400" cy="7159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Biological Molecules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idx="1"/>
          </p:nvPr>
        </p:nvSpPr>
        <p:spPr>
          <a:xfrm>
            <a:off x="696913" y="22177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1.2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1828800" y="6480175"/>
            <a:ext cx="54864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8040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Identify the major classes of biological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9863" y="82550"/>
            <a:ext cx="8847137" cy="85248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Elements Found in Biological Systems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17525" y="1377950"/>
            <a:ext cx="8229600" cy="1135063"/>
          </a:xfrm>
        </p:spPr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Only a small subset of the known elements are found in living systems</a:t>
            </a:r>
          </a:p>
        </p:txBody>
      </p:sp>
      <p:sp>
        <p:nvSpPr>
          <p:cNvPr id="15364" name="Footer Placeholder 1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87124"/>
            <a:ext cx="8275320" cy="33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5367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Cells contain four major types of biological molecules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35150"/>
            <a:ext cx="8229600" cy="50593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Amino acids</a:t>
            </a:r>
          </a:p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Carb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ohydrates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(also called monosaccharides or sugars)</a:t>
            </a:r>
          </a:p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Nucleotides</a:t>
            </a:r>
          </a:p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Lipids 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g1c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82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742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Amino acids are a major type of biological molecule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65100" y="1665288"/>
            <a:ext cx="4330700" cy="45783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Amino acids contain: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US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An amino group </a:t>
            </a:r>
            <a:br>
              <a:rPr lang="en-US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</a:br>
            <a:endParaRPr lang="en-US" i="0">
              <a:solidFill>
                <a:schemeClr val="tx1"/>
              </a:solidFill>
              <a:latin typeface="Arial" charset="0"/>
              <a:ea typeface="Times New Roman" charset="0"/>
              <a:cs typeface="Arial" charset="0"/>
            </a:endParaRPr>
          </a:p>
          <a:p>
            <a:pPr lvl="1"/>
            <a:r>
              <a:rPr lang="en-US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A carboxylic acid group</a:t>
            </a:r>
            <a:br>
              <a:rPr lang="en-US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</a:br>
            <a:endParaRPr lang="en-US" i="0">
              <a:solidFill>
                <a:schemeClr val="tx1"/>
              </a:solidFill>
              <a:latin typeface="Arial" charset="0"/>
              <a:ea typeface="Times New Roman" charset="0"/>
              <a:cs typeface="Arial" charset="0"/>
            </a:endParaRPr>
          </a:p>
          <a:p>
            <a:pPr lvl="1"/>
            <a:r>
              <a:rPr lang="en-US" i="0">
                <a:solidFill>
                  <a:schemeClr val="tx1"/>
                </a:solidFill>
                <a:latin typeface="Arial" charset="0"/>
                <a:ea typeface="Times New Roman" charset="0"/>
                <a:cs typeface="Arial" charset="0"/>
              </a:rPr>
              <a:t>A side chain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334000" y="4743450"/>
            <a:ext cx="345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0000FF"/>
                </a:solidFill>
                <a:latin typeface="Times New Roman" charset="0"/>
              </a:rPr>
              <a:t>Alanine</a:t>
            </a:r>
          </a:p>
          <a:p>
            <a:pPr algn="ctr" eaLnBrk="1" hangingPunct="1"/>
            <a:r>
              <a:rPr lang="en-US" sz="2400" i="1">
                <a:solidFill>
                  <a:srgbClr val="0000FF"/>
                </a:solidFill>
                <a:latin typeface="Times New Roman" charset="0"/>
              </a:rPr>
              <a:t>an amino acid with a </a:t>
            </a:r>
          </a:p>
          <a:p>
            <a:pPr algn="ctr" eaLnBrk="1" hangingPunct="1"/>
            <a:r>
              <a:rPr lang="en-US" sz="2400" i="1">
                <a:solidFill>
                  <a:srgbClr val="0000FF"/>
                </a:solidFill>
                <a:latin typeface="Times New Roman" charset="0"/>
              </a:rPr>
              <a:t>methyl group as its side chain</a:t>
            </a:r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74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6704" y="1542048"/>
            <a:ext cx="2828993" cy="327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Carbohydrates are a major type of biological molecule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14300" y="1697038"/>
            <a:ext cx="8890000" cy="19097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Carbohydrates are monosaccharides or sugars.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endParaRPr lang="en-US" sz="100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General chemical formula: 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(CH</a:t>
            </a:r>
            <a:r>
              <a:rPr lang="en-US" sz="2800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O)</a:t>
            </a:r>
            <a:r>
              <a:rPr lang="en-US" sz="2800" baseline="-25000">
                <a:latin typeface="Arial" charset="0"/>
                <a:ea typeface="ＭＳ Ｐゴシック" charset="0"/>
                <a:cs typeface="Arial" charset="0"/>
              </a:rPr>
              <a:t>n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 where n ≥ 3</a:t>
            </a:r>
          </a:p>
          <a:p>
            <a:pPr>
              <a:buFont typeface="Arial" charset="0"/>
              <a:buNone/>
            </a:pPr>
            <a:endParaRPr lang="en-US" sz="2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3038" y="4565650"/>
            <a:ext cx="2136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i="1" dirty="0">
                <a:solidFill>
                  <a:srgbClr val="0000FF"/>
                </a:solidFill>
                <a:latin typeface="Times New Roman" charset="0"/>
              </a:rPr>
              <a:t>Sugars can be </a:t>
            </a:r>
            <a:br>
              <a:rPr lang="en-US" sz="2000" i="1" dirty="0">
                <a:solidFill>
                  <a:srgbClr val="0000FF"/>
                </a:solidFill>
                <a:latin typeface="Times New Roman" charset="0"/>
              </a:rPr>
            </a:br>
            <a:r>
              <a:rPr lang="en-US" sz="2000" i="1" dirty="0">
                <a:solidFill>
                  <a:srgbClr val="0000FF"/>
                </a:solidFill>
                <a:latin typeface="Times New Roman" charset="0"/>
              </a:rPr>
              <a:t>drawn as a </a:t>
            </a:r>
            <a:br>
              <a:rPr lang="en-US" sz="2000" i="1" dirty="0">
                <a:solidFill>
                  <a:srgbClr val="0000FF"/>
                </a:solidFill>
                <a:latin typeface="Times New Roman" charset="0"/>
              </a:rPr>
            </a:br>
            <a:r>
              <a:rPr lang="en-US" sz="2000" i="1" dirty="0">
                <a:solidFill>
                  <a:srgbClr val="0000FF"/>
                </a:solidFill>
                <a:latin typeface="Times New Roman" charset="0"/>
              </a:rPr>
              <a:t>Fischer projection </a:t>
            </a:r>
          </a:p>
        </p:txBody>
      </p:sp>
      <p:cxnSp>
        <p:nvCxnSpPr>
          <p:cNvPr id="7" name="Straight Arrow Connector 6"/>
          <p:cNvCxnSpPr>
            <a:cxnSpLocks noChangeShapeType="1"/>
            <a:stCxn id="18436" idx="3"/>
          </p:cNvCxnSpPr>
          <p:nvPr/>
        </p:nvCxnSpPr>
        <p:spPr bwMode="auto">
          <a:xfrm flipV="1">
            <a:off x="2309813" y="5022850"/>
            <a:ext cx="242887" cy="50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123113" y="4314825"/>
            <a:ext cx="17224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0000FF"/>
                </a:solidFill>
                <a:latin typeface="Times New Roman" charset="0"/>
              </a:rPr>
              <a:t>Sugars can be </a:t>
            </a:r>
            <a:br>
              <a:rPr lang="en-US" sz="2000" i="1">
                <a:solidFill>
                  <a:srgbClr val="0000FF"/>
                </a:solidFill>
                <a:latin typeface="Times New Roman" charset="0"/>
              </a:rPr>
            </a:br>
            <a:r>
              <a:rPr lang="en-US" sz="2000" i="1">
                <a:solidFill>
                  <a:srgbClr val="0000FF"/>
                </a:solidFill>
                <a:latin typeface="Times New Roman" charset="0"/>
              </a:rPr>
              <a:t>drawn as a </a:t>
            </a:r>
            <a:br>
              <a:rPr lang="en-US" sz="2000" i="1">
                <a:solidFill>
                  <a:srgbClr val="0000FF"/>
                </a:solidFill>
                <a:latin typeface="Times New Roman" charset="0"/>
              </a:rPr>
            </a:br>
            <a:r>
              <a:rPr lang="en-US" sz="2000" i="1">
                <a:solidFill>
                  <a:srgbClr val="0000FF"/>
                </a:solidFill>
                <a:latin typeface="Times New Roman" charset="0"/>
              </a:rPr>
              <a:t>cyclical</a:t>
            </a:r>
            <a:br>
              <a:rPr lang="en-US" sz="2000" i="1">
                <a:solidFill>
                  <a:srgbClr val="0000FF"/>
                </a:solidFill>
                <a:latin typeface="Times New Roman" charset="0"/>
              </a:rPr>
            </a:br>
            <a:r>
              <a:rPr lang="en-US" sz="2000" i="1">
                <a:solidFill>
                  <a:srgbClr val="0000FF"/>
                </a:solidFill>
                <a:latin typeface="Times New Roman" charset="0"/>
              </a:rPr>
              <a:t>Haworth</a:t>
            </a:r>
            <a:br>
              <a:rPr lang="en-US" sz="2000" i="1">
                <a:solidFill>
                  <a:srgbClr val="0000FF"/>
                </a:solidFill>
                <a:latin typeface="Times New Roman" charset="0"/>
              </a:rPr>
            </a:br>
            <a:r>
              <a:rPr lang="en-US" sz="2000" i="1">
                <a:solidFill>
                  <a:srgbClr val="0000FF"/>
                </a:solidFill>
                <a:latin typeface="Times New Roman" charset="0"/>
              </a:rPr>
              <a:t>representation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6429375" y="5073650"/>
            <a:ext cx="881063" cy="1555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40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Copyright © 2018 John Wiley &amp; Sons, Inc. All rights reserved.</a:t>
            </a:r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844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880" y="3816350"/>
            <a:ext cx="3671470" cy="254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2112</TotalTime>
  <Words>920</Words>
  <Application>Microsoft Office PowerPoint</Application>
  <PresentationFormat>On-screen Show (4:3)</PresentationFormat>
  <Paragraphs>140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Times New Roman</vt:lpstr>
      <vt:lpstr>Wingdings</vt:lpstr>
      <vt:lpstr>wiley_theme</vt:lpstr>
      <vt:lpstr>PowerPoint Presentation</vt:lpstr>
      <vt:lpstr>Biochemistry involves the study of 4 types of molecules.</vt:lpstr>
      <vt:lpstr>Biochemistry focuses on the structures and functions of molecules</vt:lpstr>
      <vt:lpstr>Biological Molecules</vt:lpstr>
      <vt:lpstr>Elements Found in Biological Systems</vt:lpstr>
      <vt:lpstr>Cells contain four major types of biological molecules</vt:lpstr>
      <vt:lpstr>PowerPoint Presentation</vt:lpstr>
      <vt:lpstr>Amino acids are a major type of biological molecule </vt:lpstr>
      <vt:lpstr>Carbohydrates are a major type of biological molecule </vt:lpstr>
      <vt:lpstr>Nucleotides are a major type of biological molecule </vt:lpstr>
      <vt:lpstr>Lipids are a major type of biological molecule</vt:lpstr>
      <vt:lpstr>Monomers link sequentially to form polymers.</vt:lpstr>
      <vt:lpstr>There are three major kinds of biological polymers.</vt:lpstr>
      <vt:lpstr>Amino acids link to form polypeptides and proteins</vt:lpstr>
      <vt:lpstr>Nucleotide residues link via phosphodiester bonds.   Polymers of nucleotides yield nucleic acids.</vt:lpstr>
      <vt:lpstr>Polymers of sugars are polysaccharides </vt:lpstr>
      <vt:lpstr>PowerPoint Presentation</vt:lpstr>
      <vt:lpstr>Simulated cross section of an E. coli cell magnified around one millionfold.</vt:lpstr>
      <vt:lpstr>Biopolymers play different roles in living systems</vt:lpstr>
      <vt:lpstr>Biopolymers play different roles in living systems</vt:lpstr>
      <vt:lpstr>Energy and Metabolism</vt:lpstr>
      <vt:lpstr>Thermodynamic Terms</vt:lpstr>
      <vt:lpstr>Enthalpy and entropy are components of free energy</vt:lpstr>
      <vt:lpstr>The sign of ΔG is meaningful</vt:lpstr>
      <vt:lpstr>Free Energy Changes in Coupled Chemical Reactions</vt:lpstr>
      <vt:lpstr>Energy from photosynthesis involves a coupled chemical reaction.</vt:lpstr>
      <vt:lpstr>Carbon has different oxidation states</vt:lpstr>
      <vt:lpstr>The Origin and Evolution of Life</vt:lpstr>
      <vt:lpstr>Theory: Early atmosphere inorganic compounds could have reacted with lightning to form the first biomolecules</vt:lpstr>
      <vt:lpstr>Cellular architecture falls into two categories</vt:lpstr>
      <vt:lpstr>PowerPoint Presentation</vt:lpstr>
      <vt:lpstr>PowerPoint Presentation</vt:lpstr>
      <vt:lpstr>PowerPoint Presentation</vt:lpstr>
      <vt:lpstr>Possible Origin of Eukaryotic Cells</vt:lpstr>
      <vt:lpstr>PowerPoint Presentation</vt:lpstr>
      <vt:lpstr>PowerPoint Presentation</vt:lpstr>
      <vt:lpstr>Evolutionary Tree Based on Nucleotide 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Peek</dc:creator>
  <cp:lastModifiedBy>Mascotti, David P.</cp:lastModifiedBy>
  <cp:revision>101</cp:revision>
  <dcterms:created xsi:type="dcterms:W3CDTF">2012-10-01T00:16:59Z</dcterms:created>
  <dcterms:modified xsi:type="dcterms:W3CDTF">2019-08-23T15:37:02Z</dcterms:modified>
</cp:coreProperties>
</file>