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3"/>
  </p:notesMasterIdLst>
  <p:sldIdLst>
    <p:sldId id="359" r:id="rId2"/>
    <p:sldId id="309" r:id="rId3"/>
    <p:sldId id="333" r:id="rId4"/>
    <p:sldId id="334" r:id="rId5"/>
    <p:sldId id="335" r:id="rId6"/>
    <p:sldId id="336" r:id="rId7"/>
    <p:sldId id="340" r:id="rId8"/>
    <p:sldId id="341" r:id="rId9"/>
    <p:sldId id="337" r:id="rId10"/>
    <p:sldId id="338" r:id="rId11"/>
    <p:sldId id="339" r:id="rId12"/>
    <p:sldId id="311" r:id="rId13"/>
    <p:sldId id="312" r:id="rId14"/>
    <p:sldId id="342" r:id="rId15"/>
    <p:sldId id="313" r:id="rId16"/>
    <p:sldId id="348" r:id="rId17"/>
    <p:sldId id="347" r:id="rId18"/>
    <p:sldId id="362" r:id="rId19"/>
    <p:sldId id="363" r:id="rId20"/>
    <p:sldId id="314" r:id="rId21"/>
    <p:sldId id="349" r:id="rId22"/>
    <p:sldId id="350" r:id="rId23"/>
    <p:sldId id="351" r:id="rId24"/>
    <p:sldId id="352" r:id="rId25"/>
    <p:sldId id="353" r:id="rId26"/>
    <p:sldId id="318" r:id="rId27"/>
    <p:sldId id="319" r:id="rId28"/>
    <p:sldId id="320" r:id="rId29"/>
    <p:sldId id="321" r:id="rId30"/>
    <p:sldId id="354" r:id="rId31"/>
    <p:sldId id="360" r:id="rId32"/>
    <p:sldId id="355" r:id="rId33"/>
    <p:sldId id="361" r:id="rId34"/>
    <p:sldId id="322" r:id="rId35"/>
    <p:sldId id="323" r:id="rId36"/>
    <p:sldId id="356" r:id="rId37"/>
    <p:sldId id="357" r:id="rId38"/>
    <p:sldId id="324" r:id="rId39"/>
    <p:sldId id="364" r:id="rId40"/>
    <p:sldId id="365" r:id="rId41"/>
    <p:sldId id="366" r:id="rId42"/>
    <p:sldId id="367" r:id="rId43"/>
    <p:sldId id="328" r:id="rId44"/>
    <p:sldId id="329" r:id="rId45"/>
    <p:sldId id="346" r:id="rId46"/>
    <p:sldId id="345" r:id="rId47"/>
    <p:sldId id="330" r:id="rId48"/>
    <p:sldId id="331" r:id="rId49"/>
    <p:sldId id="332" r:id="rId50"/>
    <p:sldId id="343" r:id="rId51"/>
    <p:sldId id="344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489"/>
    <a:srgbClr val="000A6B"/>
    <a:srgbClr val="61116D"/>
    <a:srgbClr val="D0C1D5"/>
    <a:srgbClr val="E0E090"/>
    <a:srgbClr val="E08097"/>
    <a:srgbClr val="F02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>
      <p:cViewPr varScale="1">
        <p:scale>
          <a:sx n="52" d="100"/>
          <a:sy n="52" d="100"/>
        </p:scale>
        <p:origin x="-76" y="-36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E0988-FC3A-4BD2-A087-0DB82AC18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946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4826BD8-F722-4970-A578-DC499470E67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379584F-CBCD-42DE-9FE3-11071384E6B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5576D1F-9315-46B5-A897-02AF0F626B2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1DFE476-FE68-4AE4-999C-3CF33BBBBF3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4EA2484-A16C-46BE-A7E4-48DBD838579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6D01E07-0A6B-4055-AB7E-F6345616472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6D7FB93-96F3-477E-A639-223024C7583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45CBDD9-98F1-4CA0-A0F7-C3FAC0343D2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11945E6-EE2D-4E77-AC94-9A13EBAF902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C7DF01-3168-4EF6-A97D-C2E9C2FC2BF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599A68E-C63B-4FB8-854C-EDEE4BD10AF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12BA3B-B7AC-4893-84C8-4D7A22D8E87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B1155F9-39ED-462F-8881-57255ECD99A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4AB5E3-F041-409B-9521-7808CF835B77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A806CC9-91FF-4E6C-B42E-D48704EECEA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E6F496F-BE0E-434D-8DA5-4DC55664E9C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DBCC37-FFE0-4C1B-846E-CD515B1FBDA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EE9783D-C464-438D-B298-BBE33DEE911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A509CFB-E4E8-4DF9-8C89-14183053B63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2CEE315-A710-42ED-85B3-F4A57B0BA8C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C96E24C-BAD0-481A-80F8-775245BF2DE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A51716E-139C-44CE-B871-EA9B2F95C06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FC778C6-2EAF-48C0-BC39-2238A69C3C0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B61521E-7DE5-48CD-8F13-9785B2A11BC2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58BDCE6-3261-4619-BEF1-B1A2D24BF3C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D5CA7A2-4EC2-407D-9D43-E5F44372C02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3808852-0963-490B-B0CB-AA9781DEACB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18CD5D8-5EE1-4837-AE16-03C09D1AAE6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D21B020-8CEA-45CF-B5FC-673A16CF8F2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5B13A70-A51F-4A8E-A362-2EF6D3A4E72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5DE819E-4DCE-453F-A89B-F256CF56F35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71491F1-55C8-43BA-AE7E-74D745ABB40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5888AD-87AB-4D83-A399-C64F592B42B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B96DA-5BE0-4816-9B48-A0B124B71B26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B678-8256-4725-B122-AF73AE311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7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6DF90-0045-4B46-B3C6-FAD658EB9E1D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E011-0A9D-48F0-82A8-DEACFBCF5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67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E4F21-B13F-46AC-A12A-C4020F4BC279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BA1E-32CE-42B3-A545-E0B0E3245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64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601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C7A0F-DF0C-4ED6-AF99-99EAEF0E73E0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D46C-7FED-4D55-AA48-3EBE9898E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97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73892-BBB0-49DF-94AD-569AF5D10462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B1F9A-7F27-4806-8199-9717888A6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D3E95-9FCB-4883-A650-7D5C717EC59D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C4EF-1D02-4BA2-9429-25F03BBF1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6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2DF46-E971-485A-8725-F04917D63902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C668-1550-4176-9EAB-8323497C7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4A649-F3E3-41B9-89F7-7ED257215C74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1A66-4DF5-454B-929B-BA120990F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2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60285-E2E7-426A-9A4F-4ECEC92EB0B3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EFD13-7D95-4F95-B3F0-D2CE42867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0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83CBE-1D23-4A24-B239-FE7D995E4F69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952E-40AE-4217-969A-A71EC23B9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5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778E7-830E-4612-8A4E-7600F2A1BC3A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E003A-456F-4588-9A3E-FCEBDA2F7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6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D2038C46-80D9-432D-89A6-931103158C6B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6BC241-BE10-46C8-ACFF-204EA3916C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1116D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23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5051" y="914400"/>
            <a:ext cx="451674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Fatty Acid Metabolism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Chylomicron Formation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685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Intestinal cells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Absorb lipids from micelles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Resynthesize triglycerides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Package into protein-coated chylomicrons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Triglycerides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Cholesterol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Phospholipids </a:t>
            </a:r>
          </a:p>
        </p:txBody>
      </p:sp>
      <p:sp>
        <p:nvSpPr>
          <p:cNvPr id="33795" name="Rectangle 102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  <p:pic>
        <p:nvPicPr>
          <p:cNvPr id="33796" name="Picture 8" descr="Z:\Graphics\Powerpoint\MH_DCM\Denniston\Processed files\ch23\Jpeg\Labeled Art\Line Art\den02621_23_0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973388"/>
            <a:ext cx="4086225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Chylomicron Exocytosis and Lymphatic Uptake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057400"/>
            <a:ext cx="342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Golgi complex packages chylomicrons into secretory vesicles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Chylomicrons are released from basal cell membrane by exocytosis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Vesicles enter the lacteal, lymphatic cavity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  <p:pic>
        <p:nvPicPr>
          <p:cNvPr id="35844" name="Picture 8" descr="Z:\Graphics\Powerpoint\MH_DCM\Denniston\Processed files\ch23\Jpeg\Labeled Art\Line Art\den02621_23_0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37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Lipid Storage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76400"/>
            <a:ext cx="68580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Fatty acids are stored in adipocytes as triglycerides in the cells cytoplasm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When energy is needed, hydrolysis converts Tgl to fatty acids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The fatty acids are transported to the matrix of abundant mitochondria where they are oxidized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5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23.2 Fatty Acid Degradation</a:t>
            </a:r>
          </a:p>
        </p:txBody>
      </p:sp>
      <p:sp>
        <p:nvSpPr>
          <p:cNvPr id="39938" name="Rectangle 16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0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7030A0"/>
                </a:solidFill>
                <a:ea typeface="ＭＳ Ｐゴシック" pitchFamily="34" charset="-128"/>
              </a:rPr>
              <a:t>Overview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Fatty acids are degraded into 2-carbon fragments in a process called </a:t>
            </a:r>
            <a:r>
              <a:rPr lang="en-US" altLang="en-US" b="1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b="1" dirty="0" smtClean="0">
                <a:ea typeface="ＭＳ Ｐゴシック" pitchFamily="34" charset="-128"/>
              </a:rPr>
              <a:t>-oxidation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ea typeface="ＭＳ Ｐゴシック" pitchFamily="34" charset="-128"/>
              </a:rPr>
              <a:t>Step 1 </a:t>
            </a:r>
            <a:r>
              <a:rPr lang="en-US" altLang="en-US" dirty="0" smtClean="0">
                <a:ea typeface="ＭＳ Ｐゴシック" pitchFamily="34" charset="-128"/>
              </a:rPr>
              <a:t>of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dirty="0" smtClean="0">
                <a:ea typeface="ＭＳ Ｐゴシック" pitchFamily="34" charset="-128"/>
              </a:rPr>
              <a:t>-oxidation : Activation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ea typeface="ＭＳ Ｐゴシック" pitchFamily="34" charset="-128"/>
              </a:rPr>
              <a:t>Steps 2 – 5 </a:t>
            </a:r>
            <a:r>
              <a:rPr lang="en-US" altLang="en-US" dirty="0" smtClean="0">
                <a:ea typeface="ＭＳ Ｐゴシック" pitchFamily="34" charset="-128"/>
              </a:rPr>
              <a:t>are a set of four reactions with a basic outline similar to the last four reactions of the citric acid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Each pass through the cycle releases acetyl CoA and returns a fatty acyl CoA with 2 fewer carbons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One molecule of FADH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 and one molecule of NADH are produced for each cycle of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dirty="0" smtClean="0">
                <a:ea typeface="ＭＳ Ｐゴシック" pitchFamily="34" charset="-128"/>
              </a:rPr>
              <a:t>-oxidation</a:t>
            </a: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3994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39946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39942" name="Group 9"/>
          <p:cNvGrpSpPr>
            <a:grpSpLocks/>
          </p:cNvGrpSpPr>
          <p:nvPr/>
        </p:nvGrpSpPr>
        <p:grpSpPr bwMode="auto">
          <a:xfrm>
            <a:off x="8001000" y="1905000"/>
            <a:ext cx="762000" cy="523875"/>
            <a:chOff x="3962400" y="5791200"/>
            <a:chExt cx="762000" cy="523220"/>
          </a:xfrm>
        </p:grpSpPr>
        <p:sp>
          <p:nvSpPr>
            <p:cNvPr id="3994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39944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Reactions of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</a:t>
            </a:r>
          </a:p>
        </p:txBody>
      </p:sp>
      <p:pic>
        <p:nvPicPr>
          <p:cNvPr id="41986" name="Picture 7" descr="23_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844550"/>
            <a:ext cx="3067050" cy="6013450"/>
          </a:xfrm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– Step 1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934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Enzymes used in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are located in the matrix space of mitochondria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Special transport mechanisms are required to move the fatty acids into the mitochondrial matrix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Step 1 in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is the </a:t>
            </a: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activation reaction</a:t>
            </a:r>
            <a:r>
              <a:rPr lang="en-US" altLang="en-US" smtClean="0">
                <a:ea typeface="ＭＳ Ｐゴシック" pitchFamily="34" charset="-128"/>
              </a:rPr>
              <a:t> that produces a fatty acyl CoA molecule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grpSp>
        <p:nvGrpSpPr>
          <p:cNvPr id="44036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4403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4038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Activation Reaction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90600"/>
            <a:ext cx="7924800" cy="365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A high-energy thioester bond is formed between coenzyme A and the fatty acid</a:t>
            </a:r>
          </a:p>
          <a:p>
            <a:pPr marL="457200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Reaction requires energy as ATP</a:t>
            </a:r>
          </a:p>
          <a:p>
            <a:pPr marL="457200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Hydrolysis of two phosphoanhydride bonds</a:t>
            </a:r>
          </a:p>
          <a:p>
            <a:pPr marL="457200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Energy invested at start of cycle returns greater amount of energy later in pathway</a:t>
            </a:r>
          </a:p>
          <a:p>
            <a:pPr marL="457200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Reaction is catalyzed by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acyl-CoA ligase</a:t>
            </a:r>
            <a:r>
              <a:rPr lang="en-US" altLang="en-US" sz="2400" smtClean="0">
                <a:ea typeface="ＭＳ Ｐゴシック" pitchFamily="34" charset="-128"/>
              </a:rPr>
              <a:t> located on the outer mitochondrial membrane</a:t>
            </a:r>
          </a:p>
          <a:p>
            <a:pPr marL="457200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Product is an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activated acyl group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pic>
        <p:nvPicPr>
          <p:cNvPr id="46084" name="Picture 9" descr="23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62475"/>
            <a:ext cx="4876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Crossing Into the Matrix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543800" cy="5181600"/>
          </a:xfrm>
        </p:spPr>
        <p:txBody>
          <a:bodyPr/>
          <a:lstStyle/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activated acyl group reacts with carnitine, a carrier molecule</a:t>
            </a:r>
          </a:p>
          <a:p>
            <a:pPr marL="569913" lvl="1" indent="-228600" eaLnBrk="1" hangingPunct="1"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Reaction is catalyzed by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carnitine acyltransferase I</a:t>
            </a:r>
          </a:p>
          <a:p>
            <a:pPr marL="569913" lvl="1" indent="-228600" eaLnBrk="1" hangingPunct="1"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Transfers the fatty acyl group to carnitine, producing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acylcarnitine</a:t>
            </a:r>
            <a:r>
              <a:rPr lang="en-US" altLang="en-US" sz="2400" smtClean="0">
                <a:ea typeface="ＭＳ Ｐゴシック" pitchFamily="34" charset="-128"/>
              </a:rPr>
              <a:t> and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coenzyme A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acylcarnitine crosses into the mitochondrial matrix via a carrier protein located in the mitochondrial inner membrane 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Fatty acyl CoA is regenerated once in the matrix, in another </a:t>
            </a:r>
            <a:r>
              <a:rPr lang="en-US" altLang="en-US" sz="2800" smtClean="0">
                <a:solidFill>
                  <a:schemeClr val="tx2"/>
                </a:solidFill>
                <a:ea typeface="ＭＳ Ｐゴシック" pitchFamily="34" charset="-128"/>
              </a:rPr>
              <a:t>transesterification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reaction catalyzed by </a:t>
            </a:r>
            <a:r>
              <a:rPr lang="en-US" altLang="en-US" sz="2800" b="1" smtClean="0">
                <a:solidFill>
                  <a:srgbClr val="006600"/>
                </a:solidFill>
                <a:ea typeface="ＭＳ Ｐゴシック" pitchFamily="34" charset="-128"/>
              </a:rPr>
              <a:t>carnitine acyltransferase II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grpSp>
        <p:nvGrpSpPr>
          <p:cNvPr id="48132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4813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8134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Formation of </a:t>
            </a:r>
            <a:r>
              <a:rPr lang="en-US" altLang="en-US" dirty="0" err="1" smtClean="0">
                <a:ea typeface="ＭＳ Ｐゴシック" pitchFamily="34" charset="-128"/>
              </a:rPr>
              <a:t>Acylcarnitine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grpSp>
        <p:nvGrpSpPr>
          <p:cNvPr id="50179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5018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50183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50185" name="Picture 9" descr="den02761_23_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630363"/>
            <a:ext cx="645160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Representation of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Crossing </a:t>
            </a:r>
            <a:r>
              <a:rPr lang="en-US" altLang="en-US" dirty="0" smtClean="0">
                <a:ea typeface="ＭＳ Ｐゴシック" pitchFamily="34" charset="-128"/>
              </a:rPr>
              <a:t>Into the Matrix</a:t>
            </a: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grpSp>
        <p:nvGrpSpPr>
          <p:cNvPr id="52227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5223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52231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52233" name="Picture 9" descr="den02761_23_0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38275"/>
            <a:ext cx="5902325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23.1 Lipid Metabolism in Animals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Triglycerides (Tgl) are emulsified into fat droplets in the intestine by bile salts from the gallbladder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Bile</a:t>
            </a:r>
            <a:r>
              <a:rPr lang="en-US" altLang="en-US" sz="2400" smtClean="0">
                <a:ea typeface="ＭＳ Ｐゴシック" pitchFamily="34" charset="-128"/>
              </a:rPr>
              <a:t>: micelles of lecithin, cholesterol, protein, bile salts, inorganic ions, and bile pigments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Pancreatic lipase catalyzes hydrolysis of Tgl to monoglycerides and fatty acids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Absorbed by intestinal epithelial cells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Reassembled into Tgl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Combined with protein to form chylomicrons which transmit Tgl to adipocytes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536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– Step 2</a:t>
            </a:r>
          </a:p>
        </p:txBody>
      </p:sp>
      <p:sp>
        <p:nvSpPr>
          <p:cNvPr id="5427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143000"/>
            <a:ext cx="7543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This step is an oxidation reaction removing a pair of hydrogen atoms from the fatty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hydrogen atoms are used to </a:t>
            </a:r>
            <a:r>
              <a:rPr lang="en-US" altLang="en-US" sz="2400" smtClean="0">
                <a:solidFill>
                  <a:srgbClr val="006600"/>
                </a:solidFill>
                <a:ea typeface="ＭＳ Ｐゴシック" pitchFamily="34" charset="-128"/>
              </a:rPr>
              <a:t>reduce</a:t>
            </a:r>
            <a:r>
              <a:rPr lang="en-US" altLang="en-US" sz="2400" smtClean="0">
                <a:ea typeface="ＭＳ Ｐゴシック" pitchFamily="34" charset="-128"/>
              </a:rPr>
              <a:t> FAD producing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FADH</a:t>
            </a:r>
            <a:r>
              <a:rPr lang="en-US" altLang="en-US" sz="2400" b="1" baseline="-2500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Dehydrogenation</a:t>
            </a:r>
            <a:r>
              <a:rPr lang="en-US" altLang="en-US" sz="2400" smtClean="0">
                <a:ea typeface="ＭＳ Ｐゴシック" pitchFamily="34" charset="-128"/>
              </a:rPr>
              <a:t> reaction catalyzed by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acyl-CoA dehydrogenase</a:t>
            </a:r>
            <a:r>
              <a:rPr lang="en-US" altLang="en-US" sz="2400" smtClean="0">
                <a:ea typeface="ＭＳ Ｐゴシック" pitchFamily="34" charset="-128"/>
              </a:rPr>
              <a:t> resulting in formation of a carbon-carbon double bond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Oxidative phosphorylation yields 2 ATP molecules for each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FADH</a:t>
            </a:r>
            <a:r>
              <a:rPr lang="en-US" altLang="en-US" sz="2400" b="1" baseline="-2500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sz="2400" baseline="-250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produced by this redox reaction</a:t>
            </a:r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pic>
        <p:nvPicPr>
          <p:cNvPr id="54276" name="Picture 13" descr="23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6705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– Step 3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391400" cy="2667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third step of the reaction is the </a:t>
            </a:r>
            <a:r>
              <a:rPr lang="en-US" altLang="en-US" sz="2800" smtClean="0">
                <a:solidFill>
                  <a:srgbClr val="006600"/>
                </a:solidFill>
                <a:ea typeface="ＭＳ Ｐゴシック" pitchFamily="34" charset="-128"/>
              </a:rPr>
              <a:t>hydration</a:t>
            </a:r>
            <a:r>
              <a:rPr lang="en-US" altLang="en-US" sz="2800" smtClean="0">
                <a:ea typeface="ＭＳ Ｐゴシック" pitchFamily="34" charset="-128"/>
              </a:rPr>
              <a:t> of the double bond produced in reaction 2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This results in </a:t>
            </a:r>
            <a:r>
              <a:rPr lang="en-US" altLang="en-US" sz="2400" smtClean="0">
                <a:solidFill>
                  <a:srgbClr val="006600"/>
                </a:solidFill>
                <a:ea typeface="ＭＳ Ｐゴシック" pitchFamily="34" charset="-128"/>
              </a:rPr>
              <a:t>hydroxylation</a:t>
            </a:r>
            <a:r>
              <a:rPr lang="en-US" altLang="en-US" sz="2400" smtClean="0">
                <a:ea typeface="ＭＳ Ｐゴシック" pitchFamily="34" charset="-128"/>
              </a:rPr>
              <a:t> of the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-carbon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Reaction catalyzed by the enzyme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enoyl-CoA hydrase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pic>
        <p:nvPicPr>
          <p:cNvPr id="56324" name="Picture 9" descr="23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46513"/>
            <a:ext cx="73152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– Step 4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066800"/>
            <a:ext cx="7543800" cy="3352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>
                <a:ea typeface="+mn-ea"/>
              </a:rPr>
              <a:t>The previously hydroxylated </a:t>
            </a:r>
            <a:r>
              <a:rPr lang="en-US" smtClean="0">
                <a:latin typeface="Symbol" pitchFamily="18" charset="2"/>
                <a:ea typeface="+mn-ea"/>
              </a:rPr>
              <a:t>b</a:t>
            </a:r>
            <a:r>
              <a:rPr lang="en-US" smtClean="0">
                <a:ea typeface="+mn-ea"/>
              </a:rPr>
              <a:t>-carbon is now dehydrogenated in an </a:t>
            </a:r>
            <a:r>
              <a:rPr lang="en-US" smtClean="0">
                <a:solidFill>
                  <a:srgbClr val="006600"/>
                </a:solidFill>
                <a:ea typeface="+mn-ea"/>
              </a:rPr>
              <a:t>oxidation</a:t>
            </a:r>
            <a:r>
              <a:rPr lang="en-US" smtClean="0">
                <a:ea typeface="+mn-ea"/>
              </a:rPr>
              <a:t> reaction</a:t>
            </a:r>
          </a:p>
          <a:p>
            <a:pPr marL="517525" lvl="1" indent="-34766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ea typeface="+mn-ea"/>
              </a:rPr>
              <a:t>NAD</a:t>
            </a:r>
            <a:r>
              <a:rPr lang="en-US" baseline="30000" smtClean="0">
                <a:ea typeface="+mn-ea"/>
              </a:rPr>
              <a:t>+</a:t>
            </a:r>
            <a:r>
              <a:rPr lang="en-US" smtClean="0">
                <a:ea typeface="+mn-ea"/>
              </a:rPr>
              <a:t> is reduced forming NADH </a:t>
            </a:r>
          </a:p>
          <a:p>
            <a:pPr marL="860425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ea typeface="+mn-ea"/>
              </a:rPr>
              <a:t>Produces 3 ATP by oxidative phosphorylation</a:t>
            </a:r>
          </a:p>
          <a:p>
            <a:pPr marL="517525" lvl="1" indent="-34766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ea typeface="+mn-ea"/>
              </a:rPr>
              <a:t>The enzyme catalyzing the reaction is </a:t>
            </a:r>
            <a:r>
              <a:rPr lang="en-US" sz="2400" b="1" smtClean="0">
                <a:solidFill>
                  <a:srgbClr val="006600"/>
                </a:solidFill>
                <a:ea typeface="+mn-ea"/>
              </a:rPr>
              <a:t>L</a:t>
            </a:r>
            <a:r>
              <a:rPr lang="en-US" b="1" smtClean="0">
                <a:solidFill>
                  <a:srgbClr val="006600"/>
                </a:solidFill>
                <a:ea typeface="+mn-ea"/>
              </a:rPr>
              <a:t>-</a:t>
            </a:r>
            <a:r>
              <a:rPr lang="en-US" b="1" smtClean="0">
                <a:solidFill>
                  <a:srgbClr val="006600"/>
                </a:solidFill>
                <a:latin typeface="Symbol" pitchFamily="18" charset="2"/>
                <a:ea typeface="+mn-ea"/>
              </a:rPr>
              <a:t>b</a:t>
            </a:r>
            <a:r>
              <a:rPr lang="en-US" b="1" smtClean="0">
                <a:solidFill>
                  <a:srgbClr val="006600"/>
                </a:solidFill>
                <a:ea typeface="+mn-ea"/>
              </a:rPr>
              <a:t>-hydroxyacyl-CoA dehydrogenase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pic>
        <p:nvPicPr>
          <p:cNvPr id="58372" name="Picture 9" descr="23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858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 – Step 5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14400"/>
            <a:ext cx="7543800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Final reaction cleaves 2-C unit releasing acetyl CoA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The enzyme involved is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thiolase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Reaction type is </a:t>
            </a:r>
            <a:r>
              <a:rPr lang="en-US" altLang="en-US" sz="2400" smtClean="0">
                <a:solidFill>
                  <a:srgbClr val="006600"/>
                </a:solidFill>
                <a:ea typeface="ＭＳ Ｐゴシック" pitchFamily="34" charset="-128"/>
              </a:rPr>
              <a:t>thiolysis</a:t>
            </a:r>
            <a:r>
              <a:rPr lang="en-US" altLang="en-US" sz="2400" smtClean="0">
                <a:ea typeface="ＭＳ Ｐゴシック" pitchFamily="34" charset="-128"/>
              </a:rPr>
              <a:t>, attack molecule of coenzyme A on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-carbon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In addition to the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acetyl CoA</a:t>
            </a:r>
            <a:r>
              <a:rPr lang="en-US" altLang="en-US" sz="2400" smtClean="0">
                <a:ea typeface="ＭＳ Ｐゴシック" pitchFamily="34" charset="-128"/>
              </a:rPr>
              <a:t>, a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fatty acyl CoA</a:t>
            </a:r>
            <a:r>
              <a:rPr lang="en-US" altLang="en-US" sz="2400" smtClean="0">
                <a:ea typeface="ＭＳ Ｐゴシック" pitchFamily="34" charset="-128"/>
              </a:rPr>
              <a:t>, two carbons shorter than the beginning fatty acid is also produced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pic>
        <p:nvPicPr>
          <p:cNvPr id="60420" name="Picture 9" descr="23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533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Symbol" pitchFamily="18" charset="2"/>
                <a:ea typeface="+mj-ea"/>
              </a:rPr>
              <a:t>b</a:t>
            </a:r>
            <a:r>
              <a:rPr lang="en-US" smtClean="0">
                <a:ea typeface="+mj-ea"/>
              </a:rPr>
              <a:t>-Oxidation of Subsequent Acetyl Units</a:t>
            </a:r>
          </a:p>
        </p:txBody>
      </p:sp>
      <p:sp>
        <p:nvSpPr>
          <p:cNvPr id="62466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7391400" cy="4114800"/>
          </a:xfrm>
        </p:spPr>
        <p:txBody>
          <a:bodyPr/>
          <a:lstStyle/>
          <a:p>
            <a:pPr eaLnBrk="1" hangingPunct="1"/>
            <a:r>
              <a:rPr lang="en-US" altLang="en-US" sz="3100" smtClean="0">
                <a:ea typeface="ＭＳ Ｐゴシック" pitchFamily="34" charset="-128"/>
              </a:rPr>
              <a:t>The shortened fatty acyl CoA is further oxidized with additional cycles until the entire chain is degraded to acetyl CoA</a:t>
            </a:r>
          </a:p>
          <a:p>
            <a:pPr eaLnBrk="1" hangingPunct="1"/>
            <a:r>
              <a:rPr lang="en-US" altLang="en-US" sz="3100" smtClean="0">
                <a:ea typeface="ＭＳ Ｐゴシック" pitchFamily="34" charset="-128"/>
              </a:rPr>
              <a:t>Each acetyl CoA produced enters the reactions of the citric acid cycle</a:t>
            </a:r>
          </a:p>
          <a:p>
            <a:pPr lvl="1" eaLnBrk="1" hangingPunct="1"/>
            <a:r>
              <a:rPr lang="en-US" altLang="en-US" sz="2700" smtClean="0">
                <a:ea typeface="ＭＳ Ｐゴシック" pitchFamily="34" charset="-128"/>
              </a:rPr>
              <a:t>12 ATP molecules will be produced for each acetyl CoA released during </a:t>
            </a:r>
            <a:r>
              <a:rPr lang="en-US" altLang="en-US" sz="27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700" smtClean="0">
                <a:ea typeface="ＭＳ Ｐゴシック" pitchFamily="34" charset="-128"/>
              </a:rPr>
              <a:t>-oxidation</a:t>
            </a:r>
          </a:p>
        </p:txBody>
      </p:sp>
      <p:sp>
        <p:nvSpPr>
          <p:cNvPr id="62467" name="Rectangle 102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Complete Oxidation of Palmitic Acid</a:t>
            </a:r>
          </a:p>
        </p:txBody>
      </p:sp>
      <p:pic>
        <p:nvPicPr>
          <p:cNvPr id="64514" name="Picture 7" descr="23_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90600"/>
            <a:ext cx="5429250" cy="571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ATP from Palmitic Acid Oxidation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Step 1 (activation)</a:t>
            </a:r>
            <a:r>
              <a:rPr lang="en-US" sz="2800" dirty="0" smtClean="0">
                <a:ea typeface="+mn-ea"/>
              </a:rPr>
              <a:t> 		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Palmitic</a:t>
            </a:r>
            <a:r>
              <a:rPr lang="en-US" dirty="0" smtClean="0">
                <a:ea typeface="+mn-ea"/>
              </a:rPr>
              <a:t> acid to </a:t>
            </a:r>
            <a:r>
              <a:rPr lang="en-US" dirty="0" err="1" smtClean="0">
                <a:ea typeface="+mn-ea"/>
              </a:rPr>
              <a:t>Palmityl</a:t>
            </a:r>
            <a:r>
              <a:rPr lang="en-US" dirty="0" smtClean="0">
                <a:ea typeface="+mn-ea"/>
              </a:rPr>
              <a:t>-CoA         -2 ATP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Steps 2-5</a:t>
            </a:r>
            <a:r>
              <a:rPr lang="en-US" sz="2800" dirty="0" smtClean="0">
                <a:ea typeface="+mn-ea"/>
              </a:rPr>
              <a:t>       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7 FADH</a:t>
            </a:r>
            <a:r>
              <a:rPr lang="en-US" sz="3200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+ 2 ATP/FADH</a:t>
            </a:r>
            <a:r>
              <a:rPr lang="en-US" sz="3600" baseline="-25000" dirty="0" smtClean="0">
                <a:ea typeface="+mn-ea"/>
              </a:rPr>
              <a:t>2	    	</a:t>
            </a:r>
            <a:r>
              <a:rPr lang="en-US" dirty="0" smtClean="0">
                <a:ea typeface="+mn-ea"/>
              </a:rPr>
              <a:t>14 ATP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7 NADH x 3 ATP/NADH		21 ATP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8 Ac-</a:t>
            </a:r>
            <a:r>
              <a:rPr lang="en-US" dirty="0" err="1" smtClean="0">
                <a:ea typeface="+mn-ea"/>
              </a:rPr>
              <a:t>CoA</a:t>
            </a:r>
            <a:r>
              <a:rPr lang="en-US" dirty="0" smtClean="0">
                <a:ea typeface="+mn-ea"/>
              </a:rPr>
              <a:t> (to TCA cycle)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</a:rPr>
              <a:t>	8 x 1 GTP x 1 ATP/GTP		  8 ATP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</a:rPr>
              <a:t>	8 x 3 NADH x 3 ATP/NADH	   	72 ATP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</a:rPr>
              <a:t>	8 x 1 FADH</a:t>
            </a:r>
            <a:r>
              <a:rPr lang="en-US" sz="3600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x 2 ATP/FADH</a:t>
            </a:r>
            <a:r>
              <a:rPr lang="en-US" sz="3600" baseline="-25000" dirty="0" smtClean="0">
                <a:ea typeface="+mn-ea"/>
              </a:rPr>
              <a:t>2</a:t>
            </a:r>
            <a:r>
              <a:rPr lang="en-US" sz="3600" baseline="-25000" dirty="0">
                <a:ea typeface="+mn-ea"/>
              </a:rPr>
              <a:t>	</a:t>
            </a:r>
            <a:r>
              <a:rPr lang="en-US" dirty="0" smtClean="0">
                <a:ea typeface="+mn-ea"/>
              </a:rPr>
              <a:t>16 ATP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ea typeface="+mn-ea"/>
              </a:rPr>
              <a:t>                                                NET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        </a:t>
            </a:r>
            <a:r>
              <a:rPr lang="en-US" sz="2800" b="1" dirty="0" smtClean="0">
                <a:solidFill>
                  <a:schemeClr val="accent2"/>
                </a:solidFill>
                <a:ea typeface="+mn-ea"/>
              </a:rPr>
              <a:t>129 ATP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23.2 Fatty Acid Degradation</a:t>
            </a:r>
          </a:p>
        </p:txBody>
      </p:sp>
      <p:sp>
        <p:nvSpPr>
          <p:cNvPr id="66564" name="Line 6"/>
          <p:cNvSpPr>
            <a:spLocks noChangeShapeType="1"/>
          </p:cNvSpPr>
          <p:nvPr/>
        </p:nvSpPr>
        <p:spPr bwMode="auto">
          <a:xfrm flipH="1">
            <a:off x="2286000" y="5791200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23.3 Ketone Bodies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Result if excess acetyl-CoA from </a:t>
            </a:r>
            <a:r>
              <a:rPr lang="en-US" altLang="en-US" sz="26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600" dirty="0" smtClean="0">
                <a:ea typeface="ＭＳ Ｐゴシック" pitchFamily="34" charset="-128"/>
              </a:rPr>
              <a:t>-oxidation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When glycolysis and </a:t>
            </a:r>
            <a:r>
              <a:rPr lang="en-US" altLang="en-US" sz="26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600" dirty="0" smtClean="0">
                <a:ea typeface="ＭＳ Ｐゴシック" pitchFamily="34" charset="-128"/>
              </a:rPr>
              <a:t>-oxidation occur at the same rate there is a steady supply of pyruvate to convert to oxaloacetate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If the supply of oxaloacetate is too low to allow all the acetyl CoA to enter the citric acid cycle: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Convert excess acetyl CoA to </a:t>
            </a:r>
            <a:r>
              <a:rPr lang="en-US" altLang="en-US" b="1" dirty="0" smtClean="0">
                <a:ea typeface="ＭＳ Ｐゴシック" pitchFamily="34" charset="-128"/>
              </a:rPr>
              <a:t>ketone bodies</a:t>
            </a:r>
          </a:p>
          <a:p>
            <a:pPr lvl="2" eaLnBrk="1" hangingPunct="1">
              <a:lnSpc>
                <a:spcPct val="90000"/>
              </a:lnSpc>
              <a:buSzPct val="75000"/>
              <a:buFontTx/>
              <a:buChar char="·"/>
            </a:pPr>
            <a:r>
              <a:rPr lang="en-US" altLang="en-US" dirty="0" smtClean="0">
                <a:solidFill>
                  <a:srgbClr val="7030A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dirty="0" smtClean="0">
                <a:solidFill>
                  <a:srgbClr val="7030A0"/>
                </a:solidFill>
                <a:ea typeface="ＭＳ Ｐゴシック" pitchFamily="34" charset="-128"/>
              </a:rPr>
              <a:t>-</a:t>
            </a:r>
            <a:r>
              <a:rPr lang="en-US" altLang="en-US" dirty="0" err="1" smtClean="0">
                <a:solidFill>
                  <a:srgbClr val="7030A0"/>
                </a:solidFill>
                <a:ea typeface="ＭＳ Ｐゴシック" pitchFamily="34" charset="-128"/>
              </a:rPr>
              <a:t>hydroxybutyrate</a:t>
            </a:r>
            <a:endParaRPr lang="en-US" altLang="en-US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7030A0"/>
                </a:solidFill>
                <a:ea typeface="ＭＳ Ｐゴシック" pitchFamily="34" charset="-128"/>
              </a:rPr>
              <a:t>Acetone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7030A0"/>
                </a:solidFill>
                <a:ea typeface="ＭＳ Ｐゴシック" pitchFamily="34" charset="-128"/>
              </a:rPr>
              <a:t>Acetoacetate</a:t>
            </a:r>
            <a:r>
              <a:rPr lang="en-US" altLang="en-US" sz="1800" dirty="0" smtClean="0">
                <a:solidFill>
                  <a:srgbClr val="7030A0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68611" name="Picture 11" descr="23_08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5410200"/>
            <a:ext cx="4876800" cy="1006475"/>
          </a:xfrm>
        </p:spPr>
      </p:pic>
      <p:grpSp>
        <p:nvGrpSpPr>
          <p:cNvPr id="68613" name="Group 9"/>
          <p:cNvGrpSpPr>
            <a:grpSpLocks/>
          </p:cNvGrpSpPr>
          <p:nvPr/>
        </p:nvGrpSpPr>
        <p:grpSpPr bwMode="auto">
          <a:xfrm>
            <a:off x="8001000" y="1828800"/>
            <a:ext cx="762000" cy="523875"/>
            <a:chOff x="3962400" y="5791200"/>
            <a:chExt cx="762000" cy="523220"/>
          </a:xfrm>
        </p:grpSpPr>
        <p:sp>
          <p:nvSpPr>
            <p:cNvPr id="6861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6861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Ketosis</a:t>
            </a:r>
          </a:p>
        </p:txBody>
      </p:sp>
      <p:sp>
        <p:nvSpPr>
          <p:cNvPr id="70658" name="Rectangle 1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92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ea typeface="ＭＳ Ｐゴシック" pitchFamily="34" charset="-128"/>
              </a:rPr>
              <a:t>Ketosis</a:t>
            </a:r>
            <a:r>
              <a:rPr lang="en-US" altLang="en-US" sz="2800" dirty="0" smtClean="0">
                <a:ea typeface="ＭＳ Ｐゴシック" pitchFamily="34" charset="-128"/>
              </a:rPr>
              <a:t> is a condition with abnormally high levels of blood ketone bodies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Arises under some pathological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Starvation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Extremely low in carbohydrates – high protein diet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Uncontrolled diabetes mellitus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Uncontrolled diabetics can have a very high concentration of ketone acids in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Ketoacidosis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Ketone acids are relatively strong acids that readily dissociate to release H</a:t>
            </a:r>
            <a:r>
              <a:rPr lang="en-US" altLang="en-US" sz="2600" baseline="30000" dirty="0" smtClean="0">
                <a:ea typeface="ＭＳ Ｐゴシック" pitchFamily="34" charset="-128"/>
              </a:rPr>
              <a:t>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Blood pH then becomes acidic which can lead to death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70659" name="Rectangle 12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Ketogenesis</a:t>
            </a:r>
          </a:p>
        </p:txBody>
      </p:sp>
      <p:sp>
        <p:nvSpPr>
          <p:cNvPr id="7270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543800" cy="2819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Production of ketone bodies begins with a reversal of the last step in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-oxidation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When oxaloacetate levels are low, two acetyl CoA molecules are fused to form acetoacetyl CoA</a:t>
            </a:r>
          </a:p>
        </p:txBody>
      </p:sp>
      <p:pic>
        <p:nvPicPr>
          <p:cNvPr id="72707" name="Picture 12" descr="23_08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114800"/>
            <a:ext cx="7772400" cy="1389063"/>
          </a:xfrm>
        </p:spPr>
      </p:pic>
      <p:sp>
        <p:nvSpPr>
          <p:cNvPr id="72708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Micelles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990600"/>
            <a:ext cx="7772400" cy="3048000"/>
          </a:xfrm>
        </p:spPr>
        <p:txBody>
          <a:bodyPr/>
          <a:lstStyle/>
          <a:p>
            <a:pPr marL="228600" indent="-228600" eaLnBrk="1" hangingPunct="1"/>
            <a:r>
              <a:rPr lang="en-US" altLang="en-US" sz="3000" smtClean="0">
                <a:ea typeface="ＭＳ Ｐゴシック" pitchFamily="34" charset="-128"/>
              </a:rPr>
              <a:t>A micelle formed from the phospholipid lecithin</a:t>
            </a:r>
          </a:p>
          <a:p>
            <a:pPr marL="228600" indent="-228600" eaLnBrk="1" hangingPunct="1"/>
            <a:r>
              <a:rPr lang="en-US" altLang="en-US" sz="3000" smtClean="0">
                <a:ea typeface="ＭＳ Ｐゴシック" pitchFamily="34" charset="-128"/>
              </a:rPr>
              <a:t>Straight lines represent long hydrophobic fatty acid tails</a:t>
            </a:r>
          </a:p>
          <a:p>
            <a:pPr marL="228600" indent="-228600" eaLnBrk="1" hangingPunct="1"/>
            <a:r>
              <a:rPr lang="en-US" altLang="en-US" sz="3000" smtClean="0">
                <a:ea typeface="ＭＳ Ｐゴシック" pitchFamily="34" charset="-128"/>
              </a:rPr>
              <a:t>Spheres represent hydrophilic heads of phospholipids</a:t>
            </a:r>
          </a:p>
        </p:txBody>
      </p:sp>
      <p:pic>
        <p:nvPicPr>
          <p:cNvPr id="17411" name="Picture 8" descr="2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581400"/>
            <a:ext cx="3352800" cy="3138488"/>
          </a:xfrm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Formation of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latin typeface="Symbol" pitchFamily="18" charset="2"/>
                <a:ea typeface="+mj-ea"/>
              </a:rPr>
              <a:t>b</a:t>
            </a:r>
            <a:r>
              <a:rPr lang="en-US" dirty="0" smtClean="0">
                <a:ea typeface="+mj-ea"/>
              </a:rPr>
              <a:t>-</a:t>
            </a:r>
            <a:r>
              <a:rPr lang="en-US" dirty="0" err="1" smtClean="0">
                <a:ea typeface="+mj-ea"/>
              </a:rPr>
              <a:t>Hydroxy</a:t>
            </a:r>
            <a:r>
              <a:rPr lang="en-US" dirty="0" smtClean="0">
                <a:ea typeface="+mj-ea"/>
              </a:rPr>
              <a:t>-</a:t>
            </a:r>
            <a:r>
              <a:rPr lang="en-US" dirty="0" smtClean="0">
                <a:latin typeface="Symbol" pitchFamily="18" charset="2"/>
                <a:ea typeface="+mj-ea"/>
              </a:rPr>
              <a:t>b</a:t>
            </a:r>
            <a:r>
              <a:rPr lang="en-US" dirty="0" smtClean="0">
                <a:ea typeface="+mj-ea"/>
              </a:rPr>
              <a:t>-</a:t>
            </a:r>
            <a:r>
              <a:rPr lang="en-US" dirty="0" err="1" smtClean="0">
                <a:ea typeface="+mj-ea"/>
              </a:rPr>
              <a:t>methylglutaryl</a:t>
            </a:r>
            <a:r>
              <a:rPr lang="en-US" dirty="0" smtClean="0">
                <a:ea typeface="+mj-ea"/>
              </a:rPr>
              <a:t> CoA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8305800" cy="4724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Combination of acetoacetyl CoA with a third acetyl CoA molecule yields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600" smtClean="0">
                <a:ea typeface="ＭＳ Ｐゴシック" pitchFamily="34" charset="-128"/>
              </a:rPr>
              <a:t>-hydroxy-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600" smtClean="0">
                <a:ea typeface="ＭＳ Ｐゴシック" pitchFamily="34" charset="-128"/>
              </a:rPr>
              <a:t>-methylglutarylCoA (HMG-CoA)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HMG-CoA formed in the cytoplasm is a precursor for cholesterol biosynthesis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  <p:pic>
        <p:nvPicPr>
          <p:cNvPr id="74756" name="Picture 14" descr="23-2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7821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Formation of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Acetoacetate and Acetyl CoA</a:t>
            </a:r>
            <a:endParaRPr lang="en-US" dirty="0" smtClean="0">
              <a:ea typeface="+mj-ea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8305800" cy="4724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In mitochondria HMG-CoA is cleaved to yield acetoacetate and acetyl CoA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  <p:pic>
        <p:nvPicPr>
          <p:cNvPr id="76804" name="Picture 15" descr="23-2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932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Acetoacetate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8229600" cy="57912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altLang="en-US" sz="2800" smtClean="0">
                <a:ea typeface="ＭＳ Ｐゴシック" pitchFamily="34" charset="-128"/>
              </a:rPr>
              <a:t>Small amounts of acetoacetate spontaneously lose CO</a:t>
            </a:r>
            <a:r>
              <a:rPr lang="en-US" altLang="en-US" sz="2800" baseline="-25000" smtClean="0"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 to produce acetone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600" smtClean="0">
                <a:ea typeface="ＭＳ Ｐゴシック" pitchFamily="34" charset="-128"/>
              </a:rPr>
              <a:t>This process can result in </a:t>
            </a:r>
            <a:r>
              <a:rPr lang="ja-JP" altLang="en-US" sz="2600" smtClean="0">
                <a:ea typeface="ＭＳ Ｐゴシック" pitchFamily="34" charset="-128"/>
              </a:rPr>
              <a:t>“</a:t>
            </a:r>
            <a:r>
              <a:rPr lang="en-US" altLang="ja-JP" sz="2600" smtClean="0">
                <a:ea typeface="ＭＳ Ｐゴシック" pitchFamily="34" charset="-128"/>
              </a:rPr>
              <a:t>acetone breath</a:t>
            </a:r>
            <a:r>
              <a:rPr lang="ja-JP" altLang="en-US" sz="2600" smtClean="0">
                <a:ea typeface="ＭＳ Ｐゴシック" pitchFamily="34" charset="-128"/>
              </a:rPr>
              <a:t>”</a:t>
            </a:r>
            <a:r>
              <a:rPr lang="en-US" altLang="ja-JP" sz="2600" smtClean="0">
                <a:ea typeface="ＭＳ Ｐゴシック" pitchFamily="34" charset="-128"/>
              </a:rPr>
              <a:t> often associated with uncontrolled diabetes mellitus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Typical reaction has acetoacetate reduced in an NADH-dependent reaction to produce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-hydroxybutyrate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Ketone bodies: acetoacetate, acetone, and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-hydroxybutyrate 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Heart muscle main energy source is from ketone body oxidation 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Can be reconverted to acetyl CoA 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Produced in the liver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Diffuse into the blood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Circulate to other tissues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Acetoacetate Reactions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  <p:pic>
        <p:nvPicPr>
          <p:cNvPr id="80899" name="Picture 9" descr="23-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1905000"/>
            <a:ext cx="6994525" cy="44069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Reactions of Ketogenesis</a:t>
            </a:r>
          </a:p>
        </p:txBody>
      </p:sp>
      <p:sp>
        <p:nvSpPr>
          <p:cNvPr id="82946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23.3 Ketone Bodies</a:t>
            </a:r>
          </a:p>
        </p:txBody>
      </p:sp>
      <p:pic>
        <p:nvPicPr>
          <p:cNvPr id="82947" name="Picture 12" descr="23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762000"/>
            <a:ext cx="3476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23.4 Fatty Acid Synthesis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All organisms can synthesize fatty acids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Excess acetyl CoA from carbohydrate degradation is used to make fatty acids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These fatty acids are stored as triglycerides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Reactions occur in the cytoplasm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Acyl group carrier is acyl carrier protein (ACP)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Synthesis is by addition of 2-carbon units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Synthesis by a multienzyme complex known as fatty acid synthase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NADPH is the reducing agent</a:t>
            </a:r>
          </a:p>
        </p:txBody>
      </p:sp>
      <p:grpSp>
        <p:nvGrpSpPr>
          <p:cNvPr id="83972" name="Group 9"/>
          <p:cNvGrpSpPr>
            <a:grpSpLocks/>
          </p:cNvGrpSpPr>
          <p:nvPr/>
        </p:nvGrpSpPr>
        <p:grpSpPr bwMode="auto">
          <a:xfrm>
            <a:off x="8001000" y="2743200"/>
            <a:ext cx="762000" cy="523875"/>
            <a:chOff x="3962400" y="5791200"/>
            <a:chExt cx="762000" cy="523220"/>
          </a:xfrm>
        </p:grpSpPr>
        <p:sp>
          <p:nvSpPr>
            <p:cNvPr id="8397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8397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Comparison of </a:t>
            </a:r>
            <a:r>
              <a:rPr lang="en-US" smtClean="0">
                <a:latin typeface="Symbol" pitchFamily="18" charset="2"/>
                <a:ea typeface="+mj-ea"/>
              </a:rPr>
              <a:t>b</a:t>
            </a:r>
            <a:r>
              <a:rPr lang="en-US" smtClean="0">
                <a:ea typeface="+mj-ea"/>
              </a:rPr>
              <a:t>-Oxidation and Fatty Acid Biosynthesis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7772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7030A0"/>
                </a:solidFill>
                <a:ea typeface="ＭＳ Ｐゴシック" pitchFamily="34" charset="-128"/>
              </a:rPr>
              <a:t>Intracellular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Biosynthetic enzymes in cell cytoplasm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Degradative enzymes in mitochondria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7030A0"/>
                </a:solidFill>
                <a:ea typeface="ＭＳ Ｐゴシック" pitchFamily="34" charset="-128"/>
              </a:rPr>
              <a:t>Acyl group carriers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Biosynthetic carrier is acyl carrier protein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Degradative carrier is coenzyme 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7030A0"/>
                </a:solidFill>
                <a:ea typeface="ＭＳ Ｐゴシック" pitchFamily="34" charset="-128"/>
              </a:rPr>
              <a:t>Enzymes involved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Biosynthetic complex is fatty acid synthase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Degradative enzymes not associated in a complex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7030A0"/>
                </a:solidFill>
                <a:ea typeface="ＭＳ Ｐゴシック" pitchFamily="34" charset="-128"/>
              </a:rPr>
              <a:t>Electron carrier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Biosynthetic process uses NADPH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Degradative process uses NADH and FADH</a:t>
            </a:r>
            <a:r>
              <a:rPr lang="en-US" altLang="en-US" sz="2600" baseline="-25000" dirty="0" smtClean="0">
                <a:ea typeface="ＭＳ Ｐゴシック" pitchFamily="34" charset="-128"/>
              </a:rPr>
              <a:t>2</a:t>
            </a:r>
            <a:endParaRPr lang="en-US" altLang="en-US" sz="2600" dirty="0" smtClean="0">
              <a:ea typeface="ＭＳ Ｐゴシック" pitchFamily="34" charset="-128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Comparison of </a:t>
            </a:r>
            <a:r>
              <a:rPr lang="en-US" dirty="0" smtClean="0">
                <a:ea typeface="+mj-ea"/>
              </a:rPr>
              <a:t>Fatty </a:t>
            </a:r>
            <a:r>
              <a:rPr lang="en-US" dirty="0" smtClean="0">
                <a:ea typeface="+mj-ea"/>
              </a:rPr>
              <a:t>Acid </a:t>
            </a:r>
            <a:r>
              <a:rPr lang="en-US" dirty="0" smtClean="0">
                <a:ea typeface="+mj-ea"/>
              </a:rPr>
              <a:t>Biosynthesis and Degradation</a:t>
            </a:r>
            <a:endParaRPr lang="en-US" dirty="0" smtClean="0">
              <a:ea typeface="+mj-ea"/>
            </a:endParaRPr>
          </a:p>
        </p:txBody>
      </p:sp>
      <p:graphicFrame>
        <p:nvGraphicFramePr>
          <p:cNvPr id="393253" name="Group 37"/>
          <p:cNvGraphicFramePr>
            <a:graphicFrameLocks noGrp="1"/>
          </p:cNvGraphicFramePr>
          <p:nvPr>
            <p:ph type="tbl" idx="1"/>
          </p:nvPr>
        </p:nvGraphicFramePr>
        <p:xfrm>
          <a:off x="1143000" y="1524000"/>
          <a:ext cx="7772400" cy="4602162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2590800"/>
              </a:tblGrid>
              <a:tr h="822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Biosynthesis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Degradation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Intracellular location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cytoplasm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mitochondria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Acyl group carriers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Acyl carrier protein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Coenzyme 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Enzyme complex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Fatty acid synthase complex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enzyme complex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Electron carriers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NADPH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NADH, FADH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Fatty Acid Synthesis Reactions</a:t>
            </a:r>
          </a:p>
        </p:txBody>
      </p:sp>
      <p:sp>
        <p:nvSpPr>
          <p:cNvPr id="8704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76200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err="1" smtClean="0">
                <a:ea typeface="ＭＳ Ｐゴシック" pitchFamily="34" charset="-128"/>
              </a:rPr>
              <a:t>Malonyl</a:t>
            </a:r>
            <a:r>
              <a:rPr lang="en-US" altLang="en-US" dirty="0" smtClean="0">
                <a:ea typeface="ＭＳ Ｐゴシック" pitchFamily="34" charset="-128"/>
              </a:rPr>
              <a:t> ACP is produced in two reactions: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Carboxylation of acetyl CoA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Transfer of </a:t>
            </a:r>
            <a:r>
              <a:rPr lang="en-US" altLang="en-US" sz="2400" dirty="0" err="1" smtClean="0">
                <a:ea typeface="ＭＳ Ｐゴシック" pitchFamily="34" charset="-128"/>
              </a:rPr>
              <a:t>malonyl</a:t>
            </a:r>
            <a:r>
              <a:rPr lang="en-US" altLang="en-US" sz="2400" dirty="0" smtClean="0">
                <a:ea typeface="ＭＳ Ｐゴシック" pitchFamily="34" charset="-128"/>
              </a:rPr>
              <a:t> acyl group from </a:t>
            </a:r>
            <a:r>
              <a:rPr lang="en-US" altLang="en-US" sz="2400" dirty="0" err="1" smtClean="0">
                <a:ea typeface="ＭＳ Ｐゴシック" pitchFamily="34" charset="-128"/>
              </a:rPr>
              <a:t>malonyl</a:t>
            </a:r>
            <a:r>
              <a:rPr lang="en-US" altLang="en-US" sz="2400" dirty="0" smtClean="0">
                <a:ea typeface="ＭＳ Ｐゴシック" pitchFamily="34" charset="-128"/>
              </a:rPr>
              <a:t> CoA to the ACP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Four remaining reactions: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Condensation – </a:t>
            </a:r>
            <a:r>
              <a:rPr lang="en-US" altLang="en-US" sz="2400" dirty="0" err="1" smtClean="0">
                <a:ea typeface="ＭＳ Ｐゴシック" pitchFamily="34" charset="-128"/>
              </a:rPr>
              <a:t>Acetoacetyl</a:t>
            </a:r>
            <a:r>
              <a:rPr lang="en-US" altLang="en-US" sz="2400" dirty="0" smtClean="0">
                <a:ea typeface="ＭＳ Ｐゴシック" pitchFamily="34" charset="-128"/>
              </a:rPr>
              <a:t> ACP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Reduction –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dirty="0" smtClean="0">
                <a:ea typeface="ＭＳ Ｐゴシック" pitchFamily="34" charset="-128"/>
              </a:rPr>
              <a:t>-</a:t>
            </a:r>
            <a:r>
              <a:rPr lang="en-US" altLang="en-US" sz="2400" dirty="0" err="1" smtClean="0">
                <a:ea typeface="ＭＳ Ｐゴシック" pitchFamily="34" charset="-128"/>
              </a:rPr>
              <a:t>Hydroxybutyryl</a:t>
            </a:r>
            <a:r>
              <a:rPr lang="en-US" altLang="en-US" sz="2400" dirty="0" smtClean="0">
                <a:ea typeface="ＭＳ Ｐゴシック" pitchFamily="34" charset="-128"/>
              </a:rPr>
              <a:t> ACP 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Dehydration – </a:t>
            </a:r>
            <a:r>
              <a:rPr lang="en-US" altLang="en-US" sz="2400" dirty="0" err="1" smtClean="0">
                <a:ea typeface="ＭＳ Ｐゴシック" pitchFamily="34" charset="-128"/>
              </a:rPr>
              <a:t>Crotonyl</a:t>
            </a:r>
            <a:r>
              <a:rPr lang="en-US" altLang="en-US" sz="2400" dirty="0" smtClean="0">
                <a:ea typeface="ＭＳ Ｐゴシック" pitchFamily="34" charset="-128"/>
              </a:rPr>
              <a:t> ACP</a:t>
            </a:r>
          </a:p>
          <a:p>
            <a:pPr marL="403225" lvl="1" indent="-176213" eaLnBrk="1" hangingPunct="1"/>
            <a:r>
              <a:rPr lang="en-US" altLang="en-US" sz="2400" dirty="0" smtClean="0">
                <a:ea typeface="ＭＳ Ｐゴシック" pitchFamily="34" charset="-128"/>
              </a:rPr>
              <a:t>Reduction – </a:t>
            </a:r>
            <a:r>
              <a:rPr lang="en-US" altLang="en-US" sz="2400" dirty="0" err="1" smtClean="0">
                <a:ea typeface="ＭＳ Ｐゴシック" pitchFamily="34" charset="-128"/>
              </a:rPr>
              <a:t>Butyryl</a:t>
            </a:r>
            <a:r>
              <a:rPr lang="en-US" altLang="en-US" sz="2400" dirty="0" smtClean="0">
                <a:ea typeface="ＭＳ Ｐゴシック" pitchFamily="34" charset="-128"/>
              </a:rPr>
              <a:t> ACP</a:t>
            </a:r>
          </a:p>
        </p:txBody>
      </p:sp>
      <p:sp>
        <p:nvSpPr>
          <p:cNvPr id="87043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Formation of </a:t>
            </a:r>
            <a:r>
              <a:rPr lang="en-US" altLang="en-US" dirty="0" err="1" smtClean="0">
                <a:ea typeface="ＭＳ Ｐゴシック" pitchFamily="34" charset="-128"/>
              </a:rPr>
              <a:t>Acetoacetyl</a:t>
            </a:r>
            <a:r>
              <a:rPr lang="en-US" altLang="en-US" dirty="0" smtClean="0">
                <a:ea typeface="ＭＳ Ｐゴシック" pitchFamily="34" charset="-128"/>
              </a:rPr>
              <a:t> ACP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8066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  <p:pic>
        <p:nvPicPr>
          <p:cNvPr id="88070" name="Picture 6" descr="den02761_23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703388"/>
            <a:ext cx="720566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Bile Salt Structures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40386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Bile salts are made in the liver and stored in the gallbladder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Are secreted upon stimulus into the duodenum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Major bile salts: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Cholate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Chenodeoxycholate </a:t>
            </a:r>
          </a:p>
        </p:txBody>
      </p:sp>
      <p:pic>
        <p:nvPicPr>
          <p:cNvPr id="19459" name="Picture 9" descr="23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3733800" cy="3622675"/>
          </a:xfrm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Formation of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l-GR" altLang="en-US" dirty="0" smtClean="0">
                <a:ea typeface="ＭＳ Ｐゴシック" pitchFamily="34" charset="-128"/>
              </a:rPr>
              <a:t>β</a:t>
            </a:r>
            <a:r>
              <a:rPr lang="en-US" altLang="en-US" dirty="0" smtClean="0">
                <a:ea typeface="ＭＳ Ｐゴシック" pitchFamily="34" charset="-128"/>
              </a:rPr>
              <a:t>-</a:t>
            </a:r>
            <a:r>
              <a:rPr lang="en-US" altLang="en-US" dirty="0" err="1" smtClean="0">
                <a:ea typeface="ＭＳ Ｐゴシック" pitchFamily="34" charset="-128"/>
              </a:rPr>
              <a:t>Hydroxybutryl</a:t>
            </a:r>
            <a:r>
              <a:rPr lang="en-US" altLang="en-US" dirty="0" smtClean="0">
                <a:ea typeface="ＭＳ Ｐゴシック" pitchFamily="34" charset="-128"/>
              </a:rPr>
              <a:t> ACP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9090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  <p:pic>
        <p:nvPicPr>
          <p:cNvPr id="89095" name="Picture 7" descr="den02761_23_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76425"/>
            <a:ext cx="66167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Formation of </a:t>
            </a:r>
            <a:r>
              <a:rPr lang="en-US" altLang="en-US" dirty="0" err="1" smtClean="0">
                <a:ea typeface="ＭＳ Ｐゴシック" pitchFamily="34" charset="-128"/>
              </a:rPr>
              <a:t>Crotonyl</a:t>
            </a:r>
            <a:r>
              <a:rPr lang="en-US" altLang="en-US" dirty="0" smtClean="0">
                <a:ea typeface="ＭＳ Ｐゴシック" pitchFamily="34" charset="-128"/>
              </a:rPr>
              <a:t> ACP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0114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  <p:pic>
        <p:nvPicPr>
          <p:cNvPr id="90118" name="Picture 6" descr="den02761_23_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3263"/>
            <a:ext cx="6234113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Formation of </a:t>
            </a:r>
            <a:r>
              <a:rPr lang="en-US" altLang="en-US" dirty="0" err="1" smtClean="0">
                <a:ea typeface="ＭＳ Ｐゴシック" pitchFamily="34" charset="-128"/>
              </a:rPr>
              <a:t>Butyryl</a:t>
            </a:r>
            <a:r>
              <a:rPr lang="en-US" altLang="en-US" dirty="0" smtClean="0">
                <a:ea typeface="ＭＳ Ｐゴシック" pitchFamily="34" charset="-128"/>
              </a:rPr>
              <a:t> ACP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1138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23.4 Fatty Acid Synthesis</a:t>
            </a:r>
          </a:p>
        </p:txBody>
      </p:sp>
      <p:pic>
        <p:nvPicPr>
          <p:cNvPr id="91143" name="Picture 7" descr="den02761_23_1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855788"/>
            <a:ext cx="68453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2286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23.5 The Regulation of Lipid Metabolism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7724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Metabolism of fatty acids occurs to a different extent in different organs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Compare several key organs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Liver 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Adipose tissue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Muscle tissue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Brain 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grpSp>
        <p:nvGrpSpPr>
          <p:cNvPr id="92163" name="Group 9"/>
          <p:cNvGrpSpPr>
            <a:grpSpLocks/>
          </p:cNvGrpSpPr>
          <p:nvPr/>
        </p:nvGrpSpPr>
        <p:grpSpPr bwMode="auto">
          <a:xfrm>
            <a:off x="8001000" y="2667000"/>
            <a:ext cx="762000" cy="523875"/>
            <a:chOff x="3962400" y="5791200"/>
            <a:chExt cx="762000" cy="523220"/>
          </a:xfrm>
        </p:grpSpPr>
        <p:sp>
          <p:nvSpPr>
            <p:cNvPr id="9216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92165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Representation of Liver </a:t>
            </a:r>
            <a:r>
              <a:rPr lang="en-US" dirty="0" smtClean="0">
                <a:ea typeface="+mj-ea"/>
              </a:rPr>
              <a:t>and Lipid Metabolism</a:t>
            </a:r>
          </a:p>
        </p:txBody>
      </p:sp>
      <p:pic>
        <p:nvPicPr>
          <p:cNvPr id="93187" name="Picture 9" descr="23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8455978" cy="348785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Liver and Lipid Metabolism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7010400" cy="50292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When excess fuel </a:t>
            </a:r>
            <a:r>
              <a:rPr lang="en-US" altLang="en-US" dirty="0" smtClean="0">
                <a:ea typeface="ＭＳ Ｐゴシック" pitchFamily="34" charset="-128"/>
              </a:rPr>
              <a:t>available, liver synthesizes fatty acids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Fatty acids produce </a:t>
            </a:r>
            <a:r>
              <a:rPr lang="en-US" altLang="en-US" dirty="0" err="1" smtClean="0">
                <a:ea typeface="ＭＳ Ｐゴシック" pitchFamily="34" charset="-128"/>
              </a:rPr>
              <a:t>Tgl</a:t>
            </a:r>
            <a:r>
              <a:rPr lang="en-US" altLang="en-US" dirty="0" smtClean="0">
                <a:ea typeface="ＭＳ Ｐゴシック" pitchFamily="34" charset="-128"/>
              </a:rPr>
              <a:t> transported from liver to adipose tissues by VLDL </a:t>
            </a:r>
            <a:r>
              <a:rPr lang="en-US" altLang="en-US" dirty="0" smtClean="0">
                <a:ea typeface="ＭＳ Ｐゴシック" pitchFamily="34" charset="-128"/>
              </a:rPr>
              <a:t>complexes</a:t>
            </a:r>
          </a:p>
          <a:p>
            <a:pPr marL="0" lvl="1" indent="0"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altLang="en-US" dirty="0" smtClean="0">
                <a:ea typeface="ＭＳ Ｐゴシック" pitchFamily="34" charset="-128"/>
              </a:rPr>
              <a:t>In </a:t>
            </a:r>
            <a:r>
              <a:rPr lang="en-US" altLang="en-US" dirty="0" smtClean="0">
                <a:ea typeface="ＭＳ Ｐゴシック" pitchFamily="34" charset="-128"/>
              </a:rPr>
              <a:t>starvation or </a:t>
            </a:r>
            <a:r>
              <a:rPr lang="en-US" altLang="en-US" dirty="0" smtClean="0">
                <a:ea typeface="ＭＳ Ｐゴシック" pitchFamily="34" charset="-128"/>
              </a:rPr>
              <a:t>fasting</a:t>
            </a:r>
          </a:p>
          <a:p>
            <a:pPr marL="741363" lvl="1" indent="-27940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Fatty </a:t>
            </a:r>
            <a:r>
              <a:rPr lang="en-US" altLang="en-US" dirty="0" smtClean="0">
                <a:ea typeface="ＭＳ Ｐゴシック" pitchFamily="34" charset="-128"/>
              </a:rPr>
              <a:t>acids </a:t>
            </a:r>
            <a:r>
              <a:rPr lang="en-US" altLang="en-US" dirty="0" smtClean="0">
                <a:ea typeface="ＭＳ Ｐゴシック" pitchFamily="34" charset="-128"/>
              </a:rPr>
              <a:t>converted to </a:t>
            </a:r>
            <a:r>
              <a:rPr lang="en-US" altLang="en-US" dirty="0" smtClean="0">
                <a:ea typeface="ＭＳ Ｐゴシック" pitchFamily="34" charset="-128"/>
              </a:rPr>
              <a:t>acetoacetate and other ketone bodies exported to other organs for oxidation to ATP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 rot="-5400000">
            <a:off x="-2971800" y="29718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23.5 Regulation of Lipid </a:t>
            </a:r>
            <a:r>
              <a:rPr lang="en-US" altLang="en-US" dirty="0" smtClean="0">
                <a:solidFill>
                  <a:schemeClr val="bg2"/>
                </a:solidFill>
              </a:rPr>
              <a:t> </a:t>
            </a:r>
            <a:r>
              <a:rPr lang="en-US" altLang="en-US" dirty="0">
                <a:solidFill>
                  <a:schemeClr val="bg2"/>
                </a:solidFill>
              </a:rPr>
              <a:t>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467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Adipose Tissue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7543800" cy="3733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Major storage depot for fatty acids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Fatty acids from the liver are sent to adipocytes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Lipases are under hormonal control and determine rate of </a:t>
            </a:r>
            <a:r>
              <a:rPr lang="en-US" altLang="en-US" sz="3000" dirty="0" err="1" smtClean="0">
                <a:ea typeface="ＭＳ Ｐゴシック" pitchFamily="34" charset="-128"/>
              </a:rPr>
              <a:t>Tgl</a:t>
            </a:r>
            <a:r>
              <a:rPr lang="en-US" altLang="en-US" sz="3000" dirty="0" smtClean="0">
                <a:ea typeface="ＭＳ Ｐゴシック" pitchFamily="34" charset="-128"/>
              </a:rPr>
              <a:t> hydrolysis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Synthesis of </a:t>
            </a:r>
            <a:r>
              <a:rPr lang="en-US" altLang="en-US" sz="3000" dirty="0" err="1" smtClean="0">
                <a:ea typeface="ＭＳ Ｐゴシック" pitchFamily="34" charset="-128"/>
              </a:rPr>
              <a:t>Tgl</a:t>
            </a:r>
            <a:r>
              <a:rPr lang="en-US" altLang="en-US" sz="30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Requires glycerol-3-phosphate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Depends on glycolysis for G-3-P</a:t>
            </a:r>
          </a:p>
        </p:txBody>
      </p:sp>
      <p:pic>
        <p:nvPicPr>
          <p:cNvPr id="95236" name="Picture 9" descr="23_14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24200"/>
            <a:ext cx="2190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-2971800" y="29718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23.5 Regulation of Lipid </a:t>
            </a:r>
            <a:r>
              <a:rPr lang="en-US" altLang="en-US" dirty="0" smtClean="0">
                <a:solidFill>
                  <a:schemeClr val="bg2"/>
                </a:solidFill>
              </a:rPr>
              <a:t> </a:t>
            </a:r>
            <a:r>
              <a:rPr lang="en-US" altLang="en-US" dirty="0">
                <a:solidFill>
                  <a:schemeClr val="bg2"/>
                </a:solidFill>
              </a:rPr>
              <a:t>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Muscle Tissue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3352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en-US" altLang="en-US" sz="36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600" dirty="0" smtClean="0">
                <a:ea typeface="ＭＳ Ｐゴシック" pitchFamily="34" charset="-128"/>
              </a:rPr>
              <a:t>Resting muscle uses fatty acids for energy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600" dirty="0" smtClean="0">
                <a:ea typeface="ＭＳ Ｐゴシック" pitchFamily="34" charset="-128"/>
              </a:rPr>
              <a:t>Working muscle uses glycolysis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600" dirty="0" smtClean="0">
                <a:ea typeface="ＭＳ Ｐゴシック" pitchFamily="34" charset="-128"/>
              </a:rPr>
              <a:t>Heart muscle prefers ketone bodies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2971800" y="29718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23.5 Regulation of Lipid </a:t>
            </a:r>
            <a:r>
              <a:rPr lang="en-US" altLang="en-US" dirty="0" smtClean="0">
                <a:solidFill>
                  <a:schemeClr val="bg2"/>
                </a:solidFill>
              </a:rPr>
              <a:t> </a:t>
            </a:r>
            <a:r>
              <a:rPr lang="en-US" altLang="en-US" dirty="0">
                <a:solidFill>
                  <a:schemeClr val="bg2"/>
                </a:solidFill>
              </a:rPr>
              <a:t>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23.6 The Effects of Insulin and Glucagon on Cellular Metabolism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495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Insulin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is secreted in response to high blood glucose levels</a:t>
            </a:r>
          </a:p>
          <a:p>
            <a:pPr marL="511175" lvl="1" indent="-28257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Carbohydrate metabolism</a:t>
            </a:r>
          </a:p>
          <a:p>
            <a:pPr marL="860425" lvl="2" indent="-17462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Stimulates glycogen synthesis while inhibiting glycogenolysis and gluconeogenesis</a:t>
            </a:r>
          </a:p>
          <a:p>
            <a:pPr marL="511175" lvl="1" indent="-28257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Protein metabolism</a:t>
            </a:r>
          </a:p>
          <a:p>
            <a:pPr marL="860425" lvl="2" indent="-17462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Stimulates incorporation of amino acids into proteins</a:t>
            </a:r>
          </a:p>
          <a:p>
            <a:pPr marL="511175" lvl="1" indent="-28257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Lipid metabolism</a:t>
            </a:r>
          </a:p>
          <a:p>
            <a:pPr marL="860425" lvl="2" indent="-174625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Stimulates uptake of glucose by adipose cells and synthesis of triglycerides</a:t>
            </a:r>
          </a:p>
        </p:txBody>
      </p:sp>
      <p:grpSp>
        <p:nvGrpSpPr>
          <p:cNvPr id="98308" name="Group 9"/>
          <p:cNvGrpSpPr>
            <a:grpSpLocks/>
          </p:cNvGrpSpPr>
          <p:nvPr/>
        </p:nvGrpSpPr>
        <p:grpSpPr bwMode="auto">
          <a:xfrm>
            <a:off x="8077200" y="2286000"/>
            <a:ext cx="762000" cy="523875"/>
            <a:chOff x="3962400" y="5791200"/>
            <a:chExt cx="762000" cy="523220"/>
          </a:xfrm>
        </p:grpSpPr>
        <p:sp>
          <p:nvSpPr>
            <p:cNvPr id="9830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9831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Glucagon and Insulin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7620000" cy="49530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Glucagon</a:t>
            </a:r>
            <a:r>
              <a:rPr lang="en-US" altLang="en-US" dirty="0" smtClean="0">
                <a:ea typeface="ＭＳ Ｐゴシック" pitchFamily="34" charset="-128"/>
              </a:rPr>
              <a:t> is secreted in response to low blood glucose levels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Carbohydrate metabolism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Inhibits glycogen synthesis while stimulating </a:t>
            </a:r>
            <a:r>
              <a:rPr lang="en-US" altLang="en-US" sz="2600" dirty="0" err="1" smtClean="0">
                <a:ea typeface="ＭＳ Ｐゴシック" pitchFamily="34" charset="-128"/>
              </a:rPr>
              <a:t>glycogenolysis</a:t>
            </a:r>
            <a:r>
              <a:rPr lang="en-US" altLang="en-US" sz="2600" dirty="0" smtClean="0">
                <a:ea typeface="ＭＳ Ｐゴシック" pitchFamily="34" charset="-128"/>
              </a:rPr>
              <a:t> and gluconeogenesis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Lipid metabolism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Stimulates the breakdown of fats and </a:t>
            </a:r>
            <a:r>
              <a:rPr lang="en-US" altLang="en-US" sz="2600" dirty="0" err="1" smtClean="0">
                <a:ea typeface="ＭＳ Ｐゴシック" pitchFamily="34" charset="-128"/>
              </a:rPr>
              <a:t>ketogenesis</a:t>
            </a:r>
            <a:endParaRPr lang="en-US" altLang="en-US" sz="26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Protein metabolism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No direct effect</a:t>
            </a:r>
          </a:p>
        </p:txBody>
      </p:sp>
      <p:sp>
        <p:nvSpPr>
          <p:cNvPr id="99331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23.5 The Effects of Insulin and Glucose on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Emulsification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629400" cy="1981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Fat globule is broken up and coated by lecithin and bile salts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  <p:pic>
        <p:nvPicPr>
          <p:cNvPr id="23556" name="Picture 8" descr="Z:\Graphics\Powerpoint\MH_DCM\Denniston\Processed files\ch23\Jpeg\Labeled Art\Line Art\den02621_23_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070225"/>
            <a:ext cx="76628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Comparison of the Metabolic Effects of Insulin and Glucagon</a:t>
            </a:r>
          </a:p>
        </p:txBody>
      </p:sp>
      <p:sp>
        <p:nvSpPr>
          <p:cNvPr id="100354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23.5 The Effects of Insulin and Glucose on Metabolism</a:t>
            </a:r>
          </a:p>
        </p:txBody>
      </p:sp>
      <p:pic>
        <p:nvPicPr>
          <p:cNvPr id="100358" name="Picture 6" descr="den02761_t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038350"/>
            <a:ext cx="7100887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Summary of the Antagonistic Effects of Insulin and Glucagon</a:t>
            </a:r>
          </a:p>
        </p:txBody>
      </p:sp>
      <p:pic>
        <p:nvPicPr>
          <p:cNvPr id="101378" name="Picture 8" descr="23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3638" y="1447800"/>
            <a:ext cx="2347912" cy="5334000"/>
          </a:xfrm>
        </p:spPr>
      </p:pic>
      <p:sp>
        <p:nvSpPr>
          <p:cNvPr id="101379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23.5 The Effects of Insulin and Glucose on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 Hydrolysis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391400" cy="2362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Emulsification droplets are acted upon by pancreatic lipase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Hydrolyzes first and third fatty acids from triglycerides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Leaves the middle fatty acid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  <p:pic>
        <p:nvPicPr>
          <p:cNvPr id="25604" name="Picture 8" descr="Z:\Graphics\Powerpoint\MH_DCM\Denniston\Processed files\ch23\Jpeg\Labeled Art\Line Art\den02621_23_0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676650"/>
            <a:ext cx="77612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Action of Pancreatic Lipase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00200"/>
            <a:ext cx="7086600" cy="2438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Emulsification droplets are acted upon by pancreatic lipase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Hydrolyzes first and third fatty acids from triglycerides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Leaves the middle fatty acid</a:t>
            </a:r>
          </a:p>
        </p:txBody>
      </p:sp>
      <p:pic>
        <p:nvPicPr>
          <p:cNvPr id="27651" name="Picture 9" descr="23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3962400"/>
            <a:ext cx="7010400" cy="2514600"/>
          </a:xfr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Oxidation of Fatty Acids</a:t>
            </a:r>
          </a:p>
        </p:txBody>
      </p:sp>
      <p:sp>
        <p:nvSpPr>
          <p:cNvPr id="2969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1628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Oxidation of phenyl-labeled amino acids occurs two carbons at a time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Final two carbons are designated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</a:t>
            </a:r>
            <a:r>
              <a:rPr lang="en-US" altLang="en-US" sz="2800" smtClean="0">
                <a:ea typeface="ＭＳ Ｐゴシック" pitchFamily="34" charset="-128"/>
              </a:rPr>
              <a:t>–carbons (omega)</a:t>
            </a:r>
          </a:p>
        </p:txBody>
      </p:sp>
      <p:pic>
        <p:nvPicPr>
          <p:cNvPr id="29699" name="Picture 1033" descr="23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394075"/>
            <a:ext cx="7015163" cy="3463925"/>
          </a:xfrm>
        </p:spPr>
      </p:pic>
      <p:sp>
        <p:nvSpPr>
          <p:cNvPr id="29700" name="Rectangle 102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23.1 Lipid Metabolism in Animals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Micelle Formation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057400"/>
            <a:ext cx="6400800" cy="1981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Several types of lipids form micelles coated with bile salts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31748" name="Picture 8" descr="Z:\Graphics\Powerpoint\MH_DCM\Denniston\Processed files\ch23\Jpeg\Labeled Art\Line Art\den02621_23_0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90875"/>
            <a:ext cx="8826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6.0&quot;&gt;&lt;object type=&quot;1&quot; unique_id=&quot;10001&quot;&gt;&lt;object type=&quot;8&quot; unique_id=&quot;11058&quot;&gt;&lt;/object&gt;&lt;object type=&quot;2&quot; unique_id=&quot;11059&quot;&gt;&lt;object type=&quot;3&quot; unique_id=&quot;11060&quot;&gt;&lt;property id=&quot;20148&quot; value=&quot;5&quot;/&gt;&lt;property id=&quot;20300&quot; value=&quot;Slide 1&quot;/&gt;&lt;property id=&quot;20307&quot; value=&quot;359&quot;/&gt;&lt;/object&gt;&lt;object type=&quot;3&quot; unique_id=&quot;11061&quot;&gt;&lt;property id=&quot;20148&quot; value=&quot;5&quot;/&gt;&lt;property id=&quot;20300&quot; value=&quot;Slide 2 - &amp;quot;23.1 Lipid Metabolism in Animals&amp;quot;&quot;/&gt;&lt;property id=&quot;20307&quot; value=&quot;309&quot;/&gt;&lt;/object&gt;&lt;object type=&quot;3&quot; unique_id=&quot;11062&quot;&gt;&lt;property id=&quot;20148&quot; value=&quot;5&quot;/&gt;&lt;property id=&quot;20300&quot; value=&quot;Slide 3 - &amp;quot;Micelles&amp;quot;&quot;/&gt;&lt;property id=&quot;20307&quot; value=&quot;333&quot;/&gt;&lt;/object&gt;&lt;object type=&quot;3&quot; unique_id=&quot;11063&quot;&gt;&lt;property id=&quot;20148&quot; value=&quot;5&quot;/&gt;&lt;property id=&quot;20300&quot; value=&quot;Slide 4 - &amp;quot;Bile Salt Structures&amp;quot;&quot;/&gt;&lt;property id=&quot;20307&quot; value=&quot;334&quot;/&gt;&lt;/object&gt;&lt;object type=&quot;3&quot; unique_id=&quot;11064&quot;&gt;&lt;property id=&quot;20148&quot; value=&quot;5&quot;/&gt;&lt;property id=&quot;20300&quot; value=&quot;Slide 5 - &amp;quot;Overview of Digestion&amp;quot;&quot;/&gt;&lt;property id=&quot;20307&quot; value=&quot;310&quot;/&gt;&lt;/object&gt;&lt;object type=&quot;3&quot; unique_id=&quot;11065&quot;&gt;&lt;property id=&quot;20148&quot; value=&quot;5&quot;/&gt;&lt;property id=&quot;20300&quot; value=&quot;Slide 6 - &amp;quot;Emulsification&amp;quot;&quot;/&gt;&lt;property id=&quot;20307&quot; value=&quot;335&quot;/&gt;&lt;/object&gt;&lt;object type=&quot;3&quot; unique_id=&quot;11066&quot;&gt;&lt;property id=&quot;20148&quot; value=&quot;5&quot;/&gt;&lt;property id=&quot;20300&quot; value=&quot;Slide 7 - &amp;quot;Fat Hydrolysis&amp;quot;&quot;/&gt;&lt;property id=&quot;20307&quot; value=&quot;336&quot;/&gt;&lt;/object&gt;&lt;object type=&quot;3&quot; unique_id=&quot;11067&quot;&gt;&lt;property id=&quot;20148&quot; value=&quot;5&quot;/&gt;&lt;property id=&quot;20300&quot; value=&quot;Slide 8 - &amp;quot;Action of Pancreatic Lipase&amp;quot;&quot;/&gt;&lt;property id=&quot;20307&quot; value=&quot;340&quot;/&gt;&lt;/object&gt;&lt;object type=&quot;3&quot; unique_id=&quot;11068&quot;&gt;&lt;property id=&quot;20148&quot; value=&quot;5&quot;/&gt;&lt;property id=&quot;20300&quot; value=&quot;Slide 9 - &amp;quot;Oxidation of Fatty Acids&amp;quot;&quot;/&gt;&lt;property id=&quot;20307&quot; value=&quot;341&quot;/&gt;&lt;/object&gt;&lt;object type=&quot;3&quot; unique_id=&quot;11069&quot;&gt;&lt;property id=&quot;20148&quot; value=&quot;5&quot;/&gt;&lt;property id=&quot;20300&quot; value=&quot;Slide 10 - &amp;quot;Micelle Formation&amp;quot;&quot;/&gt;&lt;property id=&quot;20307&quot; value=&quot;337&quot;/&gt;&lt;/object&gt;&lt;object type=&quot;3&quot; unique_id=&quot;11070&quot;&gt;&lt;property id=&quot;20148&quot; value=&quot;5&quot;/&gt;&lt;property id=&quot;20300&quot; value=&quot;Slide 11 - &amp;quot;Chylomicron Formation&amp;quot;&quot;/&gt;&lt;property id=&quot;20307&quot; value=&quot;338&quot;/&gt;&lt;/object&gt;&lt;object type=&quot;3&quot; unique_id=&quot;11071&quot;&gt;&lt;property id=&quot;20148&quot; value=&quot;5&quot;/&gt;&lt;property id=&quot;20300&quot; value=&quot;Slide 12 - &amp;quot;Chylomicron Exocytosis and Lymphatic Uptake&amp;quot;&quot;/&gt;&lt;property id=&quot;20307&quot; value=&quot;339&quot;/&gt;&lt;/object&gt;&lt;object type=&quot;3&quot; unique_id=&quot;11072&quot;&gt;&lt;property id=&quot;20148&quot; value=&quot;5&quot;/&gt;&lt;property id=&quot;20300&quot; value=&quot;Slide 13 - &amp;quot;Lipid Storage&amp;quot;&quot;/&gt;&lt;property id=&quot;20307&quot; value=&quot;311&quot;/&gt;&lt;/object&gt;&lt;object type=&quot;3&quot; unique_id=&quot;11073&quot;&gt;&lt;property id=&quot;20148&quot; value=&quot;5&quot;/&gt;&lt;property id=&quot;20300&quot; value=&quot;Slide 14 - &amp;quot;23.2 Fatty Acid Degradation&amp;quot;&quot;/&gt;&lt;property id=&quot;20307&quot; value=&quot;312&quot;/&gt;&lt;/object&gt;&lt;object type=&quot;3&quot; unique_id=&quot;11074&quot;&gt;&lt;property id=&quot;20148&quot; value=&quot;5&quot;/&gt;&lt;property id=&quot;20300&quot; value=&quot;Slide 15 - &amp;quot;Reactions of b-Oxidation&amp;quot;&quot;/&gt;&lt;property id=&quot;20307&quot; value=&quot;342&quot;/&gt;&lt;/object&gt;&lt;object type=&quot;3&quot; unique_id=&quot;11075&quot;&gt;&lt;property id=&quot;20148&quot; value=&quot;5&quot;/&gt;&lt;property id=&quot;20300&quot; value=&quot;Slide 16 - &amp;quot;b-Oxidation – Step 1&amp;quot;&quot;/&gt;&lt;property id=&quot;20307&quot; value=&quot;313&quot;/&gt;&lt;/object&gt;&lt;object type=&quot;3&quot; unique_id=&quot;11076&quot;&gt;&lt;property id=&quot;20148&quot; value=&quot;5&quot;/&gt;&lt;property id=&quot;20300&quot; value=&quot;Slide 17 - &amp;quot;Activation Reaction&amp;quot;&quot;/&gt;&lt;property id=&quot;20307&quot; value=&quot;348&quot;/&gt;&lt;/object&gt;&lt;object type=&quot;3&quot; unique_id=&quot;11077&quot;&gt;&lt;property id=&quot;20148&quot; value=&quot;5&quot;/&gt;&lt;property id=&quot;20300&quot; value=&quot;Slide 18 - &amp;quot;Crossing Into the Matrix&amp;quot;&quot;/&gt;&lt;property id=&quot;20307&quot; value=&quot;347&quot;/&gt;&lt;/object&gt;&lt;object type=&quot;3&quot; unique_id=&quot;11078&quot;&gt;&lt;property id=&quot;20148&quot; value=&quot;5&quot;/&gt;&lt;property id=&quot;20300&quot; value=&quot;Slide 19 - &amp;quot;Crossing Into the Matrix&amp;quot;&quot;/&gt;&lt;property id=&quot;20307&quot; value=&quot;362&quot;/&gt;&lt;/object&gt;&lt;object type=&quot;3&quot; unique_id=&quot;11079&quot;&gt;&lt;property id=&quot;20148&quot; value=&quot;5&quot;/&gt;&lt;property id=&quot;20300&quot; value=&quot;Slide 20 - &amp;quot;Crossing Into the Matrix&amp;quot;&quot;/&gt;&lt;property id=&quot;20307&quot; value=&quot;363&quot;/&gt;&lt;/object&gt;&lt;object type=&quot;3&quot; unique_id=&quot;11080&quot;&gt;&lt;property id=&quot;20148&quot; value=&quot;5&quot;/&gt;&lt;property id=&quot;20300&quot; value=&quot;Slide 21 - &amp;quot;b-Oxidation – Step 2&amp;quot;&quot;/&gt;&lt;property id=&quot;20307&quot; value=&quot;314&quot;/&gt;&lt;/object&gt;&lt;object type=&quot;3&quot; unique_id=&quot;11081&quot;&gt;&lt;property id=&quot;20148&quot; value=&quot;5&quot;/&gt;&lt;property id=&quot;20300&quot; value=&quot;Slide 22 - &amp;quot;b-Oxidation – Step 3&amp;quot;&quot;/&gt;&lt;property id=&quot;20307&quot; value=&quot;349&quot;/&gt;&lt;/object&gt;&lt;object type=&quot;3&quot; unique_id=&quot;11082&quot;&gt;&lt;property id=&quot;20148&quot; value=&quot;5&quot;/&gt;&lt;property id=&quot;20300&quot; value=&quot;Slide 23 - &amp;quot;b-Oxidation – Step 4&amp;quot;&quot;/&gt;&lt;property id=&quot;20307&quot; value=&quot;350&quot;/&gt;&lt;/object&gt;&lt;object type=&quot;3&quot; unique_id=&quot;11083&quot;&gt;&lt;property id=&quot;20148&quot; value=&quot;5&quot;/&gt;&lt;property id=&quot;20300&quot; value=&quot;Slide 24 - &amp;quot;b-Oxidation – Step 5&amp;quot;&quot;/&gt;&lt;property id=&quot;20307&quot; value=&quot;351&quot;/&gt;&lt;/object&gt;&lt;object type=&quot;3&quot; unique_id=&quot;11084&quot;&gt;&lt;property id=&quot;20148&quot; value=&quot;5&quot;/&gt;&lt;property id=&quot;20300&quot; value=&quot;Slide 25 - &amp;quot;b-Oxidation of Subsequent Acetyl Units&amp;quot;&quot;/&gt;&lt;property id=&quot;20307&quot; value=&quot;352&quot;/&gt;&lt;/object&gt;&lt;object type=&quot;3&quot; unique_id=&quot;11085&quot;&gt;&lt;property id=&quot;20148&quot; value=&quot;5&quot;/&gt;&lt;property id=&quot;20300&quot; value=&quot;Slide 26 - &amp;quot;Complete Oxidation of Palmitic Acid&amp;quot;&quot;/&gt;&lt;property id=&quot;20307&quot; value=&quot;353&quot;/&gt;&lt;/object&gt;&lt;object type=&quot;3&quot; unique_id=&quot;11086&quot;&gt;&lt;property id=&quot;20148&quot; value=&quot;5&quot;/&gt;&lt;property id=&quot;20300&quot; value=&quot;Slide 27 - &amp;quot;ATP from Palmitic Acid Oxidation&amp;quot;&quot;/&gt;&lt;property id=&quot;20307&quot; value=&quot;318&quot;/&gt;&lt;/object&gt;&lt;object type=&quot;3&quot; unique_id=&quot;11087&quot;&gt;&lt;property id=&quot;20148&quot; value=&quot;5&quot;/&gt;&lt;property id=&quot;20300&quot; value=&quot;Slide 28 - &amp;quot;23.3 Ketone Bodies&amp;quot;&quot;/&gt;&lt;property id=&quot;20307&quot; value=&quot;319&quot;/&gt;&lt;/object&gt;&lt;object type=&quot;3&quot; unique_id=&quot;11088&quot;&gt;&lt;property id=&quot;20148&quot; value=&quot;5&quot;/&gt;&lt;property id=&quot;20300&quot; value=&quot;Slide 29 - &amp;quot;Ketosis&amp;quot;&quot;/&gt;&lt;property id=&quot;20307&quot; value=&quot;320&quot;/&gt;&lt;/object&gt;&lt;object type=&quot;3&quot; unique_id=&quot;11089&quot;&gt;&lt;property id=&quot;20148&quot; value=&quot;5&quot;/&gt;&lt;property id=&quot;20300&quot; value=&quot;Slide 30 - &amp;quot;Ketogenesis&amp;quot;&quot;/&gt;&lt;property id=&quot;20307&quot; value=&quot;321&quot;/&gt;&lt;/object&gt;&lt;object type=&quot;3&quot; unique_id=&quot;11090&quot;&gt;&lt;property id=&quot;20148&quot; value=&quot;5&quot;/&gt;&lt;property id=&quot;20300&quot; value=&quot;Slide 31 - &amp;quot;Formation of b-Hydroxy-b-methylglutaryl CoA&amp;quot;&quot;/&gt;&lt;property id=&quot;20307&quot; value=&quot;354&quot;/&gt;&lt;/object&gt;&lt;object type=&quot;3&quot; unique_id=&quot;11091&quot;&gt;&lt;property id=&quot;20148&quot; value=&quot;5&quot;/&gt;&lt;property id=&quot;20300&quot; value=&quot;Slide 32 - &amp;quot;Formation of b-Hydroxy-b-methylglutaryl CoA&amp;quot;&quot;/&gt;&lt;property id=&quot;20307&quot; value=&quot;360&quot;/&gt;&lt;/object&gt;&lt;object type=&quot;3&quot; unique_id=&quot;11092&quot;&gt;&lt;property id=&quot;20148&quot; value=&quot;5&quot;/&gt;&lt;property id=&quot;20300&quot; value=&quot;Slide 33 - &amp;quot;Acetoacetate&amp;quot;&quot;/&gt;&lt;property id=&quot;20307&quot; value=&quot;355&quot;/&gt;&lt;/object&gt;&lt;object type=&quot;3&quot; unique_id=&quot;11093&quot;&gt;&lt;property id=&quot;20148&quot; value=&quot;5&quot;/&gt;&lt;property id=&quot;20300&quot; value=&quot;Slide 34 - &amp;quot;Acetoacetate&amp;quot;&quot;/&gt;&lt;property id=&quot;20307&quot; value=&quot;361&quot;/&gt;&lt;/object&gt;&lt;object type=&quot;3&quot; unique_id=&quot;11094&quot;&gt;&lt;property id=&quot;20148&quot; value=&quot;5&quot;/&gt;&lt;property id=&quot;20300&quot; value=&quot;Slide 35 - &amp;quot;The Reactions of Ketogenesis&amp;quot;&quot;/&gt;&lt;property id=&quot;20307&quot; value=&quot;322&quot;/&gt;&lt;/object&gt;&lt;object type=&quot;3&quot; unique_id=&quot;11095&quot;&gt;&lt;property id=&quot;20148&quot; value=&quot;5&quot;/&gt;&lt;property id=&quot;20300&quot; value=&quot;Slide 36 - &amp;quot;23.4 Fatty Acid Synthesis&amp;quot;&quot;/&gt;&lt;property id=&quot;20307&quot; value=&quot;323&quot;/&gt;&lt;/object&gt;&lt;object type=&quot;3&quot; unique_id=&quot;11096&quot;&gt;&lt;property id=&quot;20148&quot; value=&quot;5&quot;/&gt;&lt;property id=&quot;20300&quot; value=&quot;Slide 37 - &amp;quot;Comparison of b-Oxidation and Fatty Acid Biosynthesis&amp;quot;&quot;/&gt;&lt;property id=&quot;20307&quot; value=&quot;356&quot;/&gt;&lt;/object&gt;&lt;object type=&quot;3&quot; unique_id=&quot;11097&quot;&gt;&lt;property id=&quot;20148&quot; value=&quot;5&quot;/&gt;&lt;property id=&quot;20300&quot; value=&quot;Slide 38 - &amp;quot;Comparison of b-Oxidation and Fatty Acid Biosynthesis&amp;quot;&quot;/&gt;&lt;property id=&quot;20307&quot; value=&quot;357&quot;/&gt;&lt;/object&gt;&lt;object type=&quot;3&quot; unique_id=&quot;11098&quot;&gt;&lt;property id=&quot;20148&quot; value=&quot;5&quot;/&gt;&lt;property id=&quot;20300&quot; value=&quot;Slide 39 - &amp;quot;Fatty Acid Synthesis Reactions&amp;quot;&quot;/&gt;&lt;property id=&quot;20307&quot; value=&quot;324&quot;/&gt;&lt;/object&gt;&lt;object type=&quot;3&quot; unique_id=&quot;11099&quot;&gt;&lt;property id=&quot;20148&quot; value=&quot;5&quot;/&gt;&lt;property id=&quot;20300&quot; value=&quot;Slide 40 - &amp;quot;Fatty Acid Synthesis Reactions&amp;quot;&quot;/&gt;&lt;property id=&quot;20307&quot; value=&quot;364&quot;/&gt;&lt;/object&gt;&lt;object type=&quot;3&quot; unique_id=&quot;11100&quot;&gt;&lt;property id=&quot;20148&quot; value=&quot;5&quot;/&gt;&lt;property id=&quot;20300&quot; value=&quot;Slide 41 - &amp;quot;Fatty Acid Synthesis Reactions&amp;quot;&quot;/&gt;&lt;property id=&quot;20307&quot; value=&quot;365&quot;/&gt;&lt;/object&gt;&lt;object type=&quot;3&quot; unique_id=&quot;11101&quot;&gt;&lt;property id=&quot;20148&quot; value=&quot;5&quot;/&gt;&lt;property id=&quot;20300&quot; value=&quot;Slide 42 - &amp;quot;Fatty Acid Synthesis Reactions&amp;quot;&quot;/&gt;&lt;property id=&quot;20307&quot; value=&quot;366&quot;/&gt;&lt;/object&gt;&lt;object type=&quot;3&quot; unique_id=&quot;11102&quot;&gt;&lt;property id=&quot;20148&quot; value=&quot;5&quot;/&gt;&lt;property id=&quot;20300&quot; value=&quot;Slide 43 - &amp;quot;Fatty Acid Synthesis Reactions&amp;quot;&quot;/&gt;&lt;property id=&quot;20307&quot; value=&quot;367&quot;/&gt;&lt;/object&gt;&lt;object type=&quot;3&quot; unique_id=&quot;11103&quot;&gt;&lt;property id=&quot;20148&quot; value=&quot;5&quot;/&gt;&lt;property id=&quot;20300&quot; value=&quot;Slide 44 - &amp;quot;23.5 The Regulation of Lipid and Carbohydrate Metabolism&amp;quot;&quot;/&gt;&lt;property id=&quot;20307&quot; value=&quot;328&quot;/&gt;&lt;/object&gt;&lt;object type=&quot;3&quot; unique_id=&quot;11104&quot;&gt;&lt;property id=&quot;20148&quot; value=&quot;5&quot;/&gt;&lt;property id=&quot;20300&quot; value=&quot;Slide 45 - &amp;quot;Liver and Carbohydrate Metabolism&amp;quot;&quot;/&gt;&lt;property id=&quot;20307&quot; value=&quot;329&quot;/&gt;&lt;/object&gt;&lt;object type=&quot;3&quot; unique_id=&quot;11105&quot;&gt;&lt;property id=&quot;20148&quot; value=&quot;5&quot;/&gt;&lt;property id=&quot;20300&quot; value=&quot;Slide 46 - &amp;quot;Liver and Lipid Metabolism&amp;quot;&quot;/&gt;&lt;property id=&quot;20307&quot; value=&quot;346&quot;/&gt;&lt;/object&gt;&lt;object type=&quot;3&quot; unique_id=&quot;11106&quot;&gt;&lt;property id=&quot;20148&quot; value=&quot;5&quot;/&gt;&lt;property id=&quot;20300&quot; value=&quot;Slide 47 - &amp;quot;Adipose Tissue&amp;quot;&quot;/&gt;&lt;property id=&quot;20307&quot; value=&quot;345&quot;/&gt;&lt;/object&gt;&lt;object type=&quot;3&quot; unique_id=&quot;11107&quot;&gt;&lt;property id=&quot;20148&quot; value=&quot;5&quot;/&gt;&lt;property id=&quot;20300&quot; value=&quot;Slide 48 - &amp;quot;Regulation of Metabolism&amp;quot;&quot;/&gt;&lt;property id=&quot;20307&quot; value=&quot;330&quot;/&gt;&lt;/object&gt;&lt;object type=&quot;3&quot; unique_id=&quot;11108&quot;&gt;&lt;property id=&quot;20148&quot; value=&quot;5&quot;/&gt;&lt;property id=&quot;20300&quot; value=&quot;Slide 49 - &amp;quot;Regulation of Metabolism&amp;quot;&quot;/&gt;&lt;property id=&quot;20307&quot; value=&quot;368&quot;/&gt;&lt;/object&gt;&lt;object type=&quot;3&quot; unique_id=&quot;11109&quot;&gt;&lt;property id=&quot;20148&quot; value=&quot;5&quot;/&gt;&lt;property id=&quot;20300&quot; value=&quot;Slide 50 - &amp;quot;23.6 The Effects of Insulin and Glucagon on Cellular Metabolism&amp;quot;&quot;/&gt;&lt;property id=&quot;20307&quot; value=&quot;331&quot;/&gt;&lt;/object&gt;&lt;object type=&quot;3&quot; unique_id=&quot;11110&quot;&gt;&lt;property id=&quot;20148&quot; value=&quot;5&quot;/&gt;&lt;property id=&quot;20300&quot; value=&quot;Slide 51 - &amp;quot;Glucagon and Insulin&amp;quot;&quot;/&gt;&lt;property id=&quot;20307&quot; value=&quot;332&quot;/&gt;&lt;/object&gt;&lt;object type=&quot;3&quot; unique_id=&quot;11111&quot;&gt;&lt;property id=&quot;20148&quot; value=&quot;5&quot;/&gt;&lt;property id=&quot;20300&quot; value=&quot;Slide 52 - &amp;quot;Comparison of the Metabolic Effects of Insulin and Glucagon&amp;quot;&quot;/&gt;&lt;property id=&quot;20307&quot; value=&quot;343&quot;/&gt;&lt;/object&gt;&lt;object type=&quot;3&quot; unique_id=&quot;11112&quot;&gt;&lt;property id=&quot;20148&quot; value=&quot;5&quot;/&gt;&lt;property id=&quot;20300&quot; value=&quot;Slide 53 - &amp;quot;Summary of the Antagonistic Effects of Insulin and Glucagon&amp;quot;&quot;/&gt;&lt;property id=&quot;20307&quot; value=&quot;34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B13F9A"/>
      </a:dk2>
      <a:lt2>
        <a:srgbClr val="E5C6D4"/>
      </a:lt2>
      <a:accent1>
        <a:srgbClr val="0000FF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7396</TotalTime>
  <Words>1802</Words>
  <Application>Microsoft Office PowerPoint</Application>
  <PresentationFormat>On-screen Show (4:3)</PresentationFormat>
  <Paragraphs>342</Paragraphs>
  <Slides>51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23.1 Lipid Metabolism in Animals</vt:lpstr>
      <vt:lpstr>Micelles</vt:lpstr>
      <vt:lpstr>Bile Salt Structures</vt:lpstr>
      <vt:lpstr>Emulsification</vt:lpstr>
      <vt:lpstr>Fat Hydrolysis</vt:lpstr>
      <vt:lpstr>Action of Pancreatic Lipase</vt:lpstr>
      <vt:lpstr>Oxidation of Fatty Acids</vt:lpstr>
      <vt:lpstr>Micelle Formation</vt:lpstr>
      <vt:lpstr>Chylomicron Formation</vt:lpstr>
      <vt:lpstr>Chylomicron Exocytosis and Lymphatic Uptake</vt:lpstr>
      <vt:lpstr>Lipid Storage</vt:lpstr>
      <vt:lpstr>23.2 Fatty Acid Degradation</vt:lpstr>
      <vt:lpstr>Reactions of b-Oxidation</vt:lpstr>
      <vt:lpstr>b-Oxidation – Step 1</vt:lpstr>
      <vt:lpstr>Activation Reaction</vt:lpstr>
      <vt:lpstr>Crossing Into the Matrix</vt:lpstr>
      <vt:lpstr>Formation of Acylcarnitine</vt:lpstr>
      <vt:lpstr>Representation of  Crossing Into the Matrix</vt:lpstr>
      <vt:lpstr>b-Oxidation – Step 2</vt:lpstr>
      <vt:lpstr>b-Oxidation – Step 3</vt:lpstr>
      <vt:lpstr>b-Oxidation – Step 4</vt:lpstr>
      <vt:lpstr>b-Oxidation – Step 5</vt:lpstr>
      <vt:lpstr>b-Oxidation of Subsequent Acetyl Units</vt:lpstr>
      <vt:lpstr>Complete Oxidation of Palmitic Acid</vt:lpstr>
      <vt:lpstr>ATP from Palmitic Acid Oxidation</vt:lpstr>
      <vt:lpstr>23.3 Ketone Bodies</vt:lpstr>
      <vt:lpstr>Ketosis</vt:lpstr>
      <vt:lpstr>Ketogenesis</vt:lpstr>
      <vt:lpstr>Formation of  b-Hydroxy-b-methylglutaryl CoA</vt:lpstr>
      <vt:lpstr>Formation of  Acetoacetate and Acetyl CoA</vt:lpstr>
      <vt:lpstr>Acetoacetate</vt:lpstr>
      <vt:lpstr>Acetoacetate Reactions</vt:lpstr>
      <vt:lpstr>The Reactions of Ketogenesis</vt:lpstr>
      <vt:lpstr>23.4 Fatty Acid Synthesis</vt:lpstr>
      <vt:lpstr>Comparison of b-Oxidation and Fatty Acid Biosynthesis</vt:lpstr>
      <vt:lpstr>Comparison of Fatty Acid Biosynthesis and Degradation</vt:lpstr>
      <vt:lpstr>Fatty Acid Synthesis Reactions</vt:lpstr>
      <vt:lpstr>Formation of Acetoacetyl ACP</vt:lpstr>
      <vt:lpstr>Formation of  β-Hydroxybutryl ACP</vt:lpstr>
      <vt:lpstr>Formation of Crotonyl ACP</vt:lpstr>
      <vt:lpstr>Formation of Butyryl ACP</vt:lpstr>
      <vt:lpstr>23.5 The Regulation of Lipid Metabolism</vt:lpstr>
      <vt:lpstr>Representation of Liver and Lipid Metabolism</vt:lpstr>
      <vt:lpstr>Liver and Lipid Metabolism</vt:lpstr>
      <vt:lpstr>Adipose Tissue</vt:lpstr>
      <vt:lpstr>Muscle Tissue</vt:lpstr>
      <vt:lpstr>23.6 The Effects of Insulin and Glucagon on Cellular Metabolism</vt:lpstr>
      <vt:lpstr>Glucagon and Insulin</vt:lpstr>
      <vt:lpstr>Comparison of the Metabolic Effects of Insulin and Glucagon</vt:lpstr>
      <vt:lpstr>Summary of the Antagonistic Effects of Insulin and Glucagon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admin</cp:lastModifiedBy>
  <cp:revision>107</cp:revision>
  <dcterms:created xsi:type="dcterms:W3CDTF">2001-06-11T10:28:45Z</dcterms:created>
  <dcterms:modified xsi:type="dcterms:W3CDTF">2015-09-25T21:58:41Z</dcterms:modified>
</cp:coreProperties>
</file>