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52"/>
  </p:notesMasterIdLst>
  <p:handoutMasterIdLst>
    <p:handoutMasterId r:id="rId53"/>
  </p:handoutMasterIdLst>
  <p:sldIdLst>
    <p:sldId id="365" r:id="rId2"/>
    <p:sldId id="307" r:id="rId3"/>
    <p:sldId id="332" r:id="rId4"/>
    <p:sldId id="308" r:id="rId5"/>
    <p:sldId id="333" r:id="rId6"/>
    <p:sldId id="366" r:id="rId7"/>
    <p:sldId id="334" r:id="rId8"/>
    <p:sldId id="367" r:id="rId9"/>
    <p:sldId id="335" r:id="rId10"/>
    <p:sldId id="336" r:id="rId11"/>
    <p:sldId id="310" r:id="rId12"/>
    <p:sldId id="311" r:id="rId13"/>
    <p:sldId id="313" r:id="rId14"/>
    <p:sldId id="355" r:id="rId15"/>
    <p:sldId id="339" r:id="rId16"/>
    <p:sldId id="340" r:id="rId17"/>
    <p:sldId id="341" r:id="rId18"/>
    <p:sldId id="356" r:id="rId19"/>
    <p:sldId id="342" r:id="rId20"/>
    <p:sldId id="343" r:id="rId21"/>
    <p:sldId id="344" r:id="rId22"/>
    <p:sldId id="345" r:id="rId23"/>
    <p:sldId id="317" r:id="rId24"/>
    <p:sldId id="357" r:id="rId25"/>
    <p:sldId id="346" r:id="rId26"/>
    <p:sldId id="318" r:id="rId27"/>
    <p:sldId id="347" r:id="rId28"/>
    <p:sldId id="358" r:id="rId29"/>
    <p:sldId id="319" r:id="rId30"/>
    <p:sldId id="320" r:id="rId31"/>
    <p:sldId id="359" r:id="rId32"/>
    <p:sldId id="321" r:id="rId33"/>
    <p:sldId id="322" r:id="rId34"/>
    <p:sldId id="323" r:id="rId35"/>
    <p:sldId id="349" r:id="rId36"/>
    <p:sldId id="348" r:id="rId37"/>
    <p:sldId id="350" r:id="rId38"/>
    <p:sldId id="324" r:id="rId39"/>
    <p:sldId id="351" r:id="rId40"/>
    <p:sldId id="352" r:id="rId41"/>
    <p:sldId id="325" r:id="rId42"/>
    <p:sldId id="326" r:id="rId43"/>
    <p:sldId id="353" r:id="rId44"/>
    <p:sldId id="360" r:id="rId45"/>
    <p:sldId id="361" r:id="rId46"/>
    <p:sldId id="362" r:id="rId47"/>
    <p:sldId id="363" r:id="rId48"/>
    <p:sldId id="364" r:id="rId49"/>
    <p:sldId id="331" r:id="rId50"/>
    <p:sldId id="354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16D"/>
    <a:srgbClr val="006600"/>
    <a:srgbClr val="FFC489"/>
    <a:srgbClr val="000A6B"/>
    <a:srgbClr val="61116D"/>
    <a:srgbClr val="FFEBEB"/>
    <a:srgbClr val="800000"/>
    <a:srgbClr val="E08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7" autoAdjust="0"/>
    <p:restoredTop sz="94660"/>
  </p:normalViewPr>
  <p:slideViewPr>
    <p:cSldViewPr>
      <p:cViewPr varScale="1">
        <p:scale>
          <a:sx n="52" d="100"/>
          <a:sy n="52" d="100"/>
        </p:scale>
        <p:origin x="-76" y="-320"/>
      </p:cViewPr>
      <p:guideLst>
        <p:guide orient="horz" pos="3168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78C549A-53A2-4F4B-847B-C9198DCD1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5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F63ECC-7EF7-483D-BCE5-34D078E4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809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F559F-384B-40A4-8D2A-7604459EF9A8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9FC29-39DB-4AB3-9C5B-524A8B9B1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6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59967-B721-46C2-87F7-58E0F7265AA4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77B8F-FAD4-4C63-82CD-907624EAF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7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91EEC-2CDB-4317-AA7E-49A4237D3CBE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002D9-13A6-4F52-B0CA-91FC49E84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98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FFB7B-BBEE-4382-966B-C9CCCB86BDCC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71D40-27BD-4CA8-8568-750DC8D41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8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B41A7-6708-4B51-949B-DB06AA6B9542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A38D-48F9-47EE-BE09-7D0E71A24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4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DD0FD-FC2F-41FA-9598-DB71DA4D53C0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41B1F-4322-49AD-8B23-1F09CF3A1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9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FFF26-9B8E-4580-BC9A-57E81ED3FB0A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3B7EC-B3FA-467B-9813-5925C51FB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0CC61-0213-4094-A3AB-386DC32679A7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2E932-53DD-4738-87BB-7574270D5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A3024-5A58-44C4-A08B-E971D2946CD5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E9CC8-1FAD-4A6A-B19A-EA83C5EEF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4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567F6-718D-4BD7-8C92-70249AC32CBE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533A-5155-442A-9F8D-5C3345C73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46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15C80-275A-4332-9CA4-C3C8EC2CB140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2499-4D70-4DC4-B77E-28D10FCD5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6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31B16284-8E95-4AE3-876E-BFE3D5E3E36E}" type="datetimeFigureOut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EA846E0-A4CC-4455-B922-E3D8457E30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1116D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22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75677" y="762000"/>
            <a:ext cx="4806123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Aerobic Respiration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and Energy Production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Role of Acetyl CoA in Cellular Metabolism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7391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Acetyl CoA is central in cellular metabolism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Major function is to carry the acetyl group to the citric acid cycle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Also functions in biosynthetic reactions to produce cholesterol and fatty acids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Permits interconversion of energy sources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Fats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Proteins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Carbohydrates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Produced by degrading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Glucose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Fatty acids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Some amino acids</a:t>
            </a:r>
          </a:p>
        </p:txBody>
      </p:sp>
      <p:pic>
        <p:nvPicPr>
          <p:cNvPr id="24579" name="Picture 1033" descr="22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733800"/>
            <a:ext cx="3986213" cy="2576513"/>
          </a:xfrm>
        </p:spPr>
      </p:pic>
      <p:sp>
        <p:nvSpPr>
          <p:cNvPr id="24580" name="Rectangle 102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22.2 Conversion of Pyruvate to Acetyl CoA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22.3 Overview: Aerobic Respiration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Oxygen-requiring breakdown of food and production of ATP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Process also called oxidative phosphorylation as energy from oxidative reactions is used to phosphorylate ADP making ATP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Performed by enzymes in the mitochondrial matrix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Three oxidations transfer hydride to NAD</a:t>
            </a:r>
            <a:r>
              <a:rPr lang="en-US" altLang="en-US" sz="36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or FAD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Electrons passed from NAD</a:t>
            </a:r>
            <a:r>
              <a:rPr lang="en-US" altLang="en-US" sz="36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or FAD to the electron transport chain and then O</a:t>
            </a:r>
            <a:r>
              <a:rPr lang="en-US" altLang="en-US" sz="3600" baseline="-25000" smtClean="0">
                <a:ea typeface="ＭＳ Ｐゴシック" pitchFamily="34" charset="-128"/>
              </a:rPr>
              <a:t>2</a:t>
            </a:r>
            <a:r>
              <a:rPr lang="en-US" altLang="en-US" sz="2800" baseline="-25000" smtClean="0">
                <a:ea typeface="ＭＳ Ｐゴシック" pitchFamily="34" charset="-128"/>
              </a:rPr>
              <a:t>  </a:t>
            </a:r>
            <a:endParaRPr lang="en-US"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Protons are transferred to intermembrane space, leads to ATP synthesis as protons return to mitochondrial matrix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8153400" y="1905000"/>
            <a:ext cx="762000" cy="523875"/>
            <a:chOff x="3962400" y="5791200"/>
            <a:chExt cx="762000" cy="523220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560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0287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22.4 The Citric Acid Cycle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772400" cy="47244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z="2800" smtClean="0">
                <a:ea typeface="ＭＳ Ｐゴシック" pitchFamily="34" charset="-128"/>
              </a:rPr>
              <a:t>Citric acid cycle is the final stage in the breakdown of dietary nutrients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Acetyl CoA</a:t>
            </a:r>
            <a:r>
              <a:rPr lang="en-US" altLang="en-US" sz="2800" smtClean="0">
                <a:ea typeface="ＭＳ Ｐゴシック" pitchFamily="34" charset="-128"/>
              </a:rPr>
              <a:t> and oxaloacetate feed the citric acid cycle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acetyl group is oxidized to two molecules of CO</a:t>
            </a:r>
            <a:r>
              <a:rPr lang="en-US" altLang="en-US" sz="3600" baseline="-25000" smtClean="0">
                <a:ea typeface="ＭＳ Ｐゴシック" pitchFamily="34" charset="-128"/>
              </a:rPr>
              <a:t>2</a:t>
            </a:r>
            <a:r>
              <a:rPr lang="en-US" altLang="en-US" sz="2800" smtClean="0">
                <a:ea typeface="ＭＳ Ｐゴシック" pitchFamily="34" charset="-128"/>
              </a:rPr>
              <a:t> and high energy electrons are transferred to NAD</a:t>
            </a:r>
            <a:r>
              <a:rPr lang="en-US" altLang="en-US" sz="28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and FAD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800" smtClean="0">
                <a:ea typeface="ＭＳ Ｐゴシック" pitchFamily="34" charset="-128"/>
              </a:rPr>
              <a:t>Cycle comprises 8 enzymatic steps several of which are allosterically controlled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2662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663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1</a:t>
            </a:r>
          </a:p>
        </p:txBody>
      </p:sp>
      <p:sp>
        <p:nvSpPr>
          <p:cNvPr id="33588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7391400" cy="2895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ea typeface="+mn-ea"/>
              </a:rPr>
              <a:t>A condensation reaction between the acetyl group of </a:t>
            </a:r>
            <a:r>
              <a:rPr lang="en-US" sz="3000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acetyl </a:t>
            </a:r>
            <a:r>
              <a:rPr lang="en-US" sz="3000" dirty="0" err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CoA</a:t>
            </a:r>
            <a:r>
              <a:rPr lang="en-US" sz="3000" dirty="0" smtClean="0">
                <a:ea typeface="+mn-ea"/>
              </a:rPr>
              <a:t> and </a:t>
            </a:r>
            <a:r>
              <a:rPr lang="en-US" sz="3000" dirty="0" err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oxaloacetate</a:t>
            </a:r>
            <a:endParaRPr lang="en-US" sz="3000" dirty="0" smtClean="0">
              <a:solidFill>
                <a:srgbClr val="C2BF35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err="1" smtClean="0">
                <a:ea typeface="+mn-ea"/>
              </a:rPr>
              <a:t>Aldol</a:t>
            </a:r>
            <a:r>
              <a:rPr lang="en-US" sz="2600" dirty="0" smtClean="0">
                <a:ea typeface="+mn-ea"/>
              </a:rPr>
              <a:t> condensation reaction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ea typeface="+mn-ea"/>
              </a:rPr>
              <a:t>Catalyzed by </a:t>
            </a:r>
            <a:r>
              <a:rPr lang="en-US" sz="2600" b="1" dirty="0" smtClean="0">
                <a:solidFill>
                  <a:srgbClr val="006600"/>
                </a:solidFill>
                <a:ea typeface="+mn-ea"/>
              </a:rPr>
              <a:t>citrate </a:t>
            </a:r>
            <a:r>
              <a:rPr lang="en-US" sz="2600" b="1" dirty="0" err="1" smtClean="0">
                <a:solidFill>
                  <a:srgbClr val="006600"/>
                </a:solidFill>
                <a:ea typeface="+mn-ea"/>
              </a:rPr>
              <a:t>synthase</a:t>
            </a:r>
            <a:endParaRPr lang="en-US" sz="2600" b="1" dirty="0" smtClean="0">
              <a:solidFill>
                <a:srgbClr val="006600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ea typeface="+mn-ea"/>
              </a:rPr>
              <a:t>Product is </a:t>
            </a:r>
            <a:r>
              <a:rPr lang="en-US" sz="2600" b="1" dirty="0" smtClean="0">
                <a:solidFill>
                  <a:schemeClr val="accent2"/>
                </a:solidFill>
                <a:ea typeface="+mn-ea"/>
              </a:rPr>
              <a:t>citrate</a:t>
            </a:r>
          </a:p>
        </p:txBody>
      </p:sp>
      <p:sp>
        <p:nvSpPr>
          <p:cNvPr id="27651" name="Rectangle 1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27652" name="Picture 21" descr="22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7467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22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2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90600"/>
            <a:ext cx="7391400" cy="3352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>
                <a:ea typeface="+mn-ea"/>
              </a:rPr>
              <a:t>A dehydration reaction of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citrate </a:t>
            </a:r>
            <a:r>
              <a:rPr lang="en-US" sz="2800" smtClean="0">
                <a:ea typeface="+mn-ea"/>
              </a:rPr>
              <a:t>followed by hydration to </a:t>
            </a:r>
            <a:r>
              <a:rPr lang="en-US" sz="2800" smtClean="0">
                <a:solidFill>
                  <a:schemeClr val="accent2"/>
                </a:solidFill>
                <a:ea typeface="+mn-ea"/>
              </a:rPr>
              <a:t>isocitrate</a:t>
            </a:r>
            <a:endParaRPr lang="en-US" sz="2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1084263" lvl="1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smtClean="0">
                <a:ea typeface="+mn-ea"/>
              </a:rPr>
              <a:t>Dehydration reaction releasing H</a:t>
            </a:r>
            <a:r>
              <a:rPr lang="en-US" sz="2400" baseline="-25000" smtClean="0">
                <a:ea typeface="+mn-ea"/>
              </a:rPr>
              <a:t>2</a:t>
            </a:r>
            <a:r>
              <a:rPr lang="en-US" sz="2400" smtClean="0">
                <a:ea typeface="+mn-ea"/>
              </a:rPr>
              <a:t>O</a:t>
            </a:r>
          </a:p>
          <a:p>
            <a:pPr marL="1084263" lvl="1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smtClean="0">
                <a:ea typeface="+mn-ea"/>
              </a:rPr>
              <a:t>Hydration of cis-aconitate to isocitrate</a:t>
            </a:r>
          </a:p>
          <a:p>
            <a:pPr marL="1579563" lvl="2" indent="-381000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n-ea"/>
              </a:rPr>
              <a:t>Catalyzed by </a:t>
            </a:r>
            <a:r>
              <a:rPr lang="en-US" b="1" smtClean="0">
                <a:solidFill>
                  <a:srgbClr val="006600"/>
                </a:solidFill>
                <a:ea typeface="+mn-ea"/>
              </a:rPr>
              <a:t>aconitase</a:t>
            </a:r>
          </a:p>
          <a:p>
            <a:pPr marL="1579563" lvl="2" indent="-381000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n-ea"/>
              </a:rPr>
              <a:t>Intermediate is </a:t>
            </a:r>
            <a:r>
              <a:rPr lang="en-US" b="1" smtClean="0">
                <a:solidFill>
                  <a:schemeClr val="accent2"/>
                </a:solidFill>
                <a:ea typeface="+mn-ea"/>
              </a:rPr>
              <a:t>cis-aconitate</a:t>
            </a:r>
          </a:p>
          <a:p>
            <a:pPr marL="1579563" lvl="2" indent="-381000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n-ea"/>
              </a:rPr>
              <a:t>Final product is </a:t>
            </a:r>
            <a:r>
              <a:rPr lang="en-US" b="1" smtClean="0">
                <a:solidFill>
                  <a:schemeClr val="accent2"/>
                </a:solidFill>
                <a:ea typeface="+mn-ea"/>
              </a:rPr>
              <a:t>isocitrate</a:t>
            </a:r>
            <a:endParaRPr lang="en-US" b="1" smtClean="0">
              <a:ea typeface="+mn-ea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276600" y="4648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6019800" y="4648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3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7391400" cy="2819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First oxidative step of the citric acid cycle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Complex 3-step reaction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Hydroxyl group of </a:t>
            </a:r>
            <a:r>
              <a:rPr lang="en-US" sz="2400" b="1" smtClean="0">
                <a:solidFill>
                  <a:srgbClr val="CBC8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isocitrate</a:t>
            </a:r>
            <a:r>
              <a:rPr lang="en-US" sz="2400" smtClean="0">
                <a:ea typeface="+mn-ea"/>
              </a:rPr>
              <a:t> is oxidized to a ketone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>
                <a:solidFill>
                  <a:schemeClr val="accent2"/>
                </a:solidFill>
                <a:ea typeface="+mn-ea"/>
              </a:rPr>
              <a:t>Carbon dioxide</a:t>
            </a:r>
            <a:r>
              <a:rPr lang="en-US" sz="2400" smtClean="0">
                <a:ea typeface="+mn-ea"/>
              </a:rPr>
              <a:t> is released in a decarboxylation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NAD</a:t>
            </a:r>
            <a:r>
              <a:rPr lang="en-US" sz="2400" baseline="30000" smtClean="0">
                <a:ea typeface="+mn-ea"/>
              </a:rPr>
              <a:t>+</a:t>
            </a:r>
            <a:r>
              <a:rPr lang="en-US" sz="2400" smtClean="0">
                <a:ea typeface="+mn-ea"/>
              </a:rPr>
              <a:t> is reduced to </a:t>
            </a:r>
            <a:r>
              <a:rPr lang="en-US" sz="2400" smtClean="0">
                <a:solidFill>
                  <a:schemeClr val="accent2"/>
                </a:solidFill>
                <a:ea typeface="+mn-ea"/>
              </a:rPr>
              <a:t>NADH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Catalyzed by </a:t>
            </a:r>
            <a:r>
              <a:rPr lang="en-US" sz="2600" b="1" smtClean="0">
                <a:solidFill>
                  <a:srgbClr val="006600"/>
                </a:solidFill>
                <a:ea typeface="+mn-ea"/>
              </a:rPr>
              <a:t>isocitrate dehydrogenase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Product is </a:t>
            </a:r>
            <a:r>
              <a:rPr lang="en-US" sz="2600" b="1" smtClean="0">
                <a:solidFill>
                  <a:schemeClr val="accent2"/>
                </a:solidFill>
                <a:latin typeface="Symbol" pitchFamily="18" charset="2"/>
                <a:ea typeface="+mn-ea"/>
              </a:rPr>
              <a:t>a</a:t>
            </a:r>
            <a:r>
              <a:rPr lang="en-US" sz="2600" b="1" smtClean="0">
                <a:solidFill>
                  <a:schemeClr val="accent2"/>
                </a:solidFill>
                <a:ea typeface="+mn-ea"/>
              </a:rPr>
              <a:t>-ketoglutarate</a:t>
            </a:r>
            <a:endParaRPr lang="en-US" sz="2400" smtClean="0">
              <a:ea typeface="+mn-ea"/>
            </a:endParaRP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29700" name="Picture 10" descr="2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6705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4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14400"/>
            <a:ext cx="7772400" cy="3962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smtClean="0">
                <a:ea typeface="+mn-ea"/>
              </a:rPr>
              <a:t>Coenzyme A attaches to the </a:t>
            </a:r>
            <a:r>
              <a:rPr lang="en-US" sz="2400" b="1" smtClean="0">
                <a:solidFill>
                  <a:srgbClr val="CBC8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a-ketoglutarate</a:t>
            </a:r>
            <a:r>
              <a:rPr lang="en-US" sz="2600" smtClean="0">
                <a:ea typeface="+mn-ea"/>
              </a:rPr>
              <a:t> in a 3-step reaction similar to that of the pyruvate dehydrogenase complex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   Enzyme involved is </a:t>
            </a:r>
            <a:r>
              <a:rPr lang="en-US" sz="2600" b="1" smtClean="0">
                <a:solidFill>
                  <a:srgbClr val="006600"/>
                </a:solidFill>
                <a:latin typeface="Symbol" pitchFamily="18" charset="2"/>
                <a:ea typeface="+mn-ea"/>
              </a:rPr>
              <a:t>a</a:t>
            </a:r>
            <a:r>
              <a:rPr lang="en-US" sz="2600" b="1" smtClean="0">
                <a:solidFill>
                  <a:srgbClr val="006600"/>
                </a:solidFill>
                <a:ea typeface="+mn-ea"/>
              </a:rPr>
              <a:t>-ketoglutarate</a:t>
            </a:r>
            <a:r>
              <a:rPr lang="en-US" sz="2600" b="1" smtClean="0">
                <a:ea typeface="+mn-ea"/>
              </a:rPr>
              <a:t> </a:t>
            </a:r>
            <a:r>
              <a:rPr lang="en-US" sz="2600" b="1" smtClean="0">
                <a:solidFill>
                  <a:srgbClr val="006600"/>
                </a:solidFill>
                <a:ea typeface="+mn-ea"/>
              </a:rPr>
              <a:t>dehydrogenase</a:t>
            </a:r>
            <a:r>
              <a:rPr lang="en-US" sz="2600" smtClean="0">
                <a:solidFill>
                  <a:srgbClr val="006600"/>
                </a:solidFill>
                <a:ea typeface="+mn-ea"/>
              </a:rPr>
              <a:t>      complex</a:t>
            </a:r>
          </a:p>
          <a:p>
            <a:pPr marL="1084263" lvl="1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100" smtClean="0">
                <a:ea typeface="+mn-ea"/>
              </a:rPr>
              <a:t>First, </a:t>
            </a:r>
            <a:r>
              <a:rPr lang="en-US" sz="2400" smtClean="0">
                <a:solidFill>
                  <a:srgbClr val="CBC8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a-ketoglutarate</a:t>
            </a:r>
            <a:r>
              <a:rPr lang="en-US" sz="2100" smtClean="0">
                <a:ea typeface="+mn-ea"/>
              </a:rPr>
              <a:t> loses a carboxylate group as </a:t>
            </a:r>
            <a:r>
              <a:rPr lang="en-US" sz="2100" b="1" smtClean="0">
                <a:solidFill>
                  <a:schemeClr val="accent2"/>
                </a:solidFill>
                <a:ea typeface="+mn-ea"/>
              </a:rPr>
              <a:t>CO</a:t>
            </a:r>
            <a:r>
              <a:rPr lang="en-US" sz="2200" b="1" baseline="-25000" smtClean="0">
                <a:solidFill>
                  <a:schemeClr val="accent2"/>
                </a:solidFill>
                <a:ea typeface="+mn-ea"/>
              </a:rPr>
              <a:t>2</a:t>
            </a:r>
            <a:endParaRPr lang="en-US" sz="2200" b="1" smtClean="0">
              <a:solidFill>
                <a:schemeClr val="accent2"/>
              </a:solidFill>
              <a:ea typeface="+mn-ea"/>
            </a:endParaRPr>
          </a:p>
          <a:p>
            <a:pPr marL="1084263" lvl="1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100" smtClean="0">
                <a:ea typeface="+mn-ea"/>
              </a:rPr>
              <a:t>Then,</a:t>
            </a:r>
            <a:r>
              <a:rPr lang="en-US" sz="2100" smtClean="0">
                <a:latin typeface="Symbol" pitchFamily="18" charset="2"/>
                <a:ea typeface="+mn-ea"/>
              </a:rPr>
              <a:t> </a:t>
            </a:r>
            <a:r>
              <a:rPr lang="en-US" sz="2400" smtClean="0">
                <a:solidFill>
                  <a:srgbClr val="CBC8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a-ketoglutarate </a:t>
            </a:r>
            <a:r>
              <a:rPr lang="en-US" sz="2100" smtClean="0">
                <a:ea typeface="+mn-ea"/>
              </a:rPr>
              <a:t>is oxidized with NAD</a:t>
            </a:r>
            <a:r>
              <a:rPr lang="en-US" sz="2200" baseline="30000" smtClean="0">
                <a:ea typeface="+mn-ea"/>
              </a:rPr>
              <a:t>+</a:t>
            </a:r>
            <a:r>
              <a:rPr lang="en-US" sz="2200" smtClean="0">
                <a:ea typeface="+mn-ea"/>
              </a:rPr>
              <a:t> reduced to </a:t>
            </a:r>
            <a:r>
              <a:rPr lang="en-US" sz="2200" b="1" smtClean="0">
                <a:solidFill>
                  <a:schemeClr val="accent2"/>
                </a:solidFill>
                <a:ea typeface="+mn-ea"/>
              </a:rPr>
              <a:t>NADH</a:t>
            </a:r>
          </a:p>
          <a:p>
            <a:pPr marL="1084263" lvl="1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200" smtClean="0">
                <a:ea typeface="+mn-ea"/>
              </a:rPr>
              <a:t>Coenzyme A combines with succinate to form </a:t>
            </a:r>
            <a:r>
              <a:rPr lang="en-US" sz="2200" b="1" smtClean="0">
                <a:solidFill>
                  <a:schemeClr val="accent2"/>
                </a:solidFill>
                <a:ea typeface="+mn-ea"/>
              </a:rPr>
              <a:t>succinyl CoA</a:t>
            </a:r>
          </a:p>
          <a:p>
            <a:pPr marL="1579563" lvl="2" indent="-38100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sz="2000" smtClean="0">
                <a:ea typeface="+mn-ea"/>
              </a:rPr>
              <a:t>Bond between succinate and coenzyme A is high-energy</a:t>
            </a: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30724" name="Picture 10" descr="22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97450"/>
            <a:ext cx="6096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5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66800"/>
            <a:ext cx="739140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A very chemically involved step where </a:t>
            </a:r>
            <a:r>
              <a:rPr lang="en-US" sz="2800" b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succinyl CoA</a:t>
            </a:r>
            <a:r>
              <a:rPr lang="en-US" sz="2800" smtClean="0">
                <a:ea typeface="+mn-ea"/>
              </a:rPr>
              <a:t> is converted to </a:t>
            </a:r>
            <a:r>
              <a:rPr lang="en-US" sz="2800" b="1" smtClean="0">
                <a:solidFill>
                  <a:schemeClr val="accent2"/>
                </a:solidFill>
                <a:ea typeface="+mn-ea"/>
              </a:rPr>
              <a:t>succinate</a:t>
            </a:r>
            <a:r>
              <a:rPr lang="en-US" sz="2800" smtClean="0">
                <a:ea typeface="+mn-ea"/>
              </a:rPr>
              <a:t> by the enzyme </a:t>
            </a:r>
            <a:r>
              <a:rPr lang="en-US" sz="2800" b="1" smtClean="0">
                <a:solidFill>
                  <a:srgbClr val="006600"/>
                </a:solidFill>
                <a:ea typeface="+mn-ea"/>
              </a:rPr>
              <a:t>succinyl CoA synthase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The high-energy thioester bond is hydrolyzed adding an inorganic phosphate group to GDP making </a:t>
            </a:r>
            <a:r>
              <a:rPr lang="en-US" sz="2800" b="1" smtClean="0">
                <a:solidFill>
                  <a:schemeClr val="accent2"/>
                </a:solidFill>
                <a:ea typeface="+mn-ea"/>
              </a:rPr>
              <a:t>GTP</a:t>
            </a:r>
          </a:p>
        </p:txBody>
      </p:sp>
      <p:sp>
        <p:nvSpPr>
          <p:cNvPr id="31747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31748" name="Picture 10" descr="22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0663"/>
            <a:ext cx="70866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Reaction 5 continued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7010400" cy="2667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>
                <a:ea typeface="+mn-ea"/>
              </a:rPr>
              <a:t>A second enzyme, </a:t>
            </a:r>
            <a:r>
              <a:rPr lang="en-US" sz="2800" b="1" smtClean="0">
                <a:solidFill>
                  <a:srgbClr val="006600"/>
                </a:solidFill>
                <a:ea typeface="+mn-ea"/>
              </a:rPr>
              <a:t>dinucleotide diphosphokinase</a:t>
            </a:r>
            <a:r>
              <a:rPr lang="en-US" sz="2800" smtClean="0">
                <a:solidFill>
                  <a:srgbClr val="006600"/>
                </a:solidFill>
                <a:ea typeface="+mn-ea"/>
              </a:rPr>
              <a:t>, </a:t>
            </a:r>
            <a:r>
              <a:rPr lang="en-US" sz="2800" smtClean="0">
                <a:ea typeface="+mn-ea"/>
              </a:rPr>
              <a:t>catalyzes transfer of the inorganic phosphate group from </a:t>
            </a:r>
            <a:r>
              <a:rPr lang="en-US" sz="2800" b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GTP</a:t>
            </a:r>
            <a:r>
              <a:rPr lang="en-US" sz="2800" smtClean="0">
                <a:ea typeface="+mn-ea"/>
              </a:rPr>
              <a:t> to </a:t>
            </a:r>
            <a:r>
              <a:rPr lang="en-US" sz="2800" b="1" smtClean="0">
                <a:solidFill>
                  <a:schemeClr val="accent2"/>
                </a:solidFill>
                <a:ea typeface="+mn-ea"/>
              </a:rPr>
              <a:t>ATP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32772" name="Picture 10" descr="22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6705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6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73914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Succinate</a:t>
            </a:r>
            <a:r>
              <a:rPr lang="en-US" sz="2800" smtClean="0">
                <a:ea typeface="+mn-ea"/>
              </a:rPr>
              <a:t> is oxidized by </a:t>
            </a:r>
            <a:r>
              <a:rPr lang="en-US" sz="2800" b="1" smtClean="0">
                <a:solidFill>
                  <a:srgbClr val="006600"/>
                </a:solidFill>
                <a:ea typeface="+mn-ea"/>
              </a:rPr>
              <a:t>succinate dehydrogenase</a:t>
            </a:r>
            <a:r>
              <a:rPr lang="en-US" sz="2800" smtClean="0">
                <a:ea typeface="+mn-ea"/>
              </a:rPr>
              <a:t> to form </a:t>
            </a:r>
            <a:r>
              <a:rPr lang="en-US" sz="2800" b="1" smtClean="0">
                <a:solidFill>
                  <a:schemeClr val="accent2"/>
                </a:solidFill>
                <a:ea typeface="+mn-ea"/>
              </a:rPr>
              <a:t>fumarate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Oxidizing agent, FAD, flavin adenine dinucleotide, is reduced in this step to </a:t>
            </a:r>
            <a:r>
              <a:rPr lang="en-US" sz="2800" b="1" smtClean="0">
                <a:solidFill>
                  <a:schemeClr val="accent2"/>
                </a:solidFill>
                <a:ea typeface="+mn-ea"/>
              </a:rPr>
              <a:t>FADH</a:t>
            </a:r>
            <a:r>
              <a:rPr lang="en-US" sz="2800" b="1" baseline="-25000" smtClean="0">
                <a:solidFill>
                  <a:schemeClr val="accent2"/>
                </a:solidFill>
                <a:ea typeface="+mn-ea"/>
              </a:rPr>
              <a:t>2</a:t>
            </a:r>
            <a:endParaRPr lang="en-US" sz="2800" b="1" smtClean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33796" name="Picture 10" descr="22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7467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22.1 The Mitochondria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Football shaped organelle about the size of a bacterial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Dual membrane structure: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Outer mitochondrial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Inner mitochondrial membrane: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Highly folded membranes = christae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Has electron transport system and ATP synthase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Space between membranes is the intermembrane space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Interior is the matrix space containing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Citric acid cycle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-oxidation of 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Degradation of amino acids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639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7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72390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Reducing the double bond of </a:t>
            </a:r>
            <a:r>
              <a:rPr lang="en-US" sz="2800" b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fumarate</a:t>
            </a:r>
            <a:r>
              <a:rPr lang="en-US" sz="2800" smtClean="0">
                <a:ea typeface="+mn-ea"/>
              </a:rPr>
              <a:t> by the hydration or addition reaction of H</a:t>
            </a:r>
            <a:r>
              <a:rPr lang="en-US" sz="2800" baseline="-25000" smtClean="0">
                <a:ea typeface="+mn-ea"/>
              </a:rPr>
              <a:t>2</a:t>
            </a:r>
            <a:r>
              <a:rPr lang="en-US" sz="2800" smtClean="0">
                <a:ea typeface="+mn-ea"/>
              </a:rPr>
              <a:t>O produces </a:t>
            </a:r>
            <a:r>
              <a:rPr lang="en-US" sz="2800" b="1" smtClean="0">
                <a:solidFill>
                  <a:schemeClr val="accent2"/>
                </a:solidFill>
                <a:ea typeface="+mn-ea"/>
              </a:rPr>
              <a:t>malate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Reaction is catalyzed by </a:t>
            </a:r>
            <a:r>
              <a:rPr lang="en-US" sz="2800" b="1" smtClean="0">
                <a:solidFill>
                  <a:srgbClr val="006600"/>
                </a:solidFill>
                <a:ea typeface="+mn-ea"/>
              </a:rPr>
              <a:t>fumarase</a:t>
            </a: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34820" name="Picture 10" descr="22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640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 8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73914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smtClean="0">
                <a:ea typeface="+mn-ea"/>
              </a:rPr>
              <a:t>Final reaction step uses </a:t>
            </a:r>
            <a:r>
              <a:rPr lang="en-US" sz="2800" b="1" smtClean="0">
                <a:solidFill>
                  <a:srgbClr val="006600"/>
                </a:solidFill>
                <a:ea typeface="+mn-ea"/>
              </a:rPr>
              <a:t>malate dehydrogenase</a:t>
            </a:r>
            <a:r>
              <a:rPr lang="en-US" sz="2800" smtClean="0">
                <a:ea typeface="+mn-ea"/>
              </a:rPr>
              <a:t> to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Reduce NAD</a:t>
            </a:r>
            <a:r>
              <a:rPr lang="en-US" sz="2400" baseline="30000" smtClean="0">
                <a:ea typeface="+mn-ea"/>
              </a:rPr>
              <a:t>+</a:t>
            </a:r>
            <a:r>
              <a:rPr lang="en-US" sz="2400" smtClean="0">
                <a:ea typeface="+mn-ea"/>
              </a:rPr>
              <a:t> to </a:t>
            </a:r>
            <a:r>
              <a:rPr lang="en-US" sz="2400" b="1" smtClean="0">
                <a:solidFill>
                  <a:schemeClr val="accent2"/>
                </a:solidFill>
                <a:ea typeface="+mn-ea"/>
              </a:rPr>
              <a:t>NADH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Oxidize </a:t>
            </a:r>
            <a:r>
              <a:rPr lang="en-US" sz="2400" b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malate</a:t>
            </a:r>
            <a:r>
              <a:rPr lang="en-US" sz="2400" smtClean="0">
                <a:ea typeface="+mn-ea"/>
              </a:rPr>
              <a:t> to </a:t>
            </a:r>
            <a:r>
              <a:rPr lang="en-US" sz="2400" b="1" smtClean="0">
                <a:solidFill>
                  <a:schemeClr val="accent2"/>
                </a:solidFill>
                <a:ea typeface="+mn-ea"/>
              </a:rPr>
              <a:t>oxaloacetate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Cycle begins as an acetyl group is added to oxaloacetate, bring a full turn of the cycle</a:t>
            </a:r>
          </a:p>
        </p:txBody>
      </p:sp>
      <p:sp>
        <p:nvSpPr>
          <p:cNvPr id="35843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  <p:pic>
        <p:nvPicPr>
          <p:cNvPr id="35844" name="Picture 10" descr="22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400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Reactions - Citric Acid Cycle</a:t>
            </a:r>
          </a:p>
        </p:txBody>
      </p:sp>
      <p:pic>
        <p:nvPicPr>
          <p:cNvPr id="36866" name="Picture 1032" descr="22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9563" y="838200"/>
            <a:ext cx="4117975" cy="5881688"/>
          </a:xfrm>
        </p:spPr>
      </p:pic>
      <p:sp>
        <p:nvSpPr>
          <p:cNvPr id="36867" name="Rectangle 1031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22.4 The Citric Acid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22.5 Control of the Citric Acid Cycle</a:t>
            </a:r>
          </a:p>
        </p:txBody>
      </p:sp>
      <p:sp>
        <p:nvSpPr>
          <p:cNvPr id="37890" name="Rectangle 7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As with glycolysis, citric acid cycle responds to the energy needs of the cell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Pathway speeds up when greater demand for energy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Four enzymes / enzyme complexes are allosterically regulated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Several regulated steps demonstrate the importance of precise control</a:t>
            </a: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8077200" y="1828800"/>
            <a:ext cx="762000" cy="523875"/>
            <a:chOff x="3962400" y="5791200"/>
            <a:chExt cx="762000" cy="523220"/>
          </a:xfrm>
        </p:grpSpPr>
        <p:sp>
          <p:nvSpPr>
            <p:cNvPr id="3789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7894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3058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Allosterically Regulated Reactions</a:t>
            </a:r>
          </a:p>
        </p:txBody>
      </p:sp>
      <p:sp>
        <p:nvSpPr>
          <p:cNvPr id="388099" name="Rectangle 1027"/>
          <p:cNvSpPr>
            <a:spLocks noGrp="1" noChangeArrowheads="1"/>
          </p:cNvSpPr>
          <p:nvPr>
            <p:ph idx="1"/>
          </p:nvPr>
        </p:nvSpPr>
        <p:spPr>
          <a:xfrm>
            <a:off x="1295400" y="914400"/>
            <a:ext cx="7620000" cy="5486400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600" smtClean="0">
                <a:ea typeface="+mn-ea"/>
              </a:rPr>
              <a:t>Conversion of pyruvate to acetyl CoA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Inhibited by high concentrations of:</a:t>
            </a:r>
          </a:p>
          <a:p>
            <a:pPr marL="1371600" lvl="2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smtClean="0">
                <a:ea typeface="+mn-ea"/>
              </a:rPr>
              <a:t>ATP</a:t>
            </a:r>
          </a:p>
          <a:p>
            <a:pPr marL="1371600" lvl="2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smtClean="0">
                <a:ea typeface="+mn-ea"/>
              </a:rPr>
              <a:t>Acetyl CoA</a:t>
            </a:r>
          </a:p>
          <a:p>
            <a:pPr marL="1371600" lvl="2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smtClean="0">
                <a:ea typeface="+mn-ea"/>
              </a:rPr>
              <a:t>NADH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600" smtClean="0">
                <a:ea typeface="+mn-ea"/>
              </a:rPr>
              <a:t>Synthesis of citrate from oxaloacetate and acetyl CoA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Negative effector is high levels of ATP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600" smtClean="0">
                <a:ea typeface="+mn-ea"/>
              </a:rPr>
              <a:t>Oxidation and decarboxylation of isocitrate to </a:t>
            </a:r>
            <a:r>
              <a:rPr lang="en-US" sz="2600" smtClean="0">
                <a:latin typeface="Symbol" pitchFamily="18" charset="2"/>
                <a:ea typeface="+mn-ea"/>
              </a:rPr>
              <a:t>a</a:t>
            </a:r>
            <a:r>
              <a:rPr lang="en-US" sz="2600" smtClean="0">
                <a:ea typeface="+mn-ea"/>
              </a:rPr>
              <a:t>-ketoglutarate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Positive effector, ADP controls this enzyme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Inhibited by high levels of NADH and ATP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600" smtClean="0">
                <a:ea typeface="+mn-ea"/>
              </a:rPr>
              <a:t>Conversion of </a:t>
            </a:r>
            <a:r>
              <a:rPr lang="en-US" sz="2600" smtClean="0">
                <a:latin typeface="Symbol" pitchFamily="18" charset="2"/>
                <a:ea typeface="+mn-ea"/>
              </a:rPr>
              <a:t>a</a:t>
            </a:r>
            <a:r>
              <a:rPr lang="en-US" sz="2600" smtClean="0">
                <a:ea typeface="+mn-ea"/>
              </a:rPr>
              <a:t>-ketoglutarate to succinyl CoA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Inhibited by high concentrations of:</a:t>
            </a:r>
          </a:p>
          <a:p>
            <a:pPr marL="1371600" lvl="2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smtClean="0">
                <a:ea typeface="+mn-ea"/>
              </a:rPr>
              <a:t>ATP</a:t>
            </a:r>
          </a:p>
          <a:p>
            <a:pPr marL="1371600" lvl="2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smtClean="0">
                <a:ea typeface="+mn-ea"/>
              </a:rPr>
              <a:t>Succinyl CoA</a:t>
            </a:r>
          </a:p>
          <a:p>
            <a:pPr marL="1371600" lvl="2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smtClean="0">
                <a:ea typeface="+mn-ea"/>
              </a:rPr>
              <a:t>NADH</a:t>
            </a:r>
          </a:p>
        </p:txBody>
      </p:sp>
      <p:sp>
        <p:nvSpPr>
          <p:cNvPr id="38915" name="Rectangle 1028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22.5 Control of the Citric Acid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Regulation of the Pyruvate Dehydrogenase Complex</a:t>
            </a:r>
          </a:p>
        </p:txBody>
      </p:sp>
      <p:pic>
        <p:nvPicPr>
          <p:cNvPr id="39938" name="Picture 1031" descr="22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476375"/>
            <a:ext cx="3871913" cy="5257800"/>
          </a:xfrm>
        </p:spPr>
      </p:pic>
      <p:sp>
        <p:nvSpPr>
          <p:cNvPr id="39939" name="Rectangle 102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22.5 Control of the Citric Acid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22.6 Oxidative Phosphorylation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The </a:t>
            </a: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respiratory electron transport</a:t>
            </a:r>
            <a:r>
              <a:rPr lang="en-US" altLang="en-US" sz="2800" dirty="0" smtClean="0">
                <a:ea typeface="ＭＳ Ｐゴシック" pitchFamily="34" charset="-128"/>
              </a:rPr>
              <a:t> system is made up of a series of electron carriers embedded in the inner mitochondrial membrane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At three sites in the electron transport system, protons, H</a:t>
            </a:r>
            <a:r>
              <a:rPr lang="en-US" altLang="en-US" sz="2800" baseline="30000" dirty="0" smtClean="0">
                <a:ea typeface="ＭＳ Ｐゴシック" pitchFamily="34" charset="-128"/>
              </a:rPr>
              <a:t>+</a:t>
            </a:r>
            <a:r>
              <a:rPr lang="en-US" altLang="en-US" sz="2800" dirty="0" smtClean="0">
                <a:ea typeface="ＭＳ Ｐゴシック" pitchFamily="34" charset="-128"/>
              </a:rPr>
              <a:t> can be pumped from the matrix to the intermembrane space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NADH provides three ATP molecules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FADH</a:t>
            </a:r>
            <a:r>
              <a:rPr lang="en-US" altLang="en-US" sz="32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 provides two ATP molecules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ATP synthesis occurs at the ATP synthase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8001000" y="1828800"/>
            <a:ext cx="762000" cy="523875"/>
            <a:chOff x="3962400" y="5791200"/>
            <a:chExt cx="762000" cy="523220"/>
          </a:xfrm>
        </p:grpSpPr>
        <p:sp>
          <p:nvSpPr>
            <p:cNvPr id="409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4096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Electron Transport Systems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76400"/>
            <a:ext cx="7239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Embedded within the mitochondrial inner membrane are the electron transport systems, electron carriers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Coenzymes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Cytochromes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Arranged to allow them to pass electrons from one carrier to the next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This array is called the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respiratory electron transport system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22.6 Oxidative Phosphorylation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Hydrogen Ion Gradient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idx="1"/>
          </p:nvPr>
        </p:nvSpPr>
        <p:spPr>
          <a:xfrm>
            <a:off x="1295400" y="1219200"/>
            <a:ext cx="76200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At three sites, protons, H</a:t>
            </a:r>
            <a:r>
              <a:rPr lang="en-US" altLang="en-US" sz="28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, can be pumped from the matrix to the intermembrane space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These protons contribute to a high-energy H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  <a:r>
              <a:rPr lang="en-US" altLang="en-US" sz="2400" smtClean="0">
                <a:ea typeface="ＭＳ Ｐゴシック" pitchFamily="34" charset="-128"/>
              </a:rPr>
              <a:t> reservoir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Each site pumps sufficient protons to produce one ATP molecule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NADH dehydrogenase passes electrons along all 3 sites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FADH</a:t>
            </a:r>
            <a:r>
              <a:rPr lang="en-US" altLang="en-US" sz="2000" baseline="-25000" smtClean="0">
                <a:ea typeface="ＭＳ Ｐゴシック" pitchFamily="34" charset="-128"/>
              </a:rPr>
              <a:t>2</a:t>
            </a:r>
            <a:r>
              <a:rPr lang="en-US" altLang="en-US" sz="2000" smtClean="0">
                <a:ea typeface="ＭＳ Ｐゴシック" pitchFamily="34" charset="-128"/>
              </a:rPr>
              <a:t> oxidation passes electrons along only 2 sites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Final component for oxidative phosphorylation is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ATP synthase</a:t>
            </a:r>
            <a:r>
              <a:rPr lang="en-US" altLang="en-US" sz="2800" smtClean="0">
                <a:ea typeface="ＭＳ Ｐゴシック" pitchFamily="34" charset="-128"/>
              </a:rPr>
              <a:t>, a multiprotein complex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Spans the inner membrane serving as a channel for protons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 portion of the complex is an enzyme that catalyzes the phosphorylation of ADP to ATP</a:t>
            </a:r>
          </a:p>
        </p:txBody>
      </p:sp>
      <p:sp>
        <p:nvSpPr>
          <p:cNvPr id="43011" name="Rectangle 102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22.6 Oxidative Phosphorylation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486150" y="2895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 type="none" w="sm" len="sm"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24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Electron Flow Through 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Electron Carriers</a:t>
            </a:r>
          </a:p>
        </p:txBody>
      </p:sp>
      <p:pic>
        <p:nvPicPr>
          <p:cNvPr id="44035" name="Picture 9" descr="22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47800"/>
            <a:ext cx="6096000" cy="5280025"/>
          </a:xfrm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22.6 Oxidative Phosphorylation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Structure and Function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1430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Outer membranes have many pores for the passage of small molecules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Folds of the inner membrane create a large surface area with many transport proteins</a:t>
            </a:r>
          </a:p>
        </p:txBody>
      </p:sp>
      <p:pic>
        <p:nvPicPr>
          <p:cNvPr id="17411" name="Picture 8" descr="22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079750"/>
            <a:ext cx="5072063" cy="3665538"/>
          </a:xfrm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22.1 The Mitochondria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467600" cy="1028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NADH </a:t>
            </a:r>
            <a:r>
              <a:rPr lang="en-US" dirty="0" smtClean="0">
                <a:ea typeface="+mj-ea"/>
              </a:rPr>
              <a:t>and the Production of ATP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6200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NADH carries electrons </a:t>
            </a:r>
            <a:r>
              <a:rPr lang="en-US" altLang="en-US" sz="2000" smtClean="0">
                <a:ea typeface="ＭＳ Ｐゴシック" pitchFamily="34" charset="-128"/>
              </a:rPr>
              <a:t>(original source glucose)</a:t>
            </a:r>
            <a:r>
              <a:rPr lang="en-US" altLang="en-US" sz="2800" smtClean="0">
                <a:ea typeface="ＭＳ Ｐゴシック" pitchFamily="34" charset="-128"/>
              </a:rPr>
              <a:t> to the first carrier of the electron transport system, NADH dehydrogenase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a typeface="ＭＳ Ｐゴシック" pitchFamily="34" charset="-128"/>
              </a:rPr>
              <a:t>NADH is oxidized to NAD</a:t>
            </a:r>
            <a:r>
              <a:rPr lang="en-US" altLang="en-US" sz="2600" baseline="30000" smtClean="0">
                <a:ea typeface="ＭＳ Ｐゴシック" pitchFamily="34" charset="-128"/>
              </a:rPr>
              <a:t>+</a:t>
            </a:r>
            <a:r>
              <a:rPr lang="en-US" altLang="en-US" sz="2600" smtClean="0">
                <a:ea typeface="ＭＳ Ｐゴシック" pitchFamily="34" charset="-128"/>
              </a:rPr>
              <a:t> which returns to citric acid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a typeface="ＭＳ Ｐゴシック" pitchFamily="34" charset="-128"/>
              </a:rPr>
              <a:t>Pair of electrons passed to the next electron carrier and H</a:t>
            </a:r>
            <a:r>
              <a:rPr lang="en-US" altLang="en-US" sz="2600" baseline="30000" smtClean="0">
                <a:ea typeface="ＭＳ Ｐゴシック" pitchFamily="34" charset="-128"/>
              </a:rPr>
              <a:t>+</a:t>
            </a:r>
            <a:r>
              <a:rPr lang="en-US" altLang="en-US" sz="2600" smtClean="0">
                <a:ea typeface="ＭＳ Ｐゴシック" pitchFamily="34" charset="-128"/>
              </a:rPr>
              <a:t> are pumped to the intermembrane compartment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a typeface="ＭＳ Ｐゴシック" pitchFamily="34" charset="-128"/>
              </a:rPr>
              <a:t>These electrons are passed through the electron transport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itchFamily="34" charset="-128"/>
              </a:rPr>
              <a:t>With each transfer the electrons lose some energy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itchFamily="34" charset="-128"/>
              </a:rPr>
              <a:t>This energy is used to transport H</a:t>
            </a:r>
            <a:r>
              <a:rPr lang="en-US" altLang="en-US" baseline="30000" smtClean="0">
                <a:ea typeface="ＭＳ Ｐゴシック" pitchFamily="34" charset="-128"/>
              </a:rPr>
              <a:t>+</a:t>
            </a:r>
            <a:r>
              <a:rPr lang="en-US" altLang="en-US" smtClean="0">
                <a:ea typeface="ＭＳ Ｐゴシック" pitchFamily="34" charset="-128"/>
              </a:rPr>
              <a:t> across the inner membrane</a:t>
            </a:r>
            <a:endParaRPr lang="en-US" altLang="en-US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22.6 Oxidative Phosphorylation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467600" cy="1028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ATP Synthase and the Production of ATP</a:t>
            </a:r>
          </a:p>
        </p:txBody>
      </p:sp>
      <p:sp>
        <p:nvSpPr>
          <p:cNvPr id="46082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7391400" cy="4419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Electrons reach last carrier with too little energy to effect a transport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Must be placed with an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electron acceptor = O</a:t>
            </a:r>
            <a:r>
              <a:rPr lang="en-US" altLang="en-US" sz="2800" baseline="-2500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sz="28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                   ½ O</a:t>
            </a:r>
            <a:r>
              <a:rPr lang="en-US" altLang="en-US" sz="32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 + 2 H</a:t>
            </a:r>
            <a:r>
              <a:rPr lang="en-US" altLang="en-US" sz="3200" baseline="30000" smtClean="0">
                <a:ea typeface="ＭＳ Ｐゴシック" pitchFamily="34" charset="-128"/>
              </a:rPr>
              <a:t>+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  <a:sym typeface="Wingdings" pitchFamily="2" charset="2"/>
              </a:rPr>
              <a:t> H</a:t>
            </a:r>
            <a:r>
              <a:rPr lang="en-US" altLang="en-US" sz="3200" baseline="-25000" smtClean="0"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altLang="en-US" sz="2400" smtClean="0">
                <a:ea typeface="ＭＳ Ｐゴシック" pitchFamily="34" charset="-128"/>
                <a:sym typeface="Wingdings" pitchFamily="2" charset="2"/>
              </a:rPr>
              <a:t>O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protons in the intermembrane space flow back through ATP synthase F</a:t>
            </a:r>
            <a:r>
              <a:rPr lang="en-US" altLang="en-US" sz="3600" baseline="-25000" smtClean="0">
                <a:ea typeface="ＭＳ Ｐゴシック" pitchFamily="34" charset="-128"/>
              </a:rPr>
              <a:t>0</a:t>
            </a:r>
            <a:r>
              <a:rPr lang="en-US" altLang="en-US" sz="2800" smtClean="0">
                <a:ea typeface="ＭＳ Ｐゴシック" pitchFamily="34" charset="-128"/>
              </a:rPr>
              <a:t> channel activating F</a:t>
            </a:r>
            <a:r>
              <a:rPr lang="en-US" altLang="en-US" sz="3600" baseline="-25000" smtClean="0">
                <a:ea typeface="ＭＳ Ｐゴシック" pitchFamily="34" charset="-128"/>
              </a:rPr>
              <a:t>1</a:t>
            </a:r>
            <a:r>
              <a:rPr lang="en-US" altLang="en-US" sz="280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F</a:t>
            </a:r>
            <a:r>
              <a:rPr lang="en-US" altLang="en-US" sz="2400" baseline="-25000" smtClean="0">
                <a:ea typeface="ＭＳ Ｐゴシック" pitchFamily="34" charset="-128"/>
              </a:rPr>
              <a:t>1</a:t>
            </a:r>
            <a:r>
              <a:rPr lang="en-US" altLang="en-US" sz="2400" smtClean="0">
                <a:ea typeface="ＭＳ Ｐゴシック" pitchFamily="34" charset="-128"/>
              </a:rPr>
              <a:t> catalyzes phosphorylation of ADP to produce ATP</a:t>
            </a:r>
          </a:p>
        </p:txBody>
      </p:sp>
      <p:sp>
        <p:nvSpPr>
          <p:cNvPr id="46083" name="Rectangle 102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22.6 Oxidative Phosphorylation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Energy Yield from One Glucose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543800" cy="4800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Glycolysis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Substrate-level phosphorylation	2  ATP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2 NADH X 2 ATP (cytoplasm)		4  ATP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Two Pyruvate to two Ac-CoA	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2 NADH X 3 ATP/NADH			6  ATP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Citric Acid Cycle (Two turns)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2 GTP X 1 ATP/GTP			2   ATP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6 NADH X 3 ATP/NADH	         		18 ATP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2 FADH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 X 2 ATP/FADH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			</a:t>
            </a:r>
            <a:r>
              <a:rPr lang="en-US" altLang="en-US" sz="2400" u="sng" dirty="0" smtClean="0">
                <a:ea typeface="ＭＳ Ｐゴシック" pitchFamily="34" charset="-128"/>
              </a:rPr>
              <a:t>4  ATP</a:t>
            </a:r>
          </a:p>
          <a:p>
            <a:pPr eaLnBrk="1" hangingPunct="1"/>
            <a:r>
              <a:rPr lang="en-US" altLang="en-US" sz="2800" dirty="0" smtClean="0">
                <a:solidFill>
                  <a:srgbClr val="80116D"/>
                </a:solidFill>
                <a:ea typeface="ＭＳ Ｐゴシック" pitchFamily="34" charset="-128"/>
              </a:rPr>
              <a:t>NET</a:t>
            </a:r>
            <a:r>
              <a:rPr lang="en-US" altLang="en-US" sz="2800" dirty="0" smtClean="0">
                <a:ea typeface="ＭＳ Ｐゴシック" pitchFamily="34" charset="-128"/>
              </a:rPr>
              <a:t>				        	</a:t>
            </a: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36 ATP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22.6 Oxidative Phosphorylation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22.7 The Degradation of Amino Acids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543800" cy="4572000"/>
          </a:xfrm>
        </p:spPr>
        <p:txBody>
          <a:bodyPr/>
          <a:lstStyle/>
          <a:p>
            <a:pPr marL="288925" indent="-288925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When the body has depleted glycogen (starving), it can use amino acids for fuel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Degradation takes place in the liver in two stages</a:t>
            </a:r>
          </a:p>
          <a:p>
            <a:pPr marL="804863" lvl="1" indent="-401638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Removal of the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mtClean="0">
                <a:ea typeface="ＭＳ Ｐゴシック" pitchFamily="34" charset="-128"/>
              </a:rPr>
              <a:t>-amino group</a:t>
            </a:r>
          </a:p>
          <a:p>
            <a:pPr marL="1262063" lvl="2" indent="-287338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Typically excreted in the urine</a:t>
            </a:r>
          </a:p>
          <a:p>
            <a:pPr marL="804863" lvl="1" indent="-401638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Degradation of the carbon skeleton leads to conversion into a variety of compounds</a:t>
            </a:r>
          </a:p>
          <a:p>
            <a:pPr marL="1262063" lvl="2" indent="-287338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Pyruvate </a:t>
            </a:r>
          </a:p>
          <a:p>
            <a:pPr marL="1262063" lvl="2" indent="-287338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Acetyl CoA</a:t>
            </a:r>
          </a:p>
          <a:p>
            <a:pPr marL="1262063" lvl="2" indent="-287338" eaLnBrk="1" hangingPunct="1"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  <p:grpSp>
        <p:nvGrpSpPr>
          <p:cNvPr id="48133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4813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4813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Removal of </a:t>
            </a:r>
            <a:r>
              <a:rPr lang="en-US" smtClean="0">
                <a:latin typeface="Symbol" pitchFamily="18" charset="2"/>
                <a:ea typeface="+mj-ea"/>
              </a:rPr>
              <a:t>a</a:t>
            </a:r>
            <a:r>
              <a:rPr lang="en-US" smtClean="0">
                <a:ea typeface="+mj-ea"/>
              </a:rPr>
              <a:t>-Amino Groups: Transamination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7391400" cy="3200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600" smtClean="0">
                <a:solidFill>
                  <a:schemeClr val="accent2"/>
                </a:solidFill>
                <a:ea typeface="ＭＳ Ｐゴシック" pitchFamily="34" charset="-128"/>
              </a:rPr>
              <a:t>Transaminase</a:t>
            </a:r>
            <a:r>
              <a:rPr lang="en-US" altLang="en-US" sz="2600" smtClean="0">
                <a:ea typeface="ＭＳ Ｐゴシック" pitchFamily="34" charset="-128"/>
              </a:rPr>
              <a:t> catalyzes transfer of 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600" smtClean="0">
                <a:ea typeface="ＭＳ Ｐゴシック" pitchFamily="34" charset="-128"/>
              </a:rPr>
              <a:t>-amino group from 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600" smtClean="0">
                <a:ea typeface="ＭＳ Ｐゴシック" pitchFamily="34" charset="-128"/>
              </a:rPr>
              <a:t>-amino acid to 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600" smtClean="0">
                <a:ea typeface="ＭＳ Ｐゴシック" pitchFamily="34" charset="-128"/>
              </a:rPr>
              <a:t>-keto acid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The 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600" smtClean="0">
                <a:ea typeface="ＭＳ Ｐゴシック" pitchFamily="34" charset="-128"/>
              </a:rPr>
              <a:t>-keto acid is often </a:t>
            </a:r>
            <a:r>
              <a:rPr lang="en-US" altLang="en-US" sz="26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600" smtClean="0">
                <a:ea typeface="ＭＳ Ｐゴシック" pitchFamily="34" charset="-128"/>
              </a:rPr>
              <a:t>-ketoglutarate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Transfer process appears simple, but very complex</a:t>
            </a:r>
          </a:p>
          <a:p>
            <a:pPr marL="576263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Transaminase binds the amino acid in its active site</a:t>
            </a:r>
          </a:p>
          <a:p>
            <a:pPr marL="576263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Transfer amino group to pyridoxal phosphate</a:t>
            </a:r>
          </a:p>
          <a:p>
            <a:pPr marL="576263" lvl="1" indent="-228600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Next move the amino group to a keto acid</a:t>
            </a:r>
          </a:p>
        </p:txBody>
      </p:sp>
      <p:sp>
        <p:nvSpPr>
          <p:cNvPr id="49155" name="Rectangle 1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  <p:pic>
        <p:nvPicPr>
          <p:cNvPr id="49156" name="Picture 22" descr="22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72675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Pyridoxal Phosphate 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and Pyridoxine</a:t>
            </a:r>
          </a:p>
        </p:txBody>
      </p:sp>
      <p:sp>
        <p:nvSpPr>
          <p:cNvPr id="3758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76400"/>
            <a:ext cx="38100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Pyridoxal phosphate is the coenzyme required for all transamination reactions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Over 50 discovered, all use this coenzyme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>
                <a:ea typeface="+mn-ea"/>
              </a:rPr>
              <a:t>Pyridoxine is also known as vitamin B</a:t>
            </a:r>
            <a:r>
              <a:rPr lang="en-US" sz="2800" baseline="-25000" smtClean="0">
                <a:ea typeface="+mn-ea"/>
              </a:rPr>
              <a:t>6</a:t>
            </a:r>
            <a:r>
              <a:rPr lang="en-US" sz="2800" smtClean="0">
                <a:ea typeface="+mn-ea"/>
              </a:rPr>
              <a:t>, which is the source of pyridoxal phosphate</a:t>
            </a:r>
          </a:p>
        </p:txBody>
      </p:sp>
      <p:pic>
        <p:nvPicPr>
          <p:cNvPr id="50179" name="Picture 1033" descr="22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625" y="1462088"/>
            <a:ext cx="3279775" cy="5181600"/>
          </a:xfrm>
        </p:spPr>
      </p:pic>
      <p:sp>
        <p:nvSpPr>
          <p:cNvPr id="50180" name="Rectangle 102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Aspartate Transaminase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76200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This particular transaminase catalyzes the transfer of the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800" smtClean="0">
                <a:ea typeface="ＭＳ Ｐゴシック" pitchFamily="34" charset="-128"/>
              </a:rPr>
              <a:t>-amino acid of aspartate to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800" smtClean="0">
                <a:ea typeface="ＭＳ Ｐゴシック" pitchFamily="34" charset="-128"/>
              </a:rPr>
              <a:t>-ketoglutarate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Produces oxaloacetate and glutamate</a:t>
            </a:r>
          </a:p>
        </p:txBody>
      </p:sp>
      <p:sp>
        <p:nvSpPr>
          <p:cNvPr id="51203" name="Rectangle 1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  <p:pic>
        <p:nvPicPr>
          <p:cNvPr id="51204" name="Picture 22" descr="22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7162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Alanine Transaminase</a:t>
            </a:r>
          </a:p>
        </p:txBody>
      </p:sp>
      <p:sp>
        <p:nvSpPr>
          <p:cNvPr id="37787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7239000" cy="2895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This transaminase catalyzes transfer of the </a:t>
            </a:r>
            <a:r>
              <a:rPr lang="en-US" sz="2600" smtClean="0">
                <a:latin typeface="Symbol" pitchFamily="18" charset="2"/>
                <a:ea typeface="+mn-ea"/>
              </a:rPr>
              <a:t>a</a:t>
            </a:r>
            <a:r>
              <a:rPr lang="en-US" sz="2600" smtClean="0">
                <a:ea typeface="+mn-ea"/>
              </a:rPr>
              <a:t>-amino group of alanine to </a:t>
            </a:r>
            <a:r>
              <a:rPr lang="en-US" sz="2600" smtClean="0">
                <a:latin typeface="Symbol" pitchFamily="18" charset="2"/>
                <a:ea typeface="+mn-ea"/>
              </a:rPr>
              <a:t>a</a:t>
            </a:r>
            <a:r>
              <a:rPr lang="en-US" sz="2600" smtClean="0">
                <a:ea typeface="+mn-ea"/>
              </a:rPr>
              <a:t>-ketoglutarate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Produces pyruvate and glutamate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smtClean="0">
                <a:ea typeface="+mn-ea"/>
              </a:rPr>
              <a:t>Transaminases producing glutamate are called </a:t>
            </a:r>
            <a:r>
              <a:rPr lang="en-US" sz="2600" i="1" smtClean="0">
                <a:ea typeface="+mn-ea"/>
              </a:rPr>
              <a:t>transglutaminases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Produce a citric acid cycle intermediate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>
                <a:ea typeface="+mn-ea"/>
              </a:rPr>
              <a:t>Provide a direct link between amino acid degradation and the citric acid cycle</a:t>
            </a:r>
          </a:p>
        </p:txBody>
      </p:sp>
      <p:sp>
        <p:nvSpPr>
          <p:cNvPr id="52227" name="Rectangle 1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  <p:pic>
        <p:nvPicPr>
          <p:cNvPr id="52228" name="Picture 23" descr="22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81513"/>
            <a:ext cx="65532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Removal of a-Amino Groups: Oxidative Deamination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057400"/>
            <a:ext cx="73914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Ammonium ion is liberated from the glutamate formed by the transaminase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Glutamate breakdown is catalyzed by glutamate dehydrogenase</a:t>
            </a: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  <p:pic>
        <p:nvPicPr>
          <p:cNvPr id="53252" name="Picture 13" descr="22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69342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Mechanism of Transamination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14400"/>
            <a:ext cx="7543800" cy="22860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Oxidative deamination is an oxidation-reduction process in which </a:t>
            </a:r>
          </a:p>
          <a:p>
            <a:pPr marL="576263" lvl="1" indent="-287338" eaLnBrk="1" hangingPunct="1">
              <a:lnSpc>
                <a:spcPct val="85000"/>
              </a:lnSpc>
            </a:pPr>
            <a:r>
              <a:rPr lang="en-US" altLang="en-US" sz="2400" smtClean="0">
                <a:ea typeface="ＭＳ Ｐゴシック" pitchFamily="34" charset="-128"/>
              </a:rPr>
              <a:t>NAD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  <a:r>
              <a:rPr lang="en-US" altLang="en-US" sz="2400" smtClean="0">
                <a:ea typeface="ＭＳ Ｐゴシック" pitchFamily="34" charset="-128"/>
              </a:rPr>
              <a:t> is reduced to NADH</a:t>
            </a:r>
          </a:p>
          <a:p>
            <a:pPr marL="576263" lvl="1" indent="-287338" eaLnBrk="1" hangingPunct="1">
              <a:lnSpc>
                <a:spcPct val="85000"/>
              </a:lnSpc>
            </a:pPr>
            <a:r>
              <a:rPr lang="en-US" altLang="en-US" sz="2400" smtClean="0">
                <a:ea typeface="ＭＳ Ｐゴシック" pitchFamily="34" charset="-128"/>
              </a:rPr>
              <a:t>Amino acid is deaminated (amino group removed)</a:t>
            </a:r>
          </a:p>
        </p:txBody>
      </p:sp>
      <p:pic>
        <p:nvPicPr>
          <p:cNvPr id="54275" name="Picture 12" descr="22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511425"/>
            <a:ext cx="4530725" cy="4192588"/>
          </a:xfrm>
        </p:spPr>
      </p:pic>
      <p:sp>
        <p:nvSpPr>
          <p:cNvPr id="54276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22.2 Conversion of Pyruvate to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Acetyl CoA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Under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aerobic</a:t>
            </a:r>
            <a:r>
              <a:rPr lang="en-US" altLang="en-US" dirty="0" smtClean="0">
                <a:ea typeface="ＭＳ Ｐゴシック" pitchFamily="34" charset="-128"/>
              </a:rPr>
              <a:t> conditions, pyruvate from glycolysis is completely oxidized to CO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Enters the mitochondria and is converted to acetyl CoA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Activates the acetyl group for entry into the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citric acid cycle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altLang="en-US" dirty="0" err="1" smtClean="0">
                <a:ea typeface="ＭＳ Ｐゴシック" pitchFamily="34" charset="-128"/>
              </a:rPr>
              <a:t>Kreb’</a:t>
            </a:r>
            <a:r>
              <a:rPr lang="en-US" altLang="ja-JP" dirty="0" err="1" smtClean="0">
                <a:ea typeface="ＭＳ Ｐゴシック" pitchFamily="34" charset="-128"/>
              </a:rPr>
              <a:t>s</a:t>
            </a:r>
            <a:r>
              <a:rPr lang="en-US" altLang="ja-JP" dirty="0" smtClean="0">
                <a:ea typeface="ＭＳ Ｐゴシック" pitchFamily="34" charset="-128"/>
              </a:rPr>
              <a:t> cycle 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Tricarboxylic acid cycle 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TCA cycle</a:t>
            </a:r>
          </a:p>
        </p:txBody>
      </p: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1843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8438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Deamination of an </a:t>
            </a:r>
            <a:r>
              <a:rPr lang="en-US" smtClean="0">
                <a:latin typeface="Symbol" pitchFamily="18" charset="2"/>
                <a:ea typeface="+mj-ea"/>
              </a:rPr>
              <a:t>a</a:t>
            </a:r>
            <a:r>
              <a:rPr lang="en-US" smtClean="0">
                <a:ea typeface="+mj-ea"/>
              </a:rPr>
              <a:t>-Amino Acid and the Fate of Ammonium Ion</a:t>
            </a:r>
          </a:p>
        </p:txBody>
      </p:sp>
      <p:pic>
        <p:nvPicPr>
          <p:cNvPr id="55298" name="Picture 1033" descr="22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213" y="2286000"/>
            <a:ext cx="7570787" cy="1646238"/>
          </a:xfrm>
        </p:spPr>
      </p:pic>
      <p:sp>
        <p:nvSpPr>
          <p:cNvPr id="55299" name="Rectangle 102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Fate of Carbon Skeleton</a:t>
            </a:r>
          </a:p>
        </p:txBody>
      </p:sp>
      <p:pic>
        <p:nvPicPr>
          <p:cNvPr id="56322" name="Picture 10" descr="22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66800"/>
            <a:ext cx="5108575" cy="5562600"/>
          </a:xfrm>
        </p:spPr>
      </p:pic>
      <p:sp>
        <p:nvSpPr>
          <p:cNvPr id="56323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22.7 The Degradation of Amino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22.8 The Urea Cycle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5715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Oxidative deamination produces large amounts of ammonium ion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As ammonium ion is toxic it must be removed quickly from the body regardless of the energy required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Eliminate ammonium ion via the urea cycle. Urea is excreted in the urine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Failure of enzymes in the urea cycle can be genetic and leads to </a:t>
            </a:r>
            <a:r>
              <a:rPr lang="en-US" dirty="0" err="1" smtClean="0">
                <a:ea typeface="+mn-ea"/>
              </a:rPr>
              <a:t>hyperammonemia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Severe cases lead to early death from toxic ammonium ion buildup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Also leads to retardation, convulsions, and</a:t>
            </a:r>
            <a:r>
              <a:rPr lang="en-US" dirty="0">
                <a:ea typeface="+mn-ea"/>
              </a:rPr>
              <a:t> v</a:t>
            </a:r>
            <a:r>
              <a:rPr lang="en-US" dirty="0" smtClean="0">
                <a:ea typeface="+mn-ea"/>
              </a:rPr>
              <a:t>omiting </a:t>
            </a:r>
          </a:p>
        </p:txBody>
      </p:sp>
      <p:grpSp>
        <p:nvGrpSpPr>
          <p:cNvPr id="57349" name="Group 9"/>
          <p:cNvGrpSpPr>
            <a:grpSpLocks/>
          </p:cNvGrpSpPr>
          <p:nvPr/>
        </p:nvGrpSpPr>
        <p:grpSpPr bwMode="auto">
          <a:xfrm>
            <a:off x="8153400" y="1143000"/>
            <a:ext cx="762000" cy="523875"/>
            <a:chOff x="3962400" y="5791200"/>
            <a:chExt cx="762000" cy="523220"/>
          </a:xfrm>
        </p:grpSpPr>
        <p:sp>
          <p:nvSpPr>
            <p:cNvPr id="5735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57354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57350" name="Group 9"/>
          <p:cNvGrpSpPr>
            <a:grpSpLocks/>
          </p:cNvGrpSpPr>
          <p:nvPr/>
        </p:nvGrpSpPr>
        <p:grpSpPr bwMode="auto">
          <a:xfrm>
            <a:off x="8229600" y="2819400"/>
            <a:ext cx="762000" cy="523875"/>
            <a:chOff x="3962400" y="5791200"/>
            <a:chExt cx="762000" cy="523220"/>
          </a:xfrm>
        </p:grpSpPr>
        <p:sp>
          <p:nvSpPr>
            <p:cNvPr id="5735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57352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Schematic of the Urea Cycle</a:t>
            </a:r>
          </a:p>
        </p:txBody>
      </p:sp>
      <p:pic>
        <p:nvPicPr>
          <p:cNvPr id="58370" name="Picture 8" descr="22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066800"/>
            <a:ext cx="4171950" cy="5638800"/>
          </a:xfrm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22.8 The Urea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Step 1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7391400" cy="3200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ea typeface="+mn-ea"/>
              </a:rPr>
              <a:t>First step combines </a:t>
            </a:r>
            <a:r>
              <a:rPr lang="en-US" sz="3000" b="1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</a:t>
            </a:r>
            <a:r>
              <a:rPr lang="en-US" sz="3000" b="1" baseline="-25000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2</a:t>
            </a:r>
            <a:r>
              <a:rPr lang="en-US" sz="3000" dirty="0" smtClean="0">
                <a:ea typeface="+mn-ea"/>
              </a:rPr>
              <a:t> and </a:t>
            </a:r>
            <a:r>
              <a:rPr lang="en-US" sz="3000" b="1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NH</a:t>
            </a:r>
            <a:r>
              <a:rPr lang="en-US" sz="3000" b="1" baseline="-25000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4</a:t>
            </a:r>
            <a:r>
              <a:rPr lang="en-US" sz="30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+</a:t>
            </a:r>
            <a:r>
              <a:rPr lang="en-US" sz="3000" dirty="0" smtClean="0">
                <a:ea typeface="+mn-ea"/>
              </a:rPr>
              <a:t> to form </a:t>
            </a:r>
            <a:r>
              <a:rPr lang="en-US" sz="3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carbamoyl phosphate</a:t>
            </a:r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Reaction requires ATP and H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O</a:t>
            </a:r>
            <a:endParaRPr lang="en-US" dirty="0" smtClean="0">
              <a:solidFill>
                <a:schemeClr val="accent2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Takes place in the mitochondria</a:t>
            </a:r>
            <a:endParaRPr lang="en-US" dirty="0" smtClean="0">
              <a:solidFill>
                <a:schemeClr val="accent2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Catalyzed by </a:t>
            </a:r>
            <a:r>
              <a:rPr lang="en-US" b="1" dirty="0" smtClean="0">
                <a:solidFill>
                  <a:srgbClr val="006600"/>
                </a:solidFill>
                <a:ea typeface="+mn-ea"/>
              </a:rPr>
              <a:t>carbamoyl phosphate synthase</a:t>
            </a:r>
          </a:p>
        </p:txBody>
      </p:sp>
      <p:sp>
        <p:nvSpPr>
          <p:cNvPr id="59395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22.8 The Urea Cycle</a:t>
            </a:r>
          </a:p>
        </p:txBody>
      </p:sp>
      <p:pic>
        <p:nvPicPr>
          <p:cNvPr id="59396" name="Picture 10" descr="22-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73914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Step 2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66800"/>
            <a:ext cx="7391400" cy="2971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Carbamoyl phosphate</a:t>
            </a:r>
            <a:r>
              <a:rPr lang="en-US" sz="3000" dirty="0" smtClean="0">
                <a:ea typeface="+mn-ea"/>
              </a:rPr>
              <a:t> condenses with the amino acid </a:t>
            </a:r>
            <a:r>
              <a:rPr lang="en-US" sz="3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ornithine</a:t>
            </a:r>
            <a:r>
              <a:rPr lang="en-US" sz="3000" dirty="0" smtClean="0">
                <a:ea typeface="+mn-ea"/>
              </a:rPr>
              <a:t> to produce the amino acid </a:t>
            </a:r>
            <a:r>
              <a:rPr lang="en-US" sz="3000" dirty="0" err="1" smtClean="0">
                <a:solidFill>
                  <a:schemeClr val="accent2"/>
                </a:solidFill>
                <a:ea typeface="+mn-ea"/>
              </a:rPr>
              <a:t>citrulline</a:t>
            </a:r>
            <a:r>
              <a:rPr lang="en-US" sz="3000" dirty="0" smtClean="0">
                <a:solidFill>
                  <a:schemeClr val="accent2"/>
                </a:solidFill>
                <a:ea typeface="+mn-ea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Occurs in the mitochondria</a:t>
            </a:r>
            <a:endParaRPr lang="en-US" dirty="0" smtClean="0">
              <a:solidFill>
                <a:schemeClr val="accent2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Catalyzed by </a:t>
            </a:r>
            <a:r>
              <a:rPr lang="en-US" b="1" dirty="0" smtClean="0">
                <a:solidFill>
                  <a:srgbClr val="006600"/>
                </a:solidFill>
                <a:ea typeface="+mn-ea"/>
              </a:rPr>
              <a:t>ornithine </a:t>
            </a:r>
            <a:r>
              <a:rPr lang="en-US" b="1" dirty="0" err="1" smtClean="0">
                <a:solidFill>
                  <a:srgbClr val="006600"/>
                </a:solidFill>
                <a:ea typeface="+mn-ea"/>
              </a:rPr>
              <a:t>transcarbamoylase</a:t>
            </a:r>
            <a:endParaRPr lang="en-US" b="1" dirty="0" smtClean="0">
              <a:solidFill>
                <a:srgbClr val="006600"/>
              </a:solidFill>
              <a:ea typeface="+mn-ea"/>
            </a:endParaRP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22.8 The Urea Cycle</a:t>
            </a:r>
          </a:p>
        </p:txBody>
      </p:sp>
      <p:pic>
        <p:nvPicPr>
          <p:cNvPr id="60420" name="Picture 9" descr="22-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8768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Step 3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14400"/>
            <a:ext cx="76962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b="1" dirty="0" err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Citrulline</a:t>
            </a:r>
            <a:r>
              <a:rPr lang="en-US" sz="3000" dirty="0" smtClean="0">
                <a:ea typeface="+mn-ea"/>
              </a:rPr>
              <a:t> is transported to the cytoplasm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Condenses with </a:t>
            </a:r>
            <a:r>
              <a:rPr lang="en-US" b="1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aspartate</a:t>
            </a:r>
            <a:r>
              <a:rPr lang="en-US" dirty="0" smtClean="0">
                <a:ea typeface="+mn-ea"/>
              </a:rPr>
              <a:t> to produce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argininosuccinate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Catalyzed by </a:t>
            </a:r>
            <a:r>
              <a:rPr lang="en-US" b="1" dirty="0" err="1" smtClean="0">
                <a:solidFill>
                  <a:srgbClr val="006600"/>
                </a:solidFill>
                <a:ea typeface="+mn-ea"/>
              </a:rPr>
              <a:t>argininosuccinate</a:t>
            </a:r>
            <a:r>
              <a:rPr lang="en-US" b="1" dirty="0" smtClean="0">
                <a:solidFill>
                  <a:srgbClr val="006600"/>
                </a:solidFill>
                <a:ea typeface="+mn-ea"/>
              </a:rPr>
              <a:t> synthase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Requires energy released by ATP hydrolysis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22.8 The Urea Cycle</a:t>
            </a:r>
          </a:p>
        </p:txBody>
      </p:sp>
      <p:pic>
        <p:nvPicPr>
          <p:cNvPr id="61444" name="Picture 9" descr="22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6858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Step 4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847725"/>
            <a:ext cx="73914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2B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Argininosuccinate</a:t>
            </a:r>
            <a:r>
              <a:rPr lang="en-US" dirty="0" smtClean="0">
                <a:ea typeface="+mn-ea"/>
              </a:rPr>
              <a:t> cleaved to produce the amino acid </a:t>
            </a: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arginine</a:t>
            </a:r>
            <a:r>
              <a:rPr lang="en-US" dirty="0" smtClean="0">
                <a:ea typeface="+mn-ea"/>
              </a:rPr>
              <a:t> and </a:t>
            </a: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fumarate</a:t>
            </a:r>
            <a:r>
              <a:rPr lang="en-US" dirty="0" smtClean="0">
                <a:ea typeface="+mn-ea"/>
              </a:rPr>
              <a:t> of the citric acid cycle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Reaction catalyzed by </a:t>
            </a:r>
            <a:r>
              <a:rPr lang="en-US" b="1" dirty="0" err="1" smtClean="0">
                <a:solidFill>
                  <a:srgbClr val="006600"/>
                </a:solidFill>
                <a:ea typeface="+mn-ea"/>
              </a:rPr>
              <a:t>argininosuccinate</a:t>
            </a:r>
            <a:r>
              <a:rPr lang="en-US" b="1" dirty="0" smtClean="0">
                <a:solidFill>
                  <a:srgbClr val="006600"/>
                </a:solidFill>
                <a:ea typeface="+mn-ea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a typeface="+mn-ea"/>
              </a:rPr>
              <a:t>lyase</a:t>
            </a:r>
            <a:endParaRPr lang="en-US" b="1" dirty="0" smtClean="0">
              <a:solidFill>
                <a:srgbClr val="006600"/>
              </a:solidFill>
              <a:ea typeface="+mn-ea"/>
            </a:endParaRP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22.8 The Urea Cycle</a:t>
            </a:r>
          </a:p>
        </p:txBody>
      </p:sp>
      <p:pic>
        <p:nvPicPr>
          <p:cNvPr id="62468" name="Picture 9" descr="22-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324225"/>
            <a:ext cx="7467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Step 5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838200"/>
            <a:ext cx="77724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Final reaction hydrolyzes </a:t>
            </a:r>
            <a:r>
              <a:rPr lang="en-US" altLang="en-US" sz="2800" b="1" dirty="0" smtClean="0">
                <a:solidFill>
                  <a:srgbClr val="C2BF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arginine</a:t>
            </a:r>
            <a:r>
              <a:rPr lang="en-US" altLang="en-US" sz="2800" dirty="0" smtClean="0">
                <a:ea typeface="ＭＳ Ｐゴシック" pitchFamily="34" charset="-128"/>
              </a:rPr>
              <a:t> to generate 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urea</a:t>
            </a:r>
            <a:r>
              <a:rPr lang="en-US" altLang="en-US" sz="2800" dirty="0" smtClean="0">
                <a:ea typeface="ＭＳ Ｐゴシック" pitchFamily="34" charset="-128"/>
              </a:rPr>
              <a:t> – the reaction product that is excreted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Reaction also regenerates </a:t>
            </a:r>
            <a: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ornithine</a:t>
            </a:r>
            <a:r>
              <a:rPr lang="en-US" altLang="en-US" sz="2800" dirty="0" smtClean="0">
                <a:ea typeface="ＭＳ Ｐゴシック" pitchFamily="34" charset="-128"/>
              </a:rPr>
              <a:t>, the original reactant in the cycle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Reaction is catalyzed by </a:t>
            </a:r>
            <a:r>
              <a:rPr lang="en-US" altLang="en-US" sz="2800" b="1" dirty="0" smtClean="0">
                <a:solidFill>
                  <a:srgbClr val="006600"/>
                </a:solidFill>
                <a:ea typeface="ＭＳ Ｐゴシック" pitchFamily="34" charset="-128"/>
              </a:rPr>
              <a:t>arginase</a:t>
            </a:r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22.8 The Urea Cycle</a:t>
            </a:r>
          </a:p>
        </p:txBody>
      </p:sp>
      <p:pic>
        <p:nvPicPr>
          <p:cNvPr id="63492" name="Picture 9" descr="22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51238"/>
            <a:ext cx="60960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22.9 Overview of Anabolism: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The Citric Acid Cycle as a Source of Biosynthetic Intermediates</a:t>
            </a:r>
          </a:p>
        </p:txBody>
      </p:sp>
      <p:sp>
        <p:nvSpPr>
          <p:cNvPr id="354313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5344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citric acid cycle functions as: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An energy-harvesting mechanism</a:t>
            </a:r>
          </a:p>
          <a:p>
            <a:pPr lvl="1" eaLnBrk="1" hangingPunct="1"/>
            <a:r>
              <a:rPr lang="en-US" altLang="en-US" sz="2600" smtClean="0">
                <a:solidFill>
                  <a:schemeClr val="accent2"/>
                </a:solidFill>
                <a:ea typeface="ＭＳ Ｐゴシック" pitchFamily="34" charset="-128"/>
              </a:rPr>
              <a:t>Anabolism</a:t>
            </a:r>
            <a:r>
              <a:rPr lang="en-US" altLang="en-US" sz="2600" smtClean="0">
                <a:ea typeface="ＭＳ Ｐゴシック" pitchFamily="34" charset="-128"/>
              </a:rPr>
              <a:t> = biosynthesis</a:t>
            </a:r>
          </a:p>
          <a:p>
            <a:pPr eaLnBrk="1" hangingPunct="1"/>
            <a:r>
              <a:rPr lang="en-US" altLang="en-US" sz="2600" smtClean="0">
                <a:ea typeface="ＭＳ Ｐゴシック" pitchFamily="34" charset="-128"/>
              </a:rPr>
              <a:t>As amino acids can be converted to citric acid cycle intermediates, these can be used to make amino acids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Oxaloacetate is used to make aspartate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Asparagine is made from aspartate in an amination reaction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Glutamate is made from </a:t>
            </a:r>
            <a:r>
              <a:rPr lang="el-GR" altLang="en-US" sz="2600" smtClean="0">
                <a:latin typeface="Lucida Grande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altLang="en-US" sz="2600" smtClean="0">
                <a:ea typeface="ＭＳ Ｐゴシック" pitchFamily="34" charset="-128"/>
              </a:rPr>
              <a:t>-ketoglutarate</a:t>
            </a:r>
          </a:p>
          <a:p>
            <a:pPr lvl="2" eaLnBrk="1" hangingPunct="1"/>
            <a:r>
              <a:rPr lang="en-US" altLang="en-US" sz="2200" smtClean="0">
                <a:ea typeface="ＭＳ Ｐゴシック" pitchFamily="34" charset="-128"/>
              </a:rPr>
              <a:t>Glutamine, proline, and arginine are made from glutamate</a:t>
            </a:r>
          </a:p>
        </p:txBody>
      </p:sp>
      <p:grpSp>
        <p:nvGrpSpPr>
          <p:cNvPr id="64516" name="Group 9"/>
          <p:cNvGrpSpPr>
            <a:grpSpLocks/>
          </p:cNvGrpSpPr>
          <p:nvPr/>
        </p:nvGrpSpPr>
        <p:grpSpPr bwMode="auto">
          <a:xfrm>
            <a:off x="7848600" y="1828800"/>
            <a:ext cx="838200" cy="523875"/>
            <a:chOff x="3886200" y="5791200"/>
            <a:chExt cx="838200" cy="523220"/>
          </a:xfrm>
        </p:grpSpPr>
        <p:sp>
          <p:nvSpPr>
            <p:cNvPr id="64517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64518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Acetyl </a:t>
            </a:r>
            <a:r>
              <a:rPr lang="en-US" altLang="en-US" dirty="0" smtClean="0">
                <a:ea typeface="ＭＳ Ｐゴシック" pitchFamily="34" charset="-128"/>
              </a:rPr>
              <a:t>CoA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Pyruvate enters the mitochondria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Converted to a 2-carbon acetyl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For further reactions, acetyl group must be activated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Activation occurs when the acetyl group is bonded to the thiol group of coenzyme A in a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high-energy bond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Coenzyme A is a large thiol derived from ATP and pantothenic acid, a vitamin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22.2 Conversion of Pyruvate to Acetyl CoA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Representation </a:t>
            </a:r>
            <a:r>
              <a:rPr lang="en-US" altLang="en-US" dirty="0" smtClean="0">
                <a:ea typeface="ＭＳ Ｐゴシック" pitchFamily="34" charset="-128"/>
              </a:rPr>
              <a:t>of the Urea Cycle</a:t>
            </a:r>
          </a:p>
        </p:txBody>
      </p:sp>
      <p:pic>
        <p:nvPicPr>
          <p:cNvPr id="65538" name="Picture 8" descr="22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739" y="685800"/>
            <a:ext cx="4563999" cy="6019800"/>
          </a:xfrm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22.9 Overview of Anabolism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Structure of Acetyl CoA</a:t>
            </a:r>
          </a:p>
        </p:txBody>
      </p:sp>
      <p:pic>
        <p:nvPicPr>
          <p:cNvPr id="20482" name="Picture 8" descr="22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1524000"/>
            <a:ext cx="7854950" cy="3505200"/>
          </a:xfrm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22.2 Conversion of Pyruvate to Acetyl CoA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Overall Decarboxylation and Oxidation of Pyruvate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Pyruvate to acetyl CoA</a:t>
            </a:r>
          </a:p>
          <a:p>
            <a:pPr lvl="1" indent="-34607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Decarboxylation – loss of a carboxyl group as CO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indent="-34607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Oxidation by NAD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 which accepts the hydride anion</a:t>
            </a:r>
          </a:p>
          <a:p>
            <a:pPr lvl="1" indent="-34607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Remaining acetyl group linked to coenzyme A via a high-energy thioester bond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Reactions catalyzed by 3 enzymes and 5 coenzymes bundled together as the pyruvate dehydrogenase complex</a:t>
            </a:r>
          </a:p>
          <a:p>
            <a:pPr marL="282575" indent="-282575"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22.2 Conversion of Pyruvate to Acetyl CoA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Decarboxylation </a:t>
            </a:r>
            <a:r>
              <a:rPr lang="en-US" dirty="0" smtClean="0">
                <a:ea typeface="+mj-ea"/>
              </a:rPr>
              <a:t>and Oxidation of Pyruvate</a:t>
            </a:r>
          </a:p>
        </p:txBody>
      </p:sp>
      <p:pic>
        <p:nvPicPr>
          <p:cNvPr id="22530" name="Picture 9" descr="22_0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828800"/>
            <a:ext cx="7373938" cy="2895600"/>
          </a:xfrm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22.2 Conversion of Pyruvate to Acetyl CoA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Pyruvate Dehydrogenase Complex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14400"/>
            <a:ext cx="7696200" cy="3124200"/>
          </a:xfrm>
        </p:spPr>
        <p:txBody>
          <a:bodyPr/>
          <a:lstStyle/>
          <a:p>
            <a:pPr marL="119063" indent="-119063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Complex contains 5 coenzymes (4 vitamin-derived) and 3 enzymes</a:t>
            </a:r>
          </a:p>
          <a:p>
            <a:pPr marL="854075"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Thiamine pyrophosphate – thiamine </a:t>
            </a:r>
          </a:p>
          <a:p>
            <a:pPr marL="854075"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FAD – riboflavin </a:t>
            </a:r>
          </a:p>
          <a:p>
            <a:pPr marL="854075"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NAD</a:t>
            </a:r>
            <a:r>
              <a:rPr lang="en-US" altLang="en-US" sz="2600" baseline="30000" smtClean="0">
                <a:ea typeface="ＭＳ Ｐゴシック" pitchFamily="34" charset="-128"/>
              </a:rPr>
              <a:t>+ </a:t>
            </a:r>
            <a:r>
              <a:rPr lang="en-US" altLang="en-US" sz="2600" smtClean="0">
                <a:ea typeface="ＭＳ Ｐゴシック" pitchFamily="34" charset="-128"/>
              </a:rPr>
              <a:t>– niacin   </a:t>
            </a:r>
          </a:p>
          <a:p>
            <a:pPr marL="854075"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Coenzyme A – pantothenic acid</a:t>
            </a:r>
          </a:p>
          <a:p>
            <a:pPr marL="854075"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Lipoamide</a:t>
            </a:r>
          </a:p>
        </p:txBody>
      </p:sp>
      <p:pic>
        <p:nvPicPr>
          <p:cNvPr id="23555" name="Picture 9" descr="22_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886200"/>
            <a:ext cx="7034213" cy="2971800"/>
          </a:xfrm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 rot="-5400000">
            <a:off x="-2514600" y="3200400"/>
            <a:ext cx="632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22.2 Conversion of Pyruvate to Acetyl CoA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6.0&quot;&gt;&lt;object type=&quot;1&quot; unique_id=&quot;10001&quot;&gt;&lt;object type=&quot;8&quot; unique_id=&quot;10902&quot;&gt;&lt;/object&gt;&lt;object type=&quot;2&quot; unique_id=&quot;10903&quot;&gt;&lt;object type=&quot;3&quot; unique_id=&quot;10904&quot;&gt;&lt;property id=&quot;20148&quot; value=&quot;5&quot;/&gt;&lt;property id=&quot;20300&quot; value=&quot;Slide 1&quot;/&gt;&lt;property id=&quot;20307&quot; value=&quot;365&quot;/&gt;&lt;/object&gt;&lt;object type=&quot;3&quot; unique_id=&quot;10905&quot;&gt;&lt;property id=&quot;20148&quot; value=&quot;5&quot;/&gt;&lt;property id=&quot;20300&quot; value=&quot;Slide 2 - &amp;quot;22.1 The Mitochondria&amp;quot;&quot;/&gt;&lt;property id=&quot;20307&quot; value=&quot;307&quot;/&gt;&lt;/object&gt;&lt;object type=&quot;3&quot; unique_id=&quot;10906&quot;&gt;&lt;property id=&quot;20148&quot; value=&quot;5&quot;/&gt;&lt;property id=&quot;20300&quot; value=&quot;Slide 3 - &amp;quot;Structure and Function&amp;quot;&quot;/&gt;&lt;property id=&quot;20307&quot; value=&quot;332&quot;/&gt;&lt;/object&gt;&lt;object type=&quot;3&quot; unique_id=&quot;10907&quot;&gt;&lt;property id=&quot;20148&quot; value=&quot;5&quot;/&gt;&lt;property id=&quot;20300&quot; value=&quot;Slide 4 - &amp;quot;22.2 Conversion of Pyruvate to Acetyl CoA&amp;quot;&quot;/&gt;&lt;property id=&quot;20307&quot; value=&quot;308&quot;/&gt;&lt;/object&gt;&lt;object type=&quot;3&quot; unique_id=&quot;10908&quot;&gt;&lt;property id=&quot;20148&quot; value=&quot;5&quot;/&gt;&lt;property id=&quot;20300&quot; value=&quot;Slide 5 - &amp;quot;Structure of Acetyl CoA&amp;quot;&quot;/&gt;&lt;property id=&quot;20307&quot; value=&quot;333&quot;/&gt;&lt;/object&gt;&lt;object type=&quot;3&quot; unique_id=&quot;10909&quot;&gt;&lt;property id=&quot;20148&quot; value=&quot;5&quot;/&gt;&lt;property id=&quot;20300&quot; value=&quot;Slide 6 - &amp;quot;Structure of Acetyl CoA&amp;quot;&quot;/&gt;&lt;property id=&quot;20307&quot; value=&quot;366&quot;/&gt;&lt;/object&gt;&lt;object type=&quot;3&quot; unique_id=&quot;10910&quot;&gt;&lt;property id=&quot;20148&quot; value=&quot;5&quot;/&gt;&lt;property id=&quot;20300&quot; value=&quot;Slide 7 - &amp;quot;Overall Decarboxylation and Oxidation of Pyruvate&amp;quot;&quot;/&gt;&lt;property id=&quot;20307&quot; value=&quot;334&quot;/&gt;&lt;/object&gt;&lt;object type=&quot;3&quot; unique_id=&quot;10911&quot;&gt;&lt;property id=&quot;20148&quot; value=&quot;5&quot;/&gt;&lt;property id=&quot;20300&quot; value=&quot;Slide 8 - &amp;quot;Overall Decarboxylation and Oxidation of Pyruvate&amp;quot;&quot;/&gt;&lt;property id=&quot;20307&quot; value=&quot;367&quot;/&gt;&lt;/object&gt;&lt;object type=&quot;3&quot; unique_id=&quot;10912&quot;&gt;&lt;property id=&quot;20148&quot; value=&quot;5&quot;/&gt;&lt;property id=&quot;20300&quot; value=&quot;Slide 9 - &amp;quot;Pyruvate Dehydrogenase Complex&amp;quot;&quot;/&gt;&lt;property id=&quot;20307&quot; value=&quot;335&quot;/&gt;&lt;/object&gt;&lt;object type=&quot;3&quot; unique_id=&quot;10913&quot;&gt;&lt;property id=&quot;20148&quot; value=&quot;5&quot;/&gt;&lt;property id=&quot;20300&quot; value=&quot;Slide 10 - &amp;quot;Role of Acetyl CoA in Cellular Metabolism&amp;quot;&quot;/&gt;&lt;property id=&quot;20307&quot; value=&quot;336&quot;/&gt;&lt;/object&gt;&lt;object type=&quot;3&quot; unique_id=&quot;10914&quot;&gt;&lt;property id=&quot;20148&quot; value=&quot;5&quot;/&gt;&lt;property id=&quot;20300&quot; value=&quot;Slide 11 - &amp;quot;22.3 Overview: Aerobic Respiration&amp;quot;&quot;/&gt;&lt;property id=&quot;20307&quot; value=&quot;310&quot;/&gt;&lt;/object&gt;&lt;object type=&quot;3&quot; unique_id=&quot;10915&quot;&gt;&lt;property id=&quot;20148&quot; value=&quot;5&quot;/&gt;&lt;property id=&quot;20300&quot; value=&quot;Slide 12 - &amp;quot;22.4 The Citric Acid Cycle&amp;quot;&quot;/&gt;&lt;property id=&quot;20307&quot; value=&quot;311&quot;/&gt;&lt;/object&gt;&lt;object type=&quot;3&quot; unique_id=&quot;10916&quot;&gt;&lt;property id=&quot;20148&quot; value=&quot;5&quot;/&gt;&lt;property id=&quot;20300&quot; value=&quot;Slide 13 - &amp;quot;Reaction 1&amp;quot;&quot;/&gt;&lt;property id=&quot;20307&quot; value=&quot;313&quot;/&gt;&lt;/object&gt;&lt;object type=&quot;3&quot; unique_id=&quot;10917&quot;&gt;&lt;property id=&quot;20148&quot; value=&quot;5&quot;/&gt;&lt;property id=&quot;20300&quot; value=&quot;Slide 14 - &amp;quot;Reaction 2&amp;quot;&quot;/&gt;&lt;property id=&quot;20307&quot; value=&quot;355&quot;/&gt;&lt;/object&gt;&lt;object type=&quot;3&quot; unique_id=&quot;10918&quot;&gt;&lt;property id=&quot;20148&quot; value=&quot;5&quot;/&gt;&lt;property id=&quot;20300&quot; value=&quot;Slide 15 - &amp;quot;Reaction 3&amp;quot;&quot;/&gt;&lt;property id=&quot;20307&quot; value=&quot;339&quot;/&gt;&lt;/object&gt;&lt;object type=&quot;3&quot; unique_id=&quot;10919&quot;&gt;&lt;property id=&quot;20148&quot; value=&quot;5&quot;/&gt;&lt;property id=&quot;20300&quot; value=&quot;Slide 16 - &amp;quot;Reaction 4&amp;quot;&quot;/&gt;&lt;property id=&quot;20307&quot; value=&quot;340&quot;/&gt;&lt;/object&gt;&lt;object type=&quot;3&quot; unique_id=&quot;10920&quot;&gt;&lt;property id=&quot;20148&quot; value=&quot;5&quot;/&gt;&lt;property id=&quot;20300&quot; value=&quot;Slide 17 - &amp;quot;Reaction 5&amp;quot;&quot;/&gt;&lt;property id=&quot;20307&quot; value=&quot;341&quot;/&gt;&lt;/object&gt;&lt;object type=&quot;3&quot; unique_id=&quot;10921&quot;&gt;&lt;property id=&quot;20148&quot; value=&quot;5&quot;/&gt;&lt;property id=&quot;20300&quot; value=&quot;Slide 18 - &amp;quot;Reaction 5 also&amp;quot;&quot;/&gt;&lt;property id=&quot;20307&quot; value=&quot;356&quot;/&gt;&lt;/object&gt;&lt;object type=&quot;3&quot; unique_id=&quot;10922&quot;&gt;&lt;property id=&quot;20148&quot; value=&quot;5&quot;/&gt;&lt;property id=&quot;20300&quot; value=&quot;Slide 19 - &amp;quot;Reaction 6&amp;quot;&quot;/&gt;&lt;property id=&quot;20307&quot; value=&quot;342&quot;/&gt;&lt;/object&gt;&lt;object type=&quot;3&quot; unique_id=&quot;10923&quot;&gt;&lt;property id=&quot;20148&quot; value=&quot;5&quot;/&gt;&lt;property id=&quot;20300&quot; value=&quot;Slide 20 - &amp;quot;Reaction 7&amp;quot;&quot;/&gt;&lt;property id=&quot;20307&quot; value=&quot;343&quot;/&gt;&lt;/object&gt;&lt;object type=&quot;3&quot; unique_id=&quot;10924&quot;&gt;&lt;property id=&quot;20148&quot; value=&quot;5&quot;/&gt;&lt;property id=&quot;20300&quot; value=&quot;Slide 21 - &amp;quot;Reaction 8&amp;quot;&quot;/&gt;&lt;property id=&quot;20307&quot; value=&quot;344&quot;/&gt;&lt;/object&gt;&lt;object type=&quot;3&quot; unique_id=&quot;10925&quot;&gt;&lt;property id=&quot;20148&quot; value=&quot;5&quot;/&gt;&lt;property id=&quot;20300&quot; value=&quot;Slide 22 - &amp;quot;Reactions - Citric Acid Cycle&amp;quot;&quot;/&gt;&lt;property id=&quot;20307&quot; value=&quot;345&quot;/&gt;&lt;/object&gt;&lt;object type=&quot;3&quot; unique_id=&quot;10926&quot;&gt;&lt;property id=&quot;20148&quot; value=&quot;5&quot;/&gt;&lt;property id=&quot;20300&quot; value=&quot;Slide 23 - &amp;quot;22.5 Control of the Citric Acid Cycle&amp;quot;&quot;/&gt;&lt;property id=&quot;20307&quot; value=&quot;317&quot;/&gt;&lt;/object&gt;&lt;object type=&quot;3&quot; unique_id=&quot;10927&quot;&gt;&lt;property id=&quot;20148&quot; value=&quot;5&quot;/&gt;&lt;property id=&quot;20300&quot; value=&quot;Slide 24 - &amp;quot;Allosterically Regulated Reactions&amp;quot;&quot;/&gt;&lt;property id=&quot;20307&quot; value=&quot;357&quot;/&gt;&lt;/object&gt;&lt;object type=&quot;3&quot; unique_id=&quot;10928&quot;&gt;&lt;property id=&quot;20148&quot; value=&quot;5&quot;/&gt;&lt;property id=&quot;20300&quot; value=&quot;Slide 25 - &amp;quot;Regulation of the Pyruvate Dehydrogenase Complex&amp;quot;&quot;/&gt;&lt;property id=&quot;20307&quot; value=&quot;346&quot;/&gt;&lt;/object&gt;&lt;object type=&quot;3&quot; unique_id=&quot;10929&quot;&gt;&lt;property id=&quot;20148&quot; value=&quot;5&quot;/&gt;&lt;property id=&quot;20300&quot; value=&quot;Slide 26 - &amp;quot;22.6 Oxidative Phosphorylation&amp;quot;&quot;/&gt;&lt;property id=&quot;20307&quot; value=&quot;318&quot;/&gt;&lt;/object&gt;&lt;object type=&quot;3&quot; unique_id=&quot;10930&quot;&gt;&lt;property id=&quot;20148&quot; value=&quot;5&quot;/&gt;&lt;property id=&quot;20300&quot; value=&quot;Slide 27 - &amp;quot;Electron Transport Systems&amp;quot;&quot;/&gt;&lt;property id=&quot;20307&quot; value=&quot;347&quot;/&gt;&lt;/object&gt;&lt;object type=&quot;3&quot; unique_id=&quot;10931&quot;&gt;&lt;property id=&quot;20148&quot; value=&quot;5&quot;/&gt;&lt;property id=&quot;20300&quot; value=&quot;Slide 28 - &amp;quot;The Hydrogen Ion Gradient&amp;quot;&quot;/&gt;&lt;property id=&quot;20307&quot; value=&quot;358&quot;/&gt;&lt;/object&gt;&lt;object type=&quot;3&quot; unique_id=&quot;10932&quot;&gt;&lt;property id=&quot;20148&quot; value=&quot;5&quot;/&gt;&lt;property id=&quot;20300&quot; value=&quot;Slide 29 - &amp;quot;Electron Flow Through &amp;#x0D;&amp;#x0A;Electron Carriers&amp;quot;&quot;/&gt;&lt;property id=&quot;20307&quot; value=&quot;319&quot;/&gt;&lt;/object&gt;&lt;object type=&quot;3&quot; unique_id=&quot;10933&quot;&gt;&lt;property id=&quot;20148&quot; value=&quot;5&quot;/&gt;&lt;property id=&quot;20300&quot; value=&quot;Slide 30 - &amp;quot;ATP Synthase and the Production of ATP&amp;quot;&quot;/&gt;&lt;property id=&quot;20307&quot; value=&quot;320&quot;/&gt;&lt;/object&gt;&lt;object type=&quot;3&quot; unique_id=&quot;10934&quot;&gt;&lt;property id=&quot;20148&quot; value=&quot;5&quot;/&gt;&lt;property id=&quot;20300&quot; value=&quot;Slide 31 - &amp;quot;ATP Synthase and the Production of ATP&amp;quot;&quot;/&gt;&lt;property id=&quot;20307&quot; value=&quot;359&quot;/&gt;&lt;/object&gt;&lt;object type=&quot;3&quot; unique_id=&quot;10935&quot;&gt;&lt;property id=&quot;20148&quot; value=&quot;5&quot;/&gt;&lt;property id=&quot;20300&quot; value=&quot;Slide 32 - &amp;quot;Energy Yield from One Glucose&amp;quot;&quot;/&gt;&lt;property id=&quot;20307&quot; value=&quot;321&quot;/&gt;&lt;/object&gt;&lt;object type=&quot;3&quot; unique_id=&quot;10936&quot;&gt;&lt;property id=&quot;20148&quot; value=&quot;5&quot;/&gt;&lt;property id=&quot;20300&quot; value=&quot;Slide 33 - &amp;quot;22.7 The Degradation of Amino Acids&amp;quot;&quot;/&gt;&lt;property id=&quot;20307&quot; value=&quot;322&quot;/&gt;&lt;/object&gt;&lt;object type=&quot;3&quot; unique_id=&quot;10937&quot;&gt;&lt;property id=&quot;20148&quot; value=&quot;5&quot;/&gt;&lt;property id=&quot;20300&quot; value=&quot;Slide 34 - &amp;quot;Removal of a-Amino Groups: Transamination&amp;quot;&quot;/&gt;&lt;property id=&quot;20307&quot; value=&quot;323&quot;/&gt;&lt;/object&gt;&lt;object type=&quot;3&quot; unique_id=&quot;10938&quot;&gt;&lt;property id=&quot;20148&quot; value=&quot;5&quot;/&gt;&lt;property id=&quot;20300&quot; value=&quot;Slide 35 - &amp;quot;Pyridoxal Phosphate &amp;#x0D;&amp;#x0A;and Pyridoxine&amp;quot;&quot;/&gt;&lt;property id=&quot;20307&quot; value=&quot;349&quot;/&gt;&lt;/object&gt;&lt;object type=&quot;3&quot; unique_id=&quot;10939&quot;&gt;&lt;property id=&quot;20148&quot; value=&quot;5&quot;/&gt;&lt;property id=&quot;20300&quot; value=&quot;Slide 36 - &amp;quot;Aspartate Transaminase&amp;quot;&quot;/&gt;&lt;property id=&quot;20307&quot; value=&quot;348&quot;/&gt;&lt;/object&gt;&lt;object type=&quot;3&quot; unique_id=&quot;10940&quot;&gt;&lt;property id=&quot;20148&quot; value=&quot;5&quot;/&gt;&lt;property id=&quot;20300&quot; value=&quot;Slide 37 - &amp;quot;Alanine Transaminase&amp;quot;&quot;/&gt;&lt;property id=&quot;20307&quot; value=&quot;350&quot;/&gt;&lt;/object&gt;&lt;object type=&quot;3&quot; unique_id=&quot;10941&quot;&gt;&lt;property id=&quot;20148&quot; value=&quot;5&quot;/&gt;&lt;property id=&quot;20300&quot; value=&quot;Slide 38 - &amp;quot;Removal of a-Amino Groups: Oxidative Deamination&amp;quot;&quot;/&gt;&lt;property id=&quot;20307&quot; value=&quot;324&quot;/&gt;&lt;/object&gt;&lt;object type=&quot;3&quot; unique_id=&quot;10942&quot;&gt;&lt;property id=&quot;20148&quot; value=&quot;5&quot;/&gt;&lt;property id=&quot;20300&quot; value=&quot;Slide 39 - &amp;quot;Mechanism of Transamination&amp;quot;&quot;/&gt;&lt;property id=&quot;20307&quot; value=&quot;351&quot;/&gt;&lt;/object&gt;&lt;object type=&quot;3&quot; unique_id=&quot;10943&quot;&gt;&lt;property id=&quot;20148&quot; value=&quot;5&quot;/&gt;&lt;property id=&quot;20300&quot; value=&quot;Slide 40 - &amp;quot;Deamination of an a-Amino Acid and the Fate of Ammonium Ion&amp;quot;&quot;/&gt;&lt;property id=&quot;20307&quot; value=&quot;352&quot;/&gt;&lt;/object&gt;&lt;object type=&quot;3&quot; unique_id=&quot;10944&quot;&gt;&lt;property id=&quot;20148&quot; value=&quot;5&quot;/&gt;&lt;property id=&quot;20300&quot; value=&quot;Slide 41 - &amp;quot;Fate of Carbon Skeleton&amp;quot;&quot;/&gt;&lt;property id=&quot;20307&quot; value=&quot;325&quot;/&gt;&lt;/object&gt;&lt;object type=&quot;3&quot; unique_id=&quot;10945&quot;&gt;&lt;property id=&quot;20148&quot; value=&quot;5&quot;/&gt;&lt;property id=&quot;20300&quot; value=&quot;Slide 42 - &amp;quot;22.8 The Urea Cycle&amp;quot;&quot;/&gt;&lt;property id=&quot;20307&quot; value=&quot;326&quot;/&gt;&lt;/object&gt;&lt;object type=&quot;3&quot; unique_id=&quot;10946&quot;&gt;&lt;property id=&quot;20148&quot; value=&quot;5&quot;/&gt;&lt;property id=&quot;20300&quot; value=&quot;Slide 43 - &amp;quot;Schematic of the Urea Cycle&amp;quot;&quot;/&gt;&lt;property id=&quot;20307&quot; value=&quot;353&quot;/&gt;&lt;/object&gt;&lt;object type=&quot;3&quot; unique_id=&quot;10947&quot;&gt;&lt;property id=&quot;20148&quot; value=&quot;5&quot;/&gt;&lt;property id=&quot;20300&quot; value=&quot;Slide 44 - &amp;quot;Step 1&amp;quot;&quot;/&gt;&lt;property id=&quot;20307&quot; value=&quot;360&quot;/&gt;&lt;/object&gt;&lt;object type=&quot;3&quot; unique_id=&quot;10948&quot;&gt;&lt;property id=&quot;20148&quot; value=&quot;5&quot;/&gt;&lt;property id=&quot;20300&quot; value=&quot;Slide 45 - &amp;quot;Step 2&amp;quot;&quot;/&gt;&lt;property id=&quot;20307&quot; value=&quot;361&quot;/&gt;&lt;/object&gt;&lt;object type=&quot;3&quot; unique_id=&quot;10949&quot;&gt;&lt;property id=&quot;20148&quot; value=&quot;5&quot;/&gt;&lt;property id=&quot;20300&quot; value=&quot;Slide 46 - &amp;quot;Step 3&amp;quot;&quot;/&gt;&lt;property id=&quot;20307&quot; value=&quot;362&quot;/&gt;&lt;/object&gt;&lt;object type=&quot;3&quot; unique_id=&quot;10950&quot;&gt;&lt;property id=&quot;20148&quot; value=&quot;5&quot;/&gt;&lt;property id=&quot;20300&quot; value=&quot;Slide 47 - &amp;quot;Step 4&amp;quot;&quot;/&gt;&lt;property id=&quot;20307&quot; value=&quot;363&quot;/&gt;&lt;/object&gt;&lt;object type=&quot;3&quot; unique_id=&quot;10951&quot;&gt;&lt;property id=&quot;20148&quot; value=&quot;5&quot;/&gt;&lt;property id=&quot;20300&quot; value=&quot;Slide 48 - &amp;quot;Step 5&amp;quot;&quot;/&gt;&lt;property id=&quot;20307&quot; value=&quot;364&quot;/&gt;&lt;/object&gt;&lt;object type=&quot;3&quot; unique_id=&quot;10952&quot;&gt;&lt;property id=&quot;20148&quot; value=&quot;5&quot;/&gt;&lt;property id=&quot;20300&quot; value=&quot;Slide 49 - &amp;quot;22.9 Overview of Anabolism:&amp;#x0D;&amp;#x0A;The Citric Acid Cycle as a Source of Biosynthetic Intermediates&amp;quot;&quot;/&gt;&lt;property id=&quot;20307&quot; value=&quot;331&quot;/&gt;&lt;/object&gt;&lt;object type=&quot;3&quot; unique_id=&quot;10953&quot;&gt;&lt;property id=&quot;20148&quot; value=&quot;5&quot;/&gt;&lt;property id=&quot;20300&quot; value=&quot;Slide 50 - &amp;quot;Schematic of the Urea Cycle&amp;quot;&quot;/&gt;&lt;property id=&quot;20307&quot; value=&quot;35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B13F9A"/>
      </a:dk2>
      <a:lt2>
        <a:srgbClr val="E5C6D4"/>
      </a:lt2>
      <a:accent1>
        <a:srgbClr val="0000FF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6492</TotalTime>
  <Words>2060</Words>
  <Application>Microsoft Office PowerPoint</Application>
  <PresentationFormat>On-screen Show (4:3)</PresentationFormat>
  <Paragraphs>318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22.1 The Mitochondria</vt:lpstr>
      <vt:lpstr>Structure and Function</vt:lpstr>
      <vt:lpstr>22.2 Conversion of Pyruvate to  Acetyl CoA</vt:lpstr>
      <vt:lpstr>Acetyl CoA</vt:lpstr>
      <vt:lpstr>Structure of Acetyl CoA</vt:lpstr>
      <vt:lpstr>Overall Decarboxylation and Oxidation of Pyruvate</vt:lpstr>
      <vt:lpstr>Decarboxylation and Oxidation of Pyruvate</vt:lpstr>
      <vt:lpstr>Pyruvate Dehydrogenase Complex</vt:lpstr>
      <vt:lpstr>Role of Acetyl CoA in Cellular Metabolism</vt:lpstr>
      <vt:lpstr>22.3 Overview: Aerobic Respiration</vt:lpstr>
      <vt:lpstr>22.4 The Citric Acid Cycle</vt:lpstr>
      <vt:lpstr>Reaction 1</vt:lpstr>
      <vt:lpstr>Reaction 2</vt:lpstr>
      <vt:lpstr>Reaction 3</vt:lpstr>
      <vt:lpstr>Reaction 4</vt:lpstr>
      <vt:lpstr>Reaction 5</vt:lpstr>
      <vt:lpstr>Reaction 5 continued</vt:lpstr>
      <vt:lpstr>Reaction 6</vt:lpstr>
      <vt:lpstr>Reaction 7</vt:lpstr>
      <vt:lpstr>Reaction 8</vt:lpstr>
      <vt:lpstr>Reactions - Citric Acid Cycle</vt:lpstr>
      <vt:lpstr>22.5 Control of the Citric Acid Cycle</vt:lpstr>
      <vt:lpstr>Allosterically Regulated Reactions</vt:lpstr>
      <vt:lpstr>Regulation of the Pyruvate Dehydrogenase Complex</vt:lpstr>
      <vt:lpstr>22.6 Oxidative Phosphorylation</vt:lpstr>
      <vt:lpstr>Electron Transport Systems</vt:lpstr>
      <vt:lpstr>The Hydrogen Ion Gradient</vt:lpstr>
      <vt:lpstr>Electron Flow Through  Electron Carriers</vt:lpstr>
      <vt:lpstr>NADH and the Production of ATP</vt:lpstr>
      <vt:lpstr>ATP Synthase and the Production of ATP</vt:lpstr>
      <vt:lpstr>Energy Yield from One Glucose</vt:lpstr>
      <vt:lpstr>22.7 The Degradation of Amino Acids</vt:lpstr>
      <vt:lpstr>Removal of a-Amino Groups: Transamination</vt:lpstr>
      <vt:lpstr>Pyridoxal Phosphate  and Pyridoxine</vt:lpstr>
      <vt:lpstr>Aspartate Transaminase</vt:lpstr>
      <vt:lpstr>Alanine Transaminase</vt:lpstr>
      <vt:lpstr>Removal of a-Amino Groups: Oxidative Deamination</vt:lpstr>
      <vt:lpstr>Mechanism of Transamination</vt:lpstr>
      <vt:lpstr>Deamination of an a-Amino Acid and the Fate of Ammonium Ion</vt:lpstr>
      <vt:lpstr>Fate of Carbon Skeleton</vt:lpstr>
      <vt:lpstr>22.8 The Urea Cycle</vt:lpstr>
      <vt:lpstr>Schematic of the Urea Cycle</vt:lpstr>
      <vt:lpstr>Step 1</vt:lpstr>
      <vt:lpstr>Step 2</vt:lpstr>
      <vt:lpstr>Step 3</vt:lpstr>
      <vt:lpstr>Step 4</vt:lpstr>
      <vt:lpstr>Step 5</vt:lpstr>
      <vt:lpstr>22.9 Overview of Anabolism: The Citric Acid Cycle as a Source of Biosynthetic Intermediates</vt:lpstr>
      <vt:lpstr>Representation of the Urea Cycle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admin</cp:lastModifiedBy>
  <cp:revision>99</cp:revision>
  <dcterms:created xsi:type="dcterms:W3CDTF">2001-06-11T10:28:45Z</dcterms:created>
  <dcterms:modified xsi:type="dcterms:W3CDTF">2015-09-25T22:01:05Z</dcterms:modified>
</cp:coreProperties>
</file>