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64"/>
  </p:notesMasterIdLst>
  <p:handoutMasterIdLst>
    <p:handoutMasterId r:id="rId65"/>
  </p:handoutMasterIdLst>
  <p:sldIdLst>
    <p:sldId id="362" r:id="rId2"/>
    <p:sldId id="334" r:id="rId3"/>
    <p:sldId id="335" r:id="rId4"/>
    <p:sldId id="308" r:id="rId5"/>
    <p:sldId id="345" r:id="rId6"/>
    <p:sldId id="363" r:id="rId7"/>
    <p:sldId id="346" r:id="rId8"/>
    <p:sldId id="309" r:id="rId9"/>
    <p:sldId id="336" r:id="rId10"/>
    <p:sldId id="311" r:id="rId11"/>
    <p:sldId id="337" r:id="rId12"/>
    <p:sldId id="361" r:id="rId13"/>
    <p:sldId id="312" r:id="rId14"/>
    <p:sldId id="347" r:id="rId15"/>
    <p:sldId id="313" r:id="rId16"/>
    <p:sldId id="348" r:id="rId17"/>
    <p:sldId id="338" r:id="rId18"/>
    <p:sldId id="349" r:id="rId19"/>
    <p:sldId id="314" r:id="rId20"/>
    <p:sldId id="364" r:id="rId21"/>
    <p:sldId id="365" r:id="rId22"/>
    <p:sldId id="350" r:id="rId23"/>
    <p:sldId id="315" r:id="rId24"/>
    <p:sldId id="351" r:id="rId25"/>
    <p:sldId id="316" r:id="rId26"/>
    <p:sldId id="366" r:id="rId27"/>
    <p:sldId id="367" r:id="rId28"/>
    <p:sldId id="352" r:id="rId29"/>
    <p:sldId id="317" r:id="rId30"/>
    <p:sldId id="353" r:id="rId31"/>
    <p:sldId id="318" r:id="rId32"/>
    <p:sldId id="368" r:id="rId33"/>
    <p:sldId id="369" r:id="rId34"/>
    <p:sldId id="354" r:id="rId35"/>
    <p:sldId id="319" r:id="rId36"/>
    <p:sldId id="370" r:id="rId37"/>
    <p:sldId id="371" r:id="rId38"/>
    <p:sldId id="372" r:id="rId39"/>
    <p:sldId id="373" r:id="rId40"/>
    <p:sldId id="374" r:id="rId41"/>
    <p:sldId id="320" r:id="rId42"/>
    <p:sldId id="355" r:id="rId43"/>
    <p:sldId id="321" r:id="rId44"/>
    <p:sldId id="322" r:id="rId45"/>
    <p:sldId id="323" r:id="rId46"/>
    <p:sldId id="339" r:id="rId47"/>
    <p:sldId id="324" r:id="rId48"/>
    <p:sldId id="341" r:id="rId49"/>
    <p:sldId id="340" r:id="rId50"/>
    <p:sldId id="327" r:id="rId51"/>
    <p:sldId id="356" r:id="rId52"/>
    <p:sldId id="328" r:id="rId53"/>
    <p:sldId id="342" r:id="rId54"/>
    <p:sldId id="329" r:id="rId55"/>
    <p:sldId id="343" r:id="rId56"/>
    <p:sldId id="357" r:id="rId57"/>
    <p:sldId id="358" r:id="rId58"/>
    <p:sldId id="330" r:id="rId59"/>
    <p:sldId id="359" r:id="rId60"/>
    <p:sldId id="360" r:id="rId61"/>
    <p:sldId id="333" r:id="rId62"/>
    <p:sldId id="344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89"/>
    <a:srgbClr val="006600"/>
    <a:srgbClr val="000A6B"/>
    <a:srgbClr val="61116D"/>
    <a:srgbClr val="D0C1D5"/>
    <a:srgbClr val="E0E090"/>
    <a:srgbClr val="E0809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347" autoAdjust="0"/>
    <p:restoredTop sz="94660"/>
  </p:normalViewPr>
  <p:slideViewPr>
    <p:cSldViewPr>
      <p:cViewPr varScale="1">
        <p:scale>
          <a:sx n="53" d="100"/>
          <a:sy n="53" d="100"/>
        </p:scale>
        <p:origin x="-68" y="-304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E4924E-FE72-4369-AD10-1BEADBF0F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1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3DE4A8-07FB-42D3-9B41-54FD1DB5E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48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00B2BBB-F29C-446B-AB96-926CDEAC41E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7B18D0C-E0D5-48F7-AD01-E721936E498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D02B4C4-3979-4D29-94E4-261B283305E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A48A10C-B2A3-4361-9E4D-7ED54E2D20A4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013BB79-4385-4197-BFD5-5FAEEA05F32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F118ADE-7CD7-4F4A-B3F0-5AF8E3211828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43A6897-8CC9-4B18-A885-C902858766E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9EF0B2-39D3-4418-B4A9-56E3B8086C8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F57BA17-2FC6-4059-89F6-F31740070D7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FF90FAF-DD25-4E71-A16E-77DBD59744CD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D268C70-B39C-46BD-85B2-8DA915D1ADD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89C8433-2E8F-4DAB-A50B-ED780BC90D5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5893480-3D8D-4C6D-A7F0-C9C08CD9326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AC85AF5-756E-4B44-A3C7-F8AD51A721C7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58AD3B9-A739-4AE2-A1C6-B47170BD8DC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35EA1A8-F878-49F1-B5B1-A3EEF92DA30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C292CFC-9033-48EB-A9A5-309CAA3B83B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7071176-7BC5-4F39-AFAB-CA7996F47A5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0A049EF-2095-4C3D-A7FB-7A1352EF4DF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7A34AA8-0B09-4C97-8E46-F710A1F8174F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96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6227C1D-149B-4191-9D3C-AABC242BF89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D1E36F3-1C68-4E5B-A267-E8F22F0EA85D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0EFEAE-E96D-4A55-98C8-8701F4A9596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8CB2935-1D35-4FB6-9AC6-47B3B4142400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81C6884-3D53-4506-9460-EBF0E3A822FB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FEE85EB-5D40-4599-91A0-76EA7821E50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8DF34D7-7CDD-4C1C-8B83-0D72C6F1951A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919597D-5FD5-4D79-9098-4DA3A71F69C0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F41C545-14AB-4979-B3CD-EDEF031359D8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801DA59-6A1E-45FD-8D93-11A109ED21F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7C68AB7-19DB-4955-B57B-32ACD094A4C1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889AF94-F277-4A86-BB6B-5C61ADD3B9D3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C9F1D80-C022-4548-B70A-921C73047016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56F414C-B36F-4E68-A7E6-3039D2E014A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7BDAFF8-2209-4B2C-BF8B-FD7D2E00F3F6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69094BB-7680-40A6-A240-BF351222C4E6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05B2A4-D3C2-4B37-80F8-E87C2A870F7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BE7D0FD-BC58-4D2C-BF73-68F27AD347D8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E756D0F-4B91-43DA-A43A-2F007BC96AD2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5037762-825F-450C-B0E1-32C1E4CD3056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204B5CF-5A22-43AA-9ED6-DBFA42C6BA5E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8AE2EF-E75E-498E-BB42-AE35870A88C0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21369AF-2119-4642-A996-28C463070FA5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F6BD70F-71C0-4945-9640-A0EB905DE083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32BC6C0-3D6D-4F46-A0E0-B8D10741E82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AD1B84-3557-43CB-84A2-733BCA80D3CB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265FEDD-8204-4F4E-A45A-489DF5E5A239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E40384B-B788-4E09-9C37-B0F863988137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9241EC-90AA-4E11-B524-940D124E7B0E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3518221-5167-41C0-9B67-885A3F478A9C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CB0554B-CC82-47EE-AF7F-E3ED6ADA3C0A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581F39-E257-4737-8349-3971C4ECA8DE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B88E487-6A7F-41C2-8792-92C74C6142A9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561D589-230B-4406-B1E9-6544C7C31B15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DAB21FA-FA28-4DA3-8812-F6D8C4BDECC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75D6611-E45C-405C-A935-25E540806FA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FA7958D-20D4-41BA-8944-85F298E38D0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FC08505-0383-48F5-A932-2519ABDF21A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737D-1086-4DDD-BFFF-893BA4671E87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3796-06DA-4838-B8AE-D4A26C453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60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284A-E098-413C-8212-9E96A50ED7DA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5E85-62E9-4B5C-A26A-18E8BC054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6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5FC4-102A-437B-B415-EF62E5922095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F64D-3F33-4EC0-ABE7-62C841555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40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6111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2102-9BB0-4911-BA5E-5A22F66CF9EE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86E9-25C9-46F7-B1A0-6C18EBE43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4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99B-46A8-411E-9B51-B37F11941F18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D84A-6D6F-4F1B-9B4C-DA7DCFE21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8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69AB-C91C-42DE-978C-6C6482CCA4B4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5F5C-CC6D-4641-905B-AAF17E50B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E028-C3D7-405D-831E-DB756118C6BA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808F-E5C6-4A25-BAB7-A04BEE37C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4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549B-D40C-47A6-8B7F-7BC497337291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2D23-68D0-453F-9A62-0F5594A50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8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13F0-9080-4C97-9229-5D3C193C7646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B07B-747E-4430-AB5A-6F6C4C010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40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73FF-35BA-41B3-988D-55919714DD92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1A0E-B706-41C4-92CD-646DAE640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2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42B6-B6DD-416D-8A44-D774DA3F0E24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07B-7F2A-4D3A-9B63-1343CEDE5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4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5D67A5-2F2F-44C3-BE71-FD38D4F6CCB1}" type="datetimeFigureOut">
              <a:rPr lang="en-US" altLang="en-US"/>
              <a:pPr>
                <a:defRPr/>
              </a:pPr>
              <a:t>9/25/2015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4050D1-FB73-4CCE-8B2D-3BAE2B843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1116D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1116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IN" altLang="en-US" sz="4400">
              <a:solidFill>
                <a:srgbClr val="D0C1D5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21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65307" y="863025"/>
            <a:ext cx="521649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Carbohydrate Metabolism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Stage I: Hydrolysis of Dietary Macromolecules into Small Subunits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620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The purpose of Stage I in catabolism is to </a:t>
            </a:r>
            <a:r>
              <a:rPr lang="en-US" altLang="en-US" sz="2800" smtClean="0">
                <a:solidFill>
                  <a:schemeClr val="accent2"/>
                </a:solidFill>
              </a:rPr>
              <a:t>degrade</a:t>
            </a:r>
            <a:r>
              <a:rPr lang="en-US" altLang="en-US" sz="2800" smtClean="0"/>
              <a:t> food molecules into component subunits: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800" smtClean="0"/>
              <a:t>Polysaccharides degraded to monosaccharides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Begins in the mouth with amylase action on starch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Continues in small intestine with pancreatic amylase to form monosaccharides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800" smtClean="0"/>
              <a:t>Proteins digested to amino acids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Begins in the stomach with acid hydrolysis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Serine proteases act in the small intestine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800" smtClean="0"/>
              <a:t>Fats broken into fatty acids and glycerol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Begins in small intestine with fat globules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Disperse with bile salts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400" smtClean="0"/>
              <a:t>Degrade with pancreatic lipase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21.2 Overview of Catabolic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 of Digestive Processes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14400"/>
            <a:ext cx="7772400" cy="5715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Salivary glands secrete amylase to digest starches</a:t>
            </a:r>
          </a:p>
          <a:p>
            <a:pPr eaLnBrk="1" hangingPunct="1"/>
            <a:r>
              <a:rPr lang="en-US" altLang="en-US" sz="2800" dirty="0" smtClean="0"/>
              <a:t>Stomach secretes </a:t>
            </a:r>
          </a:p>
          <a:p>
            <a:pPr lvl="1" eaLnBrk="1" hangingPunct="1"/>
            <a:r>
              <a:rPr lang="en-US" altLang="en-US" sz="2400" dirty="0" smtClean="0"/>
              <a:t>HCl which denatures proteins</a:t>
            </a:r>
          </a:p>
          <a:p>
            <a:pPr lvl="1" eaLnBrk="1" hangingPunct="1"/>
            <a:r>
              <a:rPr lang="en-US" altLang="en-US" sz="2400" dirty="0" smtClean="0"/>
              <a:t>Pepsin which digests</a:t>
            </a:r>
          </a:p>
          <a:p>
            <a:pPr eaLnBrk="1" hangingPunct="1"/>
            <a:r>
              <a:rPr lang="en-US" altLang="en-US" sz="2800" dirty="0" smtClean="0"/>
              <a:t>Pancreas secretes</a:t>
            </a:r>
          </a:p>
          <a:p>
            <a:pPr lvl="1" eaLnBrk="1" hangingPunct="1"/>
            <a:r>
              <a:rPr lang="en-US" altLang="en-US" sz="2400" dirty="0" smtClean="0"/>
              <a:t>Serine proteases</a:t>
            </a:r>
          </a:p>
          <a:p>
            <a:pPr lvl="1" eaLnBrk="1" hangingPunct="1"/>
            <a:r>
              <a:rPr lang="en-US" altLang="en-US" sz="2400" dirty="0" smtClean="0"/>
              <a:t>Lipases </a:t>
            </a:r>
          </a:p>
          <a:p>
            <a:pPr eaLnBrk="1" hangingPunct="1"/>
            <a:r>
              <a:rPr lang="en-US" altLang="en-US" sz="2800" dirty="0" smtClean="0"/>
              <a:t>Liver / gallbladder deliver bile salts</a:t>
            </a:r>
          </a:p>
          <a:p>
            <a:pPr eaLnBrk="1" hangingPunct="1"/>
            <a:r>
              <a:rPr lang="en-US" altLang="en-US" sz="2800" dirty="0" smtClean="0"/>
              <a:t>Amino acids, monosaccharides enter cells via </a:t>
            </a:r>
            <a:r>
              <a:rPr lang="en-US" altLang="en-US" sz="2800" i="1" dirty="0" smtClean="0"/>
              <a:t>active transport</a:t>
            </a:r>
          </a:p>
          <a:p>
            <a:pPr eaLnBrk="1" hangingPunct="1"/>
            <a:r>
              <a:rPr lang="en-US" altLang="en-US" sz="2800" dirty="0" smtClean="0"/>
              <a:t>Fatty acids and glycerol move via </a:t>
            </a:r>
            <a:r>
              <a:rPr lang="en-US" altLang="en-US" sz="2800" i="1" dirty="0" smtClean="0"/>
              <a:t>passive transport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21.2 Overview of Catabolic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  <a:cs typeface="+mj-cs"/>
              </a:rPr>
              <a:t>Hydrolysis Reactions:</a:t>
            </a:r>
            <a:br>
              <a:rPr lang="en-US" sz="4000" smtClean="0">
                <a:ea typeface="+mj-ea"/>
                <a:cs typeface="+mj-cs"/>
              </a:rPr>
            </a:br>
            <a:r>
              <a:rPr lang="en-US" sz="4000" smtClean="0">
                <a:ea typeface="+mj-ea"/>
                <a:cs typeface="+mj-cs"/>
              </a:rPr>
              <a:t>Carbohydrates, Proteins and Fats</a:t>
            </a:r>
          </a:p>
        </p:txBody>
      </p:sp>
      <p:pic>
        <p:nvPicPr>
          <p:cNvPr id="163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65263"/>
            <a:ext cx="6477000" cy="5237162"/>
          </a:xfrm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21.2 Overview of Catabolic Processes</a:t>
            </a:r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1752600" y="2971800"/>
            <a:ext cx="6477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1752600" y="4343400"/>
            <a:ext cx="6477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Stage 2: </a:t>
            </a:r>
            <a:r>
              <a:rPr lang="en-US" sz="3600" dirty="0" smtClean="0">
                <a:ea typeface="+mj-ea"/>
                <a:cs typeface="+mj-cs"/>
              </a:rPr>
              <a:t>Conversion of Monomers into a Form That Can Be Completely Oxidized</a:t>
            </a:r>
            <a:br>
              <a:rPr lang="en-US" sz="3600" dirty="0" smtClean="0">
                <a:ea typeface="+mj-ea"/>
                <a:cs typeface="+mj-cs"/>
              </a:rPr>
            </a:br>
            <a:endParaRPr lang="en-US" sz="3600" dirty="0" smtClean="0"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5334000"/>
          </a:xfrm>
        </p:spPr>
        <p:txBody>
          <a:bodyPr/>
          <a:lstStyle/>
          <a:p>
            <a:pPr marL="168275" indent="-168275" eaLnBrk="1" hangingPunct="1"/>
            <a:r>
              <a:rPr lang="en-US" altLang="en-US" sz="3000" dirty="0" smtClean="0"/>
              <a:t>Assimilate the small subunits into the pathways of energy metabolism</a:t>
            </a:r>
          </a:p>
          <a:p>
            <a:pPr marL="168275" indent="-168275" eaLnBrk="1" hangingPunct="1"/>
            <a:r>
              <a:rPr lang="en-US" altLang="en-US" sz="3000" dirty="0" smtClean="0"/>
              <a:t>Major pathways of energy metabolism:</a:t>
            </a:r>
          </a:p>
          <a:p>
            <a:pPr marL="804863" lvl="2" indent="-179388" eaLnBrk="1" hangingPunct="1"/>
            <a:r>
              <a:rPr lang="en-US" altLang="en-US" sz="2600" dirty="0" smtClean="0"/>
              <a:t>Sugars enter glycolysis as glucose or fructose </a:t>
            </a:r>
          </a:p>
          <a:p>
            <a:pPr marL="804863" lvl="2" indent="-179388" eaLnBrk="1" hangingPunct="1"/>
            <a:r>
              <a:rPr lang="en-US" altLang="en-US" sz="2600" dirty="0" smtClean="0"/>
              <a:t>Glycerol produced by hydrolysis of fats enters glycolysis</a:t>
            </a:r>
          </a:p>
          <a:p>
            <a:pPr marL="804863" lvl="2" indent="-179388" eaLnBrk="1" hangingPunct="1"/>
            <a:r>
              <a:rPr lang="en-US" altLang="en-US" sz="2600" dirty="0" smtClean="0"/>
              <a:t>Sugars are converted to acetyl CoA and enter citric acid cycle</a:t>
            </a:r>
          </a:p>
          <a:p>
            <a:pPr marL="804863" lvl="2" indent="-179388" eaLnBrk="1" hangingPunct="1"/>
            <a:r>
              <a:rPr lang="en-US" altLang="en-US" sz="2600" dirty="0" smtClean="0"/>
              <a:t>Proteins enter at many steps as the carbon skeleton of amino acids</a:t>
            </a:r>
          </a:p>
          <a:p>
            <a:pPr marL="804863" lvl="2" indent="-179388" eaLnBrk="1" hangingPunct="1"/>
            <a:r>
              <a:rPr lang="en-US" altLang="en-US" sz="2600" dirty="0" smtClean="0"/>
              <a:t>Fatty acids enter the citric acid cycle after conversion to acetyl 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686800" cy="1066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Stage 3: Complete Oxidation of Nutrients and the Production of ATP</a:t>
            </a:r>
            <a:r>
              <a:rPr lang="en-US" altLang="en-US" sz="2900" smtClean="0"/>
              <a:t/>
            </a:r>
            <a:br>
              <a:rPr lang="en-US" altLang="en-US" sz="2900" smtClean="0"/>
            </a:br>
            <a:endParaRPr lang="en-US" altLang="en-US" sz="29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3914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Acetyl CoA carries acetyl groups, 2-carbon remnants of the nutrients</a:t>
            </a:r>
          </a:p>
          <a:p>
            <a:pPr eaLnBrk="1" hangingPunct="1"/>
            <a:r>
              <a:rPr lang="en-US" altLang="en-US" dirty="0" smtClean="0"/>
              <a:t>Acetyl CoA enters the citric acid cycle </a:t>
            </a:r>
          </a:p>
          <a:p>
            <a:pPr lvl="1" eaLnBrk="1" hangingPunct="1"/>
            <a:r>
              <a:rPr lang="en-US" altLang="en-US" dirty="0" smtClean="0"/>
              <a:t>Electrons and hydrogen atoms are harvested </a:t>
            </a:r>
          </a:p>
          <a:p>
            <a:pPr lvl="1" eaLnBrk="1" hangingPunct="1"/>
            <a:r>
              <a:rPr lang="en-US" altLang="en-US" dirty="0" smtClean="0"/>
              <a:t>Acetyl group is oxidized to produce CO</a:t>
            </a:r>
            <a:r>
              <a:rPr lang="en-US" altLang="en-US" baseline="-25000" dirty="0" smtClean="0"/>
              <a:t>2</a:t>
            </a:r>
          </a:p>
          <a:p>
            <a:pPr lvl="1" eaLnBrk="1" hangingPunct="1"/>
            <a:r>
              <a:rPr lang="en-US" altLang="en-US" dirty="0" smtClean="0"/>
              <a:t>Electrons and hydrogen atoms harvested are used to produce ATP during </a:t>
            </a:r>
            <a:r>
              <a:rPr lang="en-US" altLang="en-US" i="1" dirty="0" smtClean="0"/>
              <a:t>oxidative phosphorylation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21.2 Overview of Catabolic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038225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21.3 Glycolysis </a:t>
            </a:r>
            <a:br>
              <a:rPr lang="en-US" smtClean="0">
                <a:ea typeface="+mj-ea"/>
                <a:cs typeface="+mj-cs"/>
              </a:rPr>
            </a:br>
            <a:r>
              <a:rPr lang="en-US" sz="3200" smtClean="0">
                <a:ea typeface="+mj-ea"/>
                <a:cs typeface="+mj-cs"/>
              </a:rPr>
              <a:t>(Embden-Meyerhof Pathway)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153400" cy="4953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en-US" smtClean="0"/>
              <a:t>Glycolysis: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2400" smtClean="0"/>
              <a:t>Pathway for carbohydrate catabolism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2400" smtClean="0"/>
              <a:t>Begins with D-glucose as the substrate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2400" smtClean="0"/>
              <a:t>All organisms can use glucose as an energy source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2400" smtClean="0"/>
              <a:t>Requires no oxygen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2400" smtClean="0"/>
              <a:t>Occurs free in the cytoplasm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2400" smtClean="0"/>
              <a:t>Ten step pathway catalyzed by enzymes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en-US" sz="3000" smtClean="0"/>
              <a:t>Products: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mtClean="0"/>
              <a:t>Substrate-level phosphorylation gives 4 ATP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mtClean="0"/>
              <a:t>A phosphoryl group is transferred to ADP from 1,3-bisphosphoglycerate and phosphoenolpyruvate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mtClean="0"/>
              <a:t>NADH carries hydride anions with two electrons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mtClean="0"/>
              <a:t>Pyruvate: the fate depends on cellular conditions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</a:pPr>
            <a:endParaRPr lang="en-US" altLang="en-US" sz="2400" smtClean="0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588" y="2743200"/>
            <a:ext cx="91424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en-IN" altLang="en-US" b="1">
              <a:latin typeface="Arial" charset="0"/>
            </a:endParaRPr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7924800" y="1524000"/>
            <a:ext cx="762000" cy="523875"/>
            <a:chOff x="3962400" y="5791200"/>
            <a:chExt cx="762000" cy="523220"/>
          </a:xfrm>
        </p:grpSpPr>
        <p:sp>
          <p:nvSpPr>
            <p:cNvPr id="194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19466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462" name="Group 9"/>
          <p:cNvGrpSpPr>
            <a:grpSpLocks/>
          </p:cNvGrpSpPr>
          <p:nvPr/>
        </p:nvGrpSpPr>
        <p:grpSpPr bwMode="auto">
          <a:xfrm>
            <a:off x="8001000" y="3124200"/>
            <a:ext cx="762000" cy="523875"/>
            <a:chOff x="3962400" y="5791200"/>
            <a:chExt cx="762000" cy="523220"/>
          </a:xfrm>
        </p:grpSpPr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19464" name="Isosceles Triangle 13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038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 Overview</a:t>
            </a:r>
            <a:endParaRPr lang="en-US" altLang="en-US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91400" cy="4953000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25000"/>
              </a:spcBef>
            </a:pPr>
            <a:r>
              <a:rPr lang="en-US" altLang="en-US" dirty="0" smtClean="0"/>
              <a:t>The </a:t>
            </a:r>
            <a:r>
              <a:rPr lang="en-US" altLang="en-US" i="1" dirty="0" smtClean="0"/>
              <a:t>anaerobic</a:t>
            </a:r>
            <a:r>
              <a:rPr lang="en-US" altLang="en-US" dirty="0" smtClean="0"/>
              <a:t> oxidation of glucose to give two molecules of pyruvate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2800" dirty="0" smtClean="0"/>
              <a:t>Glucose + 2 ADP + 2 P</a:t>
            </a:r>
            <a:r>
              <a:rPr lang="en-US" altLang="en-US" sz="2800" baseline="-25000" dirty="0" smtClean="0"/>
              <a:t>i  </a:t>
            </a:r>
            <a:r>
              <a:rPr lang="en-US" altLang="en-US" sz="2800" dirty="0" smtClean="0"/>
              <a:t>+ 2 NAD</a:t>
            </a:r>
            <a:r>
              <a:rPr lang="en-US" altLang="en-US" sz="2800" baseline="30000" dirty="0" smtClean="0"/>
              <a:t>+</a:t>
            </a:r>
            <a:r>
              <a:rPr lang="en-US" altLang="en-US" baseline="30000" dirty="0" smtClean="0"/>
              <a:t>  </a:t>
            </a:r>
            <a:r>
              <a:rPr lang="en-US" altLang="en-US" dirty="0" smtClean="0">
                <a:sym typeface="Wingdings" pitchFamily="2" charset="2"/>
              </a:rPr>
              <a:t>                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sz="2800" dirty="0" smtClean="0"/>
              <a:t>2 pyruvate + 2 ATP + 2 NADH + 2 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+ 2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dirty="0" smtClean="0"/>
              <a:t>Pyruvate used in follow-up reactions to sustain glycolysis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dirty="0" smtClean="0"/>
              <a:t>NADH must be </a:t>
            </a:r>
            <a:r>
              <a:rPr lang="en-US" altLang="en-US" dirty="0" err="1" smtClean="0"/>
              <a:t>reoxidized</a:t>
            </a:r>
            <a:r>
              <a:rPr lang="en-US" altLang="en-US" dirty="0" smtClean="0"/>
              <a:t> so that glycolysis can continue </a:t>
            </a:r>
          </a:p>
          <a:p>
            <a:pPr lvl="2" eaLnBrk="1" hangingPunct="1">
              <a:spcBef>
                <a:spcPct val="5000"/>
              </a:spcBef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5000"/>
              </a:spcBef>
              <a:buFontTx/>
              <a:buNone/>
            </a:pPr>
            <a:endParaRPr lang="en-US" altLang="en-US" sz="3600" dirty="0" smtClean="0"/>
          </a:p>
          <a:p>
            <a:pPr lvl="1" eaLnBrk="1" hangingPunct="1">
              <a:spcBef>
                <a:spcPct val="5000"/>
              </a:spcBef>
            </a:pPr>
            <a:endParaRPr lang="en-US" altLang="en-US" dirty="0" smtClean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705600" y="2743200"/>
            <a:ext cx="121920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88" y="2743200"/>
            <a:ext cx="91424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en-IN" altLang="en-US" b="1">
              <a:latin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 of the Glycolysis Reactions</a:t>
            </a:r>
          </a:p>
        </p:txBody>
      </p:sp>
      <p:pic>
        <p:nvPicPr>
          <p:cNvPr id="21507" name="Picture 7" descr="21_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914400"/>
            <a:ext cx="3783012" cy="5791200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1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600" b="1" smtClean="0">
                <a:solidFill>
                  <a:schemeClr val="accent2"/>
                </a:solidFill>
              </a:rPr>
              <a:t>Reaction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mtClean="0"/>
              <a:t>Substrate </a:t>
            </a:r>
            <a:r>
              <a:rPr lang="en-US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mtClean="0"/>
              <a:t> is phosphorylated by </a:t>
            </a:r>
            <a:r>
              <a:rPr lang="en-US" altLang="en-US" b="1" smtClean="0">
                <a:solidFill>
                  <a:srgbClr val="006600"/>
                </a:solidFill>
              </a:rPr>
              <a:t>hexokinase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mtClean="0"/>
              <a:t>Product is</a:t>
            </a:r>
            <a:r>
              <a:rPr lang="en-US" altLang="en-US" smtClean="0">
                <a:solidFill>
                  <a:schemeClr val="folHlink"/>
                </a:solidFill>
              </a:rPr>
              <a:t> </a:t>
            </a:r>
            <a:r>
              <a:rPr lang="en-US" altLang="en-US" smtClean="0">
                <a:solidFill>
                  <a:schemeClr val="accent2"/>
                </a:solidFill>
              </a:rPr>
              <a:t>glucose-6-phosphate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Source of the phosphoryl group is ATP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Expenditure of ATP early in the pathway works as energy </a:t>
            </a:r>
            <a:r>
              <a:rPr lang="ja-JP" altLang="en-US" smtClean="0"/>
              <a:t>“</a:t>
            </a:r>
            <a:r>
              <a:rPr lang="en-US" altLang="ja-JP" smtClean="0"/>
              <a:t>debt</a:t>
            </a:r>
            <a:r>
              <a:rPr lang="ja-JP" altLang="en-US" smtClean="0"/>
              <a:t>”</a:t>
            </a:r>
            <a:r>
              <a:rPr lang="en-US" altLang="ja-JP" smtClean="0"/>
              <a:t>  necessary to get the pathway started</a:t>
            </a:r>
            <a:endParaRPr lang="en-US" altLang="en-US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Glycolysis: Reaction 1</a:t>
            </a:r>
          </a:p>
        </p:txBody>
      </p:sp>
      <p:sp>
        <p:nvSpPr>
          <p:cNvPr id="23555" name="Rectangle 21"/>
          <p:cNvSpPr>
            <a:spLocks noChangeArrowheads="1"/>
          </p:cNvSpPr>
          <p:nvPr/>
        </p:nvSpPr>
        <p:spPr bwMode="auto">
          <a:xfrm rot="-5400000">
            <a:off x="-2857500" y="30099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23556" name="Picture 6" descr="e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163763"/>
            <a:ext cx="72786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21.1 ATP: The Cellular Energy Currency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04937"/>
            <a:ext cx="8610600" cy="5224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 smtClean="0">
                <a:solidFill>
                  <a:schemeClr val="accent2"/>
                </a:solidFill>
              </a:rPr>
              <a:t>Catabolism</a:t>
            </a:r>
            <a:r>
              <a:rPr lang="en-US" altLang="en-US" sz="3000" dirty="0"/>
              <a:t>:</a:t>
            </a:r>
            <a:r>
              <a:rPr lang="en-US" altLang="en-US" sz="30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set of metabolic pathways that break down complex macromolecules into simpler ones and, in the process, harvest part of their potential energy for use by the cell. 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One energy-requiring </a:t>
            </a:r>
            <a:r>
              <a:rPr lang="en-US" sz="2600" dirty="0"/>
              <a:t>functions is </a:t>
            </a:r>
            <a:r>
              <a:rPr lang="en-US" sz="2600" b="1" dirty="0">
                <a:solidFill>
                  <a:srgbClr val="7030A0"/>
                </a:solidFill>
              </a:rPr>
              <a:t>anabolism</a:t>
            </a:r>
            <a:r>
              <a:rPr lang="en-US" sz="2600" dirty="0"/>
              <a:t>, or </a:t>
            </a:r>
            <a:r>
              <a:rPr lang="en-US" sz="2600" dirty="0" smtClean="0"/>
              <a:t>biosynthesis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Cells use an energy conversion strategy that oxidizes glucose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Small amounts of energy are released at several points in this pathway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This energy is harvested and stored in bonds of ATP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b="1" dirty="0" smtClean="0">
                <a:solidFill>
                  <a:srgbClr val="7030A0"/>
                </a:solidFill>
              </a:rPr>
              <a:t>ATP</a:t>
            </a:r>
            <a:r>
              <a:rPr lang="en-US" altLang="en-US" sz="2600" dirty="0" smtClean="0"/>
              <a:t> = </a:t>
            </a:r>
            <a:r>
              <a:rPr lang="en-US" altLang="en-US" sz="2600" i="1" dirty="0" smtClean="0">
                <a:solidFill>
                  <a:schemeClr val="accent2"/>
                </a:solidFill>
              </a:rPr>
              <a:t>universal energy currency</a:t>
            </a:r>
            <a:r>
              <a:rPr lang="en-US" altLang="en-US" sz="2600" dirty="0" smtClean="0"/>
              <a:t> OR </a:t>
            </a:r>
            <a:r>
              <a:rPr lang="en-US" altLang="en-US" sz="2600" b="1" dirty="0" smtClean="0">
                <a:solidFill>
                  <a:srgbClr val="7030A0"/>
                </a:solidFill>
              </a:rPr>
              <a:t>adenosine triphosphate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614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15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smtClean="0">
                <a:solidFill>
                  <a:schemeClr val="accent2"/>
                </a:solidFill>
              </a:rPr>
              <a:t>Reaction 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Product of reaction 1 is rearranged to the structural isomer </a:t>
            </a:r>
            <a:r>
              <a:rPr lang="en-US" altLang="en-US" smtClean="0">
                <a:solidFill>
                  <a:schemeClr val="accent2"/>
                </a:solidFill>
              </a:rPr>
              <a:t>fructose-6-phosphate </a:t>
            </a:r>
            <a:r>
              <a:rPr lang="en-US" altLang="en-US" smtClean="0"/>
              <a:t>by enzyme </a:t>
            </a:r>
            <a:r>
              <a:rPr lang="en-US" altLang="en-US" b="1" smtClean="0">
                <a:solidFill>
                  <a:srgbClr val="006600"/>
                </a:solidFill>
              </a:rPr>
              <a:t>phosphoglucose isomerase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Product has an </a:t>
            </a:r>
            <a:r>
              <a:rPr lang="ja-JP" altLang="en-US" smtClean="0"/>
              <a:t>“</a:t>
            </a:r>
            <a:r>
              <a:rPr lang="en-US" altLang="ja-JP" smtClean="0"/>
              <a:t>exposed</a:t>
            </a:r>
            <a:r>
              <a:rPr lang="ja-JP" altLang="en-US" smtClean="0"/>
              <a:t>”</a:t>
            </a:r>
            <a:r>
              <a:rPr lang="en-US" altLang="ja-JP" smtClean="0"/>
              <a:t> C-1, no longer part of the ring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Converts and aldose to a ketose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Glycolysis: Reaction 2</a:t>
            </a:r>
          </a:p>
        </p:txBody>
      </p:sp>
      <p:sp>
        <p:nvSpPr>
          <p:cNvPr id="25603" name="Rectangle 21"/>
          <p:cNvSpPr>
            <a:spLocks noChangeArrowheads="1"/>
          </p:cNvSpPr>
          <p:nvPr/>
        </p:nvSpPr>
        <p:spPr bwMode="auto">
          <a:xfrm rot="-5400000">
            <a:off x="-2857500" y="30099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25604" name="Picture 6" descr="e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68400"/>
            <a:ext cx="584835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3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906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b="1" smtClean="0">
                <a:solidFill>
                  <a:schemeClr val="accent2"/>
                </a:solidFill>
              </a:rPr>
              <a:t>Reaction 3</a:t>
            </a:r>
          </a:p>
          <a:p>
            <a:pPr eaLnBrk="1" hangingPunct="1">
              <a:defRPr/>
            </a:pPr>
            <a:r>
              <a:rPr lang="en-US" altLang="en-US" sz="3000" smtClean="0"/>
              <a:t>Substrate </a:t>
            </a:r>
            <a:r>
              <a:rPr lang="en-US" alt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fructose-6-phosphate</a:t>
            </a:r>
            <a:r>
              <a:rPr lang="en-US" altLang="en-US" sz="3000" smtClean="0"/>
              <a:t> is phosphorylated by </a:t>
            </a:r>
            <a:r>
              <a:rPr lang="en-US" altLang="en-US" sz="3000" b="1" smtClean="0">
                <a:solidFill>
                  <a:srgbClr val="006600"/>
                </a:solidFill>
              </a:rPr>
              <a:t>phosphofructokinase</a:t>
            </a:r>
          </a:p>
          <a:p>
            <a:pPr eaLnBrk="1" hangingPunct="1">
              <a:defRPr/>
            </a:pPr>
            <a:r>
              <a:rPr lang="en-US" altLang="en-US" sz="3000" smtClean="0"/>
              <a:t>Product is</a:t>
            </a:r>
            <a:r>
              <a:rPr lang="en-US" altLang="en-US" sz="3000" smtClean="0">
                <a:solidFill>
                  <a:schemeClr val="folHlink"/>
                </a:solidFill>
              </a:rPr>
              <a:t> </a:t>
            </a:r>
            <a:r>
              <a:rPr lang="en-US" altLang="en-US" sz="3000" smtClean="0">
                <a:solidFill>
                  <a:schemeClr val="accent2"/>
                </a:solidFill>
              </a:rPr>
              <a:t>fructose-1,6-bisphosphate</a:t>
            </a:r>
          </a:p>
          <a:p>
            <a:pPr lvl="1" eaLnBrk="1" hangingPunct="1">
              <a:defRPr/>
            </a:pPr>
            <a:r>
              <a:rPr lang="en-US" altLang="en-US" sz="2600" smtClean="0"/>
              <a:t>Source of the phosphoryl group is ATP</a:t>
            </a:r>
          </a:p>
          <a:p>
            <a:pPr lvl="1" eaLnBrk="1" hangingPunct="1">
              <a:defRPr/>
            </a:pPr>
            <a:r>
              <a:rPr lang="en-US" altLang="en-US" sz="2600" smtClean="0"/>
              <a:t>Again the expenditure of ATP early in the pathway works as energy </a:t>
            </a:r>
            <a:r>
              <a:rPr lang="ja-JP" altLang="en-US" sz="2600" smtClean="0"/>
              <a:t>“</a:t>
            </a:r>
            <a:r>
              <a:rPr lang="en-US" altLang="ja-JP" sz="2600" smtClean="0"/>
              <a:t>debt</a:t>
            </a:r>
            <a:r>
              <a:rPr lang="ja-JP" altLang="en-US" sz="2600" smtClean="0"/>
              <a:t>”</a:t>
            </a:r>
            <a:r>
              <a:rPr lang="en-US" altLang="ja-JP" sz="2600" smtClean="0"/>
              <a:t> necessary to get the pathway started</a:t>
            </a:r>
            <a:endParaRPr lang="en-US" altLang="ja-JP" sz="260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en-US" altLang="en-US" sz="2600" smtClean="0">
              <a:solidFill>
                <a:schemeClr val="accent2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3</a:t>
            </a: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27652" name="Picture 7" descr="eq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687638"/>
            <a:ext cx="73993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4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a typeface="+mn-ea"/>
                <a:cs typeface="+mn-cs"/>
              </a:rPr>
              <a:t>Reaction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Product of reaction 3 is split into two 3-carbon intermediates by the enzyme </a:t>
            </a:r>
            <a:r>
              <a:rPr lang="en-US" dirty="0" err="1" smtClean="0">
                <a:solidFill>
                  <a:srgbClr val="006600"/>
                </a:solidFill>
                <a:ea typeface="+mn-ea"/>
                <a:cs typeface="+mn-cs"/>
              </a:rPr>
              <a:t>aldolase</a:t>
            </a:r>
            <a:r>
              <a:rPr lang="en-US" dirty="0" smtClean="0">
                <a:solidFill>
                  <a:schemeClr val="folHlink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forming:</a:t>
            </a:r>
            <a:endParaRPr lang="en-US" dirty="0" smtClean="0">
              <a:solidFill>
                <a:schemeClr val="folHlink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Glyceraldehyde-3-phosphate (G3P)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 substrate of next reaction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Dihydroxyacetone phosphate (DHAP)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4</a:t>
            </a: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 rot="-5400000">
            <a:off x="-2781300" y="2781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29700" name="Picture 6" descr="eq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6725"/>
            <a:ext cx="71770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5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a typeface="+mn-ea"/>
                <a:cs typeface="+mn-cs"/>
              </a:rPr>
              <a:t>Reaction 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Dihydroxyacetone phosphate (DHAP) </a:t>
            </a:r>
            <a:r>
              <a:rPr lang="en-US" dirty="0" smtClean="0">
                <a:ea typeface="+mn-ea"/>
                <a:cs typeface="+mn-cs"/>
              </a:rPr>
              <a:t> is rearranged into a second 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glyceraldehyde-3-phosphate (G3P)</a:t>
            </a:r>
            <a:r>
              <a:rPr lang="en-US" dirty="0" smtClean="0">
                <a:ea typeface="+mn-ea"/>
                <a:cs typeface="+mn-cs"/>
              </a:rPr>
              <a:t> by the enzyme </a:t>
            </a:r>
            <a:r>
              <a:rPr lang="en-US" dirty="0" smtClean="0">
                <a:solidFill>
                  <a:srgbClr val="006600"/>
                </a:solidFill>
                <a:ea typeface="+mn-ea"/>
                <a:cs typeface="+mn-cs"/>
              </a:rPr>
              <a:t>triose phosphate </a:t>
            </a:r>
            <a:r>
              <a:rPr lang="en-US" b="1" dirty="0" smtClean="0">
                <a:solidFill>
                  <a:srgbClr val="006600"/>
                </a:solidFill>
                <a:ea typeface="+mn-ea"/>
                <a:cs typeface="+mn-cs"/>
              </a:rPr>
              <a:t>isomerase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Glyceraldehyde-3-phosphate (G3P) </a:t>
            </a:r>
            <a:r>
              <a:rPr lang="en-US" dirty="0" smtClean="0">
                <a:ea typeface="+mn-ea"/>
              </a:rPr>
              <a:t>is the only substrate for the next reaction </a:t>
            </a:r>
            <a:endParaRPr lang="en-US" dirty="0" smtClean="0">
              <a:solidFill>
                <a:schemeClr val="accent2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5</a:t>
            </a:r>
          </a:p>
        </p:txBody>
      </p:sp>
      <p:sp>
        <p:nvSpPr>
          <p:cNvPr id="31747" name="Rectangle 14"/>
          <p:cNvSpPr>
            <a:spLocks noChangeArrowheads="1"/>
          </p:cNvSpPr>
          <p:nvPr/>
        </p:nvSpPr>
        <p:spPr bwMode="auto">
          <a:xfrm rot="-5400000">
            <a:off x="-2781300" y="2781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31748" name="Picture 6" descr="eq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378075"/>
            <a:ext cx="72421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6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906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2"/>
                </a:solidFill>
              </a:rPr>
              <a:t>Reaction 6</a:t>
            </a:r>
          </a:p>
          <a:p>
            <a:pPr eaLnBrk="1" hangingPunct="1">
              <a:defRPr/>
            </a:pPr>
            <a:r>
              <a:rPr lang="en-US" altLang="en-US" sz="2600" dirty="0" smtClean="0"/>
              <a:t>Substrate </a:t>
            </a:r>
            <a:r>
              <a:rPr lang="en-US" altLang="en-US" sz="2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glyceraldehyde-3-phosphate (G3P)</a:t>
            </a:r>
            <a:r>
              <a:rPr lang="en-US" altLang="en-US" sz="2600" dirty="0" smtClean="0"/>
              <a:t> is oxidized to a carboxylic acid by </a:t>
            </a:r>
            <a:r>
              <a:rPr lang="en-US" altLang="en-US" sz="2600" dirty="0" smtClean="0">
                <a:solidFill>
                  <a:srgbClr val="006600"/>
                </a:solidFill>
              </a:rPr>
              <a:t>glyceraldehyde-3-phosphate </a:t>
            </a:r>
            <a:r>
              <a:rPr lang="en-US" altLang="en-US" sz="2600" b="1" dirty="0" smtClean="0">
                <a:solidFill>
                  <a:srgbClr val="006600"/>
                </a:solidFill>
              </a:rPr>
              <a:t>dehydrogenase</a:t>
            </a:r>
          </a:p>
          <a:p>
            <a:pPr lvl="1" eaLnBrk="1" hangingPunct="1">
              <a:defRPr/>
            </a:pPr>
            <a:r>
              <a:rPr lang="en-US" altLang="en-US" sz="2100" dirty="0" smtClean="0"/>
              <a:t>Reduces NAD</a:t>
            </a:r>
            <a:r>
              <a:rPr lang="en-US" altLang="en-US" sz="2200" baseline="30000" dirty="0" smtClean="0"/>
              <a:t>+</a:t>
            </a:r>
            <a:r>
              <a:rPr lang="en-US" altLang="en-US" sz="2200" dirty="0" smtClean="0"/>
              <a:t> to NADH</a:t>
            </a:r>
          </a:p>
          <a:p>
            <a:pPr lvl="1" eaLnBrk="1" hangingPunct="1">
              <a:defRPr/>
            </a:pPr>
            <a:r>
              <a:rPr lang="en-US" altLang="en-US" sz="2200" dirty="0" smtClean="0"/>
              <a:t>Transfers an inorganic phosphate group to the carboxyl group</a:t>
            </a:r>
          </a:p>
          <a:p>
            <a:pPr eaLnBrk="1" hangingPunct="1">
              <a:defRPr/>
            </a:pPr>
            <a:r>
              <a:rPr lang="en-US" altLang="en-US" sz="2600" dirty="0" smtClean="0"/>
              <a:t>First step in glycolysis to </a:t>
            </a:r>
            <a:r>
              <a:rPr lang="ja-JP" altLang="en-US" sz="2600" dirty="0" smtClean="0"/>
              <a:t>“</a:t>
            </a:r>
            <a:r>
              <a:rPr lang="en-US" altLang="ja-JP" sz="2600" dirty="0" smtClean="0"/>
              <a:t>harvest</a:t>
            </a:r>
            <a:r>
              <a:rPr lang="ja-JP" altLang="en-US" sz="2600" dirty="0" smtClean="0"/>
              <a:t>”</a:t>
            </a:r>
            <a:r>
              <a:rPr lang="en-US" altLang="ja-JP" sz="2600" dirty="0" smtClean="0"/>
              <a:t> energy</a:t>
            </a:r>
          </a:p>
          <a:p>
            <a:pPr eaLnBrk="1" hangingPunct="1">
              <a:defRPr/>
            </a:pPr>
            <a:r>
              <a:rPr lang="en-US" altLang="en-US" sz="2600" dirty="0" smtClean="0"/>
              <a:t>Product is</a:t>
            </a:r>
            <a:r>
              <a:rPr lang="en-US" altLang="en-US" sz="2600" dirty="0" smtClean="0">
                <a:solidFill>
                  <a:schemeClr val="folHlink"/>
                </a:solidFill>
              </a:rPr>
              <a:t> </a:t>
            </a:r>
            <a:r>
              <a:rPr lang="en-US" altLang="en-US" sz="2600" dirty="0" smtClean="0">
                <a:solidFill>
                  <a:schemeClr val="accent2"/>
                </a:solidFill>
              </a:rPr>
              <a:t>1,3-Bisphosphoglycerate </a:t>
            </a:r>
          </a:p>
          <a:p>
            <a:pPr lvl="1" eaLnBrk="1" hangingPunct="1">
              <a:defRPr/>
            </a:pPr>
            <a:r>
              <a:rPr lang="en-US" altLang="en-US" sz="2200" dirty="0" smtClean="0"/>
              <a:t>New phosphate group attached with a </a:t>
            </a:r>
            <a:r>
              <a:rPr lang="ja-JP" altLang="en-US" sz="2200" dirty="0" smtClean="0"/>
              <a:t>“</a:t>
            </a:r>
            <a:r>
              <a:rPr lang="en-US" altLang="ja-JP" sz="2200" dirty="0" smtClean="0"/>
              <a:t>high-energy</a:t>
            </a:r>
            <a:r>
              <a:rPr lang="ja-JP" altLang="en-US" sz="2200" dirty="0" smtClean="0"/>
              <a:t>”</a:t>
            </a:r>
            <a:r>
              <a:rPr lang="en-US" altLang="ja-JP" sz="2200" dirty="0" smtClean="0"/>
              <a:t> bond</a:t>
            </a:r>
          </a:p>
          <a:p>
            <a:pPr lvl="1" eaLnBrk="1" hangingPunct="1">
              <a:defRPr/>
            </a:pPr>
            <a:r>
              <a:rPr lang="en-US" altLang="en-US" sz="2200" dirty="0" smtClean="0"/>
              <a:t>This and all subsequent steps occur twice for each G-3-P</a:t>
            </a:r>
            <a:endParaRPr lang="en-US" altLang="en-US" sz="2200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en-US" altLang="en-US" sz="2200" dirty="0" smtClean="0">
              <a:solidFill>
                <a:schemeClr val="accent2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Glycolysis: Reaction 6</a:t>
            </a:r>
          </a:p>
        </p:txBody>
      </p:sp>
      <p:sp>
        <p:nvSpPr>
          <p:cNvPr id="33795" name="Rectangle 1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33796" name="Picture 6" descr="e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311400"/>
            <a:ext cx="72167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The Types of Cellular Work That Require Energy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21.1 APT: The Cellular Energy Currency</a:t>
            </a:r>
          </a:p>
        </p:txBody>
      </p:sp>
      <p:pic>
        <p:nvPicPr>
          <p:cNvPr id="7172" name="Picture 6" descr="den02761_t2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296988"/>
            <a:ext cx="5402262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7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a typeface="+mn-ea"/>
                <a:cs typeface="+mn-cs"/>
              </a:rPr>
              <a:t>Reaction 7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Harvest energy in the form of ATP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1,3-Bisphosphoglycerate</a:t>
            </a:r>
            <a:r>
              <a:rPr lang="en-US" dirty="0" smtClean="0">
                <a:ea typeface="+mn-ea"/>
                <a:cs typeface="+mn-cs"/>
              </a:rPr>
              <a:t> high energy phosphate group is transferred to ADP by </a:t>
            </a:r>
            <a:r>
              <a:rPr lang="en-US" b="1" dirty="0" err="1" smtClean="0">
                <a:solidFill>
                  <a:srgbClr val="006600"/>
                </a:solidFill>
                <a:ea typeface="+mn-ea"/>
                <a:cs typeface="+mn-cs"/>
              </a:rPr>
              <a:t>phosphoglycerate</a:t>
            </a:r>
            <a:r>
              <a:rPr lang="en-US" b="1" dirty="0" smtClean="0">
                <a:solidFill>
                  <a:srgbClr val="006600"/>
                </a:solidFill>
                <a:ea typeface="+mn-ea"/>
                <a:cs typeface="+mn-cs"/>
              </a:rPr>
              <a:t> kinase</a:t>
            </a:r>
            <a:r>
              <a:rPr lang="en-US" dirty="0" smtClean="0">
                <a:ea typeface="+mn-ea"/>
                <a:cs typeface="+mn-cs"/>
              </a:rPr>
              <a:t>:</a:t>
            </a:r>
            <a:endParaRPr lang="en-US" dirty="0" smtClean="0">
              <a:solidFill>
                <a:schemeClr val="folHlink"/>
              </a:solidFill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3-Phosphoglycerate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</a:rPr>
              <a:t>ATP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is the first substrate level phosphorylation of glycolysis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7</a:t>
            </a:r>
          </a:p>
        </p:txBody>
      </p:sp>
      <p:sp>
        <p:nvSpPr>
          <p:cNvPr id="35843" name="Rectangle 24"/>
          <p:cNvSpPr>
            <a:spLocks noChangeArrowheads="1"/>
          </p:cNvSpPr>
          <p:nvPr/>
        </p:nvSpPr>
        <p:spPr bwMode="auto">
          <a:xfrm rot="-5400000">
            <a:off x="-2857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35844" name="Picture 6" descr="eq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382838"/>
            <a:ext cx="73628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8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a typeface="+mn-ea"/>
                <a:cs typeface="+mn-cs"/>
              </a:rPr>
              <a:t>Reaction 8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3-Phosphoglycerate</a:t>
            </a:r>
            <a:r>
              <a:rPr lang="en-US" dirty="0" smtClean="0">
                <a:ea typeface="+mn-ea"/>
                <a:cs typeface="+mn-cs"/>
              </a:rPr>
              <a:t> is isomerized into 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2-phosphoglycerate</a:t>
            </a:r>
            <a:r>
              <a:rPr lang="en-US" dirty="0" smtClean="0">
                <a:ea typeface="+mn-ea"/>
                <a:cs typeface="+mn-cs"/>
              </a:rPr>
              <a:t> by the enzyme </a:t>
            </a:r>
            <a:r>
              <a:rPr lang="en-US" b="1" dirty="0" err="1" smtClean="0">
                <a:solidFill>
                  <a:srgbClr val="006600"/>
                </a:solidFill>
                <a:ea typeface="+mn-ea"/>
                <a:cs typeface="+mn-cs"/>
              </a:rPr>
              <a:t>phosphoglycerate</a:t>
            </a:r>
            <a:r>
              <a:rPr lang="en-US" b="1" dirty="0" smtClean="0">
                <a:solidFill>
                  <a:srgbClr val="006600"/>
                </a:solidFill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a typeface="+mn-ea"/>
                <a:cs typeface="+mn-cs"/>
              </a:rPr>
              <a:t>mutase</a:t>
            </a:r>
            <a:endParaRPr lang="en-US" b="1" dirty="0" smtClean="0">
              <a:solidFill>
                <a:srgbClr val="006600"/>
              </a:solidFill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Moves the phosphate group from carbon-3 to carbon-2 </a:t>
            </a:r>
            <a:endParaRPr lang="en-US" dirty="0" smtClean="0">
              <a:solidFill>
                <a:schemeClr val="accent2"/>
              </a:solidFill>
              <a:ea typeface="+mn-ea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8</a:t>
            </a:r>
          </a:p>
        </p:txBody>
      </p:sp>
      <p:sp>
        <p:nvSpPr>
          <p:cNvPr id="37891" name="Rectangle 24"/>
          <p:cNvSpPr>
            <a:spLocks noChangeArrowheads="1"/>
          </p:cNvSpPr>
          <p:nvPr/>
        </p:nvSpPr>
        <p:spPr bwMode="auto">
          <a:xfrm rot="-5400000">
            <a:off x="-2857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37892" name="Picture 6" descr="eq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0113"/>
            <a:ext cx="66246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9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b="1" smtClean="0">
                <a:solidFill>
                  <a:schemeClr val="accent2"/>
                </a:solidFill>
              </a:rPr>
              <a:t>Reaction 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The enzyme </a:t>
            </a:r>
            <a:r>
              <a:rPr lang="en-US" altLang="en-US" b="1" smtClean="0">
                <a:solidFill>
                  <a:srgbClr val="006600"/>
                </a:solidFill>
              </a:rPr>
              <a:t>enolase</a:t>
            </a:r>
            <a:r>
              <a:rPr lang="en-US" altLang="en-US" smtClean="0"/>
              <a:t> catalyzes dehydration of 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2-phospholgycerate</a:t>
            </a:r>
            <a:endParaRPr lang="en-US" altLang="en-US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>
                <a:solidFill>
                  <a:schemeClr val="accent2"/>
                </a:solidFill>
              </a:rPr>
              <a:t>Phosphoenolpyruvate</a:t>
            </a:r>
            <a:r>
              <a:rPr lang="en-US" altLang="en-US" smtClean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800" smtClean="0"/>
              <a:t>Energy rich – highest energy phosphorylated compound in metabolism</a:t>
            </a:r>
            <a:endParaRPr lang="en-US" altLang="en-US" sz="2800" smtClean="0">
              <a:solidFill>
                <a:schemeClr val="accent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9</a:t>
            </a:r>
          </a:p>
        </p:txBody>
      </p:sp>
      <p:sp>
        <p:nvSpPr>
          <p:cNvPr id="39939" name="Rectangle 2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39940" name="Picture 6" descr="eq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073275"/>
            <a:ext cx="7137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Glycolysis Reaction 10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a typeface="ＭＳ Ｐゴシック" charset="0"/>
                <a:cs typeface="+mn-cs"/>
              </a:rPr>
              <a:t>Reaction </a:t>
            </a:r>
            <a:r>
              <a:rPr lang="en-US" sz="36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Final substrate-level dehydration in the pathway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+mn-cs"/>
              </a:rPr>
              <a:t>Phosphoenolpyruvate</a:t>
            </a:r>
            <a:r>
              <a:rPr lang="en-US" dirty="0">
                <a:ea typeface="ＭＳ Ｐゴシック" charset="0"/>
                <a:cs typeface="+mn-cs"/>
              </a:rPr>
              <a:t> serves as donor of the </a:t>
            </a:r>
            <a:r>
              <a:rPr lang="en-US" dirty="0" err="1">
                <a:ea typeface="ＭＳ Ｐゴシック" charset="0"/>
                <a:cs typeface="+mn-cs"/>
              </a:rPr>
              <a:t>phosphoryl</a:t>
            </a:r>
            <a:r>
              <a:rPr lang="en-US" dirty="0">
                <a:ea typeface="ＭＳ Ｐゴシック" charset="0"/>
                <a:cs typeface="+mn-cs"/>
              </a:rPr>
              <a:t> group transferred to ADP by </a:t>
            </a:r>
            <a:r>
              <a:rPr lang="en-US" b="1" dirty="0">
                <a:solidFill>
                  <a:srgbClr val="006600"/>
                </a:solidFill>
                <a:ea typeface="ＭＳ Ｐゴシック" charset="0"/>
                <a:cs typeface="+mn-cs"/>
              </a:rPr>
              <a:t>pyruvate kinase</a:t>
            </a:r>
            <a:r>
              <a:rPr lang="en-US" dirty="0">
                <a:ea typeface="ＭＳ Ｐゴシック" charset="0"/>
                <a:cs typeface="+mn-cs"/>
              </a:rPr>
              <a:t> making ATP and releasing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Pyruvate</a:t>
            </a:r>
            <a:r>
              <a:rPr lang="en-US" dirty="0">
                <a:ea typeface="ＭＳ Ｐゴシック" charset="0"/>
              </a:rPr>
              <a:t> is the final product of glycolysis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 coupled reaction in which hydrolysis of the </a:t>
            </a:r>
            <a:r>
              <a:rPr lang="en-US" dirty="0" err="1">
                <a:ea typeface="ＭＳ Ｐゴシック" charset="0"/>
              </a:rPr>
              <a:t>phosphoester</a:t>
            </a:r>
            <a:r>
              <a:rPr lang="en-US" dirty="0">
                <a:ea typeface="ＭＳ Ｐゴシック" charset="0"/>
              </a:rPr>
              <a:t> bond provides energy for the formation of the </a:t>
            </a:r>
            <a:r>
              <a:rPr lang="en-US" dirty="0" err="1">
                <a:ea typeface="ＭＳ Ｐゴシック" charset="0"/>
              </a:rPr>
              <a:t>phosphoanhydride</a:t>
            </a:r>
            <a:r>
              <a:rPr lang="en-US" dirty="0">
                <a:ea typeface="ＭＳ Ｐゴシック" charset="0"/>
              </a:rPr>
              <a:t> bond of ATP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Glycolysis: Reaction 10</a:t>
            </a:r>
          </a:p>
        </p:txBody>
      </p:sp>
      <p:sp>
        <p:nvSpPr>
          <p:cNvPr id="41987" name="Rectangle 2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41988" name="Picture 6" descr="eq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179638"/>
            <a:ext cx="74247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Fructose Enters </a:t>
            </a:r>
            <a:r>
              <a:rPr lang="en-US" altLang="en-US" dirty="0" smtClean="0"/>
              <a:t>Glycolysis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  <a:cs typeface="+mn-cs"/>
              </a:rPr>
              <a:t>Depending on the tissue, fructose enters glycolysis in different ways.</a:t>
            </a:r>
            <a:br>
              <a:rPr lang="en-US" dirty="0" smtClean="0">
                <a:ea typeface="ＭＳ Ｐゴシック" charset="0"/>
                <a:cs typeface="+mn-cs"/>
              </a:rPr>
            </a:br>
            <a:endParaRPr lang="en-US" dirty="0" smtClean="0"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In muscle tissue there is abundant hexokinase that will phosphorylate the fructose to fructose-6-phosphate, which directly enters glycolysis.</a:t>
            </a:r>
            <a:br>
              <a:rPr lang="en-US" dirty="0" smtClean="0">
                <a:ea typeface="ＭＳ Ｐゴシック" charset="0"/>
                <a:cs typeface="+mn-cs"/>
              </a:rPr>
            </a:br>
            <a:endParaRPr lang="en-US" dirty="0" smtClean="0"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Fructose Conversion to G3P</a:t>
            </a:r>
            <a:endParaRPr lang="en-US" altLang="en-US" dirty="0" smtClean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In the liver, there is abundant </a:t>
            </a:r>
            <a:r>
              <a:rPr lang="en-US" dirty="0" err="1" smtClean="0">
                <a:ea typeface="ＭＳ Ｐゴシック" charset="0"/>
                <a:cs typeface="+mn-cs"/>
              </a:rPr>
              <a:t>fructokinase</a:t>
            </a:r>
            <a:r>
              <a:rPr lang="en-US" dirty="0" smtClean="0">
                <a:ea typeface="ＭＳ Ｐゴシック" charset="0"/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This will phosphorylate fructose into fructose-1-phosphate.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That product is cleaved into </a:t>
            </a:r>
            <a:r>
              <a:rPr lang="en-US" dirty="0" err="1" smtClean="0">
                <a:ea typeface="ＭＳ Ｐゴシック" charset="0"/>
                <a:cs typeface="+mn-cs"/>
              </a:rPr>
              <a:t>dihydroxyacetone</a:t>
            </a:r>
            <a:r>
              <a:rPr lang="en-US" dirty="0" smtClean="0">
                <a:ea typeface="ＭＳ Ｐゴシック" charset="0"/>
                <a:cs typeface="+mn-cs"/>
              </a:rPr>
              <a:t> phosphate (DHAP) and glyceraldehyde by the enzyme fructose-1-phosphate </a:t>
            </a:r>
            <a:r>
              <a:rPr lang="en-US" dirty="0" err="1" smtClean="0">
                <a:ea typeface="ＭＳ Ｐゴシック" charset="0"/>
                <a:cs typeface="+mn-cs"/>
              </a:rPr>
              <a:t>aldolase</a:t>
            </a:r>
            <a:r>
              <a:rPr lang="en-US" dirty="0" smtClean="0">
                <a:ea typeface="ＭＳ Ｐゴシック" charset="0"/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The glyceraldehyde is phosphorylated into glyceraldehyde-3-phosphate with enters into glycolysis along with DHAP.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Adenosine Triphosphate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467600" cy="4800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Adenosine triphosphate serves as a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go-between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 molecule that couples </a:t>
            </a:r>
          </a:p>
          <a:p>
            <a:pPr lvl="1" eaLnBrk="1" hangingPunct="1"/>
            <a:r>
              <a:rPr lang="en-US" altLang="en-US" sz="2400" i="1" dirty="0" smtClean="0">
                <a:solidFill>
                  <a:schemeClr val="accent2"/>
                </a:solidFill>
              </a:rPr>
              <a:t>exergonic</a:t>
            </a:r>
            <a:r>
              <a:rPr lang="en-US" altLang="en-US" sz="240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dirty="0" smtClean="0"/>
              <a:t>(energy releasing)</a:t>
            </a:r>
            <a:r>
              <a:rPr lang="en-US" altLang="en-US" sz="240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dirty="0" smtClean="0"/>
              <a:t>catabolism reactions </a:t>
            </a:r>
          </a:p>
          <a:p>
            <a:pPr lvl="1" eaLnBrk="1" hangingPunct="1"/>
            <a:r>
              <a:rPr lang="en-US" altLang="en-US" sz="2400" i="1" dirty="0" smtClean="0">
                <a:solidFill>
                  <a:schemeClr val="accent2"/>
                </a:solidFill>
              </a:rPr>
              <a:t>endergonic</a:t>
            </a:r>
            <a:r>
              <a:rPr lang="en-US" altLang="en-US" sz="2400" dirty="0" smtClean="0"/>
              <a:t> (energy requiring)</a:t>
            </a:r>
            <a:r>
              <a:rPr lang="en-US" altLang="en-US" sz="240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dirty="0" smtClean="0"/>
              <a:t>anabolic reactions</a:t>
            </a:r>
          </a:p>
          <a:p>
            <a:pPr eaLnBrk="1" hangingPunct="1"/>
            <a:r>
              <a:rPr lang="en-US" altLang="en-US" sz="2800" dirty="0" smtClean="0"/>
              <a:t>ATP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captures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 energy as </a:t>
            </a:r>
            <a:r>
              <a:rPr lang="en-US" altLang="ja-JP" sz="2800" dirty="0" err="1" smtClean="0"/>
              <a:t>phosphoanhydride</a:t>
            </a:r>
            <a:r>
              <a:rPr lang="en-US" altLang="ja-JP" sz="2800" dirty="0" smtClean="0"/>
              <a:t> bonds</a:t>
            </a:r>
          </a:p>
          <a:p>
            <a:pPr eaLnBrk="1" hangingPunct="1"/>
            <a:r>
              <a:rPr lang="en-US" altLang="en-US" sz="2800" dirty="0" smtClean="0"/>
              <a:t>Hydrolysis of the anhydride bonds provides energy for anabolism</a:t>
            </a:r>
            <a:endParaRPr lang="en-US" altLang="en-US" sz="2400" dirty="0" smtClean="0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5791200" y="44958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IN" altLang="en-US" b="1">
              <a:latin typeface="Arial" charset="0"/>
            </a:endParaRP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21.1 APT: The Cellular Energy Currency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Entry of Fructose into Glycolysis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183"/>
            <a:ext cx="7329488" cy="57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" y="6570621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Regulation of Glycolysis</a:t>
            </a:r>
          </a:p>
        </p:txBody>
      </p:sp>
      <p:graphicFrame>
        <p:nvGraphicFramePr>
          <p:cNvPr id="343087" name="Group 47"/>
          <p:cNvGraphicFramePr>
            <a:graphicFrameLocks noGrp="1"/>
          </p:cNvGraphicFramePr>
          <p:nvPr/>
        </p:nvGraphicFramePr>
        <p:xfrm>
          <a:off x="990600" y="1466850"/>
          <a:ext cx="7391400" cy="4098924"/>
        </p:xfrm>
        <a:graphic>
          <a:graphicData uri="http://schemas.openxmlformats.org/drawingml/2006/table">
            <a:tbl>
              <a:tblPr/>
              <a:tblGrid>
                <a:gridCol w="1747838"/>
                <a:gridCol w="2900362"/>
                <a:gridCol w="2743200"/>
              </a:tblGrid>
              <a:tr h="582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Enzyme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Activator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Inhibitor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Hexokinase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(Step 1)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I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Glucose-6-phosphate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ATP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PFK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(Step 3)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Fructose-2,6-bisphosphate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AMP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Citrate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MS PGothic" pitchFamily="34" charset="-128"/>
                        </a:rPr>
                        <a:t>ATP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Pyruvate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  kinase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(Step 10)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Fructose-1,6-bisphosphate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AMP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Acetyl-CoA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1143000" y="5870575"/>
            <a:ext cx="709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These enzymes are allosterically regulated</a:t>
            </a:r>
          </a:p>
        </p:txBody>
      </p:sp>
      <p:sp>
        <p:nvSpPr>
          <p:cNvPr id="46106" name="Rectangle 28"/>
          <p:cNvSpPr>
            <a:spLocks noChangeArrowheads="1"/>
          </p:cNvSpPr>
          <p:nvPr/>
        </p:nvSpPr>
        <p:spPr bwMode="auto">
          <a:xfrm rot="-5400000">
            <a:off x="-2857500" y="28575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21.3 Glycolysis</a:t>
            </a:r>
          </a:p>
        </p:txBody>
      </p:sp>
      <p:grpSp>
        <p:nvGrpSpPr>
          <p:cNvPr id="46107" name="Group 9"/>
          <p:cNvGrpSpPr>
            <a:grpSpLocks/>
          </p:cNvGrpSpPr>
          <p:nvPr/>
        </p:nvGrpSpPr>
        <p:grpSpPr bwMode="auto">
          <a:xfrm>
            <a:off x="8229600" y="990600"/>
            <a:ext cx="762000" cy="523875"/>
            <a:chOff x="3962400" y="5791200"/>
            <a:chExt cx="762000" cy="523220"/>
          </a:xfrm>
        </p:grpSpPr>
        <p:sp>
          <p:nvSpPr>
            <p:cNvPr id="4610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46109" name="Isosceles Triangle 3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21.4 Fermentation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From glycolysis, pyruvate remains for further degradation and NADH must be </a:t>
            </a:r>
            <a:r>
              <a:rPr lang="en-US" altLang="en-US" dirty="0" err="1" smtClean="0"/>
              <a:t>reoxidized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aerobic conditions, both will occur in cellular respiration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Under anaerobic conditions, fermentation reactions accomplish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Fermentation reactions are catabolic reactions occurring with no net oxidation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Major fermentation pathways: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Lactate fermentation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Alcohol fermentation</a:t>
            </a:r>
          </a:p>
        </p:txBody>
      </p:sp>
      <p:grpSp>
        <p:nvGrpSpPr>
          <p:cNvPr id="47108" name="Group 9"/>
          <p:cNvGrpSpPr>
            <a:grpSpLocks/>
          </p:cNvGrpSpPr>
          <p:nvPr/>
        </p:nvGrpSpPr>
        <p:grpSpPr bwMode="auto">
          <a:xfrm>
            <a:off x="8001000" y="762000"/>
            <a:ext cx="762000" cy="523875"/>
            <a:chOff x="3962400" y="5791200"/>
            <a:chExt cx="762000" cy="523220"/>
          </a:xfrm>
        </p:grpSpPr>
        <p:sp>
          <p:nvSpPr>
            <p:cNvPr id="4710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47110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Lactate Fermentation</a:t>
            </a:r>
          </a:p>
        </p:txBody>
      </p:sp>
      <p:sp>
        <p:nvSpPr>
          <p:cNvPr id="34408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772400" cy="297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Lactate fermentation is the anaerobic metabolism that occurs in exercising muscle</a:t>
            </a:r>
          </a:p>
          <a:p>
            <a:pPr lvl="1" eaLnBrk="1" fontAlgn="auto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ea typeface="+mn-ea"/>
              </a:rPr>
              <a:t>Bacteria also use lactate fermentation</a:t>
            </a:r>
          </a:p>
          <a:p>
            <a:pPr lvl="2" eaLnBrk="1" fontAlgn="auto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ea typeface="+mn-ea"/>
              </a:rPr>
              <a:t>Production of yogurt and cheese</a:t>
            </a:r>
          </a:p>
          <a:p>
            <a:pPr eaLnBrk="1" fontAlgn="auto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This reaction produces NAD</a:t>
            </a:r>
            <a:r>
              <a:rPr lang="en-US" baseline="30000" smtClean="0">
                <a:ea typeface="+mn-ea"/>
                <a:cs typeface="+mn-cs"/>
              </a:rPr>
              <a:t>+</a:t>
            </a:r>
            <a:r>
              <a:rPr lang="en-US" smtClean="0">
                <a:ea typeface="+mn-ea"/>
                <a:cs typeface="+mn-cs"/>
              </a:rPr>
              <a:t> and degrades pyruvate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smtClean="0">
              <a:ea typeface="+mn-ea"/>
              <a:cs typeface="+mn-cs"/>
            </a:endParaRPr>
          </a:p>
        </p:txBody>
      </p:sp>
      <p:pic>
        <p:nvPicPr>
          <p:cNvPr id="48132" name="Picture 21" descr="21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214813"/>
            <a:ext cx="4876800" cy="1933575"/>
          </a:xfrm>
        </p:spPr>
      </p:pic>
      <p:sp>
        <p:nvSpPr>
          <p:cNvPr id="48133" name="Rectangle 13"/>
          <p:cNvSpPr>
            <a:spLocks noChangeArrowheads="1"/>
          </p:cNvSpPr>
          <p:nvPr/>
        </p:nvSpPr>
        <p:spPr bwMode="auto">
          <a:xfrm>
            <a:off x="0" y="41751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IN" altLang="en-US" b="1">
              <a:latin typeface="Arial" charset="0"/>
            </a:endParaRPr>
          </a:p>
        </p:txBody>
      </p:sp>
      <p:sp>
        <p:nvSpPr>
          <p:cNvPr id="48134" name="Rectangle 18"/>
          <p:cNvSpPr>
            <a:spLocks noChangeArrowheads="1"/>
          </p:cNvSpPr>
          <p:nvPr/>
        </p:nvSpPr>
        <p:spPr bwMode="auto">
          <a:xfrm rot="-5400000">
            <a:off x="-2781300" y="2781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21.4 Fermentation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Alcohol Fermentation</a:t>
            </a:r>
          </a:p>
        </p:txBody>
      </p:sp>
      <p:sp>
        <p:nvSpPr>
          <p:cNvPr id="34510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Yeast ferment sugars of fruit and grains anaerobically, using pyruvate from glycolysis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6600"/>
                </a:solidFill>
                <a:ea typeface="+mn-ea"/>
              </a:rPr>
              <a:t>Pyruvate decarboxylase</a:t>
            </a:r>
            <a:r>
              <a:rPr lang="en-US" sz="2400" dirty="0" smtClean="0">
                <a:ea typeface="+mn-ea"/>
              </a:rPr>
              <a:t> removes CO</a:t>
            </a:r>
            <a:r>
              <a:rPr lang="en-US" sz="2400" baseline="-25000" dirty="0" smtClean="0">
                <a:ea typeface="+mn-ea"/>
              </a:rPr>
              <a:t>2</a:t>
            </a:r>
            <a:r>
              <a:rPr lang="en-US" sz="2400" dirty="0" smtClean="0">
                <a:ea typeface="+mn-ea"/>
              </a:rPr>
              <a:t> from the 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pyruvate</a:t>
            </a:r>
            <a:r>
              <a:rPr lang="en-US" sz="2400" dirty="0" smtClean="0">
                <a:ea typeface="+mn-ea"/>
              </a:rPr>
              <a:t> producing </a:t>
            </a:r>
            <a:r>
              <a:rPr lang="en-US" sz="2400" dirty="0" err="1" smtClean="0">
                <a:solidFill>
                  <a:schemeClr val="accent2"/>
                </a:solidFill>
                <a:ea typeface="+mn-ea"/>
              </a:rPr>
              <a:t>ethanal</a:t>
            </a:r>
            <a:r>
              <a:rPr lang="en-US" sz="2400" dirty="0" smtClean="0">
                <a:solidFill>
                  <a:schemeClr val="accent2"/>
                </a:solidFill>
                <a:ea typeface="+mn-ea"/>
              </a:rPr>
              <a:t> (acetaldehyde)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6600"/>
                </a:solidFill>
                <a:ea typeface="+mn-ea"/>
              </a:rPr>
              <a:t>Alcohol dehydrogenase</a:t>
            </a:r>
            <a:r>
              <a:rPr lang="en-US" sz="2400" dirty="0" smtClean="0">
                <a:ea typeface="+mn-ea"/>
              </a:rPr>
              <a:t> catalyzes reduction of </a:t>
            </a:r>
            <a:r>
              <a:rPr lang="en-US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ethanal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to </a:t>
            </a:r>
            <a:r>
              <a:rPr lang="en-US" sz="2400" dirty="0" smtClean="0">
                <a:solidFill>
                  <a:schemeClr val="accent2"/>
                </a:solidFill>
                <a:ea typeface="+mn-ea"/>
              </a:rPr>
              <a:t>ethanol</a:t>
            </a:r>
            <a:r>
              <a:rPr lang="en-US" sz="2400" dirty="0" smtClean="0">
                <a:ea typeface="+mn-ea"/>
              </a:rPr>
              <a:t>, releasing </a:t>
            </a:r>
            <a:r>
              <a:rPr lang="en-US" sz="2400" dirty="0" smtClean="0">
                <a:solidFill>
                  <a:schemeClr val="accent2"/>
                </a:solidFill>
                <a:ea typeface="+mn-ea"/>
              </a:rPr>
              <a:t>NADH</a:t>
            </a:r>
            <a:r>
              <a:rPr lang="en-US" sz="2400" dirty="0" smtClean="0">
                <a:ea typeface="+mn-ea"/>
              </a:rPr>
              <a:t> in the process</a:t>
            </a:r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 rot="-5400000">
            <a:off x="-2857500" y="30099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21.4 Fermentation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73927"/>
            <a:ext cx="3581400" cy="29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663479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21.5 Pentose Phosphate Pathway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001000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Pentose Phosphate Pathway is an alternative to glycolysis for glucose oxidation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Stage 1, the oxidative stage, </a:t>
            </a:r>
            <a:r>
              <a:rPr lang="en-US" altLang="en-US" sz="2800" smtClean="0">
                <a:solidFill>
                  <a:schemeClr val="accent2"/>
                </a:solidFill>
              </a:rPr>
              <a:t>NADPH </a:t>
            </a:r>
            <a:r>
              <a:rPr lang="en-US" altLang="en-US" sz="2800" smtClean="0"/>
              <a:t>for biosynthesis is produced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Stage 2, three </a:t>
            </a:r>
            <a:r>
              <a:rPr lang="en-US" altLang="en-US" sz="2800" smtClean="0">
                <a:solidFill>
                  <a:schemeClr val="accent2"/>
                </a:solidFill>
              </a:rPr>
              <a:t>ribulose-5-phosphate</a:t>
            </a:r>
            <a:r>
              <a:rPr lang="en-US" altLang="en-US" sz="2800" smtClean="0"/>
              <a:t> result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Stage 3, </a:t>
            </a:r>
            <a:r>
              <a:rPr lang="en-US" altLang="en-US" sz="2800" smtClean="0">
                <a:solidFill>
                  <a:schemeClr val="accent2"/>
                </a:solidFill>
              </a:rPr>
              <a:t>ribose-5-phosphate</a:t>
            </a:r>
            <a:r>
              <a:rPr lang="en-US" altLang="en-US" sz="2800" smtClean="0"/>
              <a:t> and two </a:t>
            </a:r>
            <a:r>
              <a:rPr lang="en-US" altLang="en-US" sz="2800" smtClean="0">
                <a:solidFill>
                  <a:schemeClr val="accent2"/>
                </a:solidFill>
              </a:rPr>
              <a:t>xylulose-5-phosphate</a:t>
            </a:r>
            <a:r>
              <a:rPr lang="en-US" altLang="en-US" sz="2800" smtClean="0"/>
              <a:t> are produced along with two fructose-6-phosphate and glyceraldehyde-3-phosphate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nonoxidative stages produce sugars with from 3 to 7 carbons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ribose sugar is critical for nucleic acid synthesis</a:t>
            </a:r>
          </a:p>
        </p:txBody>
      </p:sp>
      <p:grpSp>
        <p:nvGrpSpPr>
          <p:cNvPr id="50180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50182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Major Stages of the Pentose Phosphate Pathway</a:t>
            </a:r>
          </a:p>
        </p:txBody>
      </p:sp>
      <p:pic>
        <p:nvPicPr>
          <p:cNvPr id="51203" name="Picture 7" descr="21_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7391400" cy="4297363"/>
          </a:xfrm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21.5 The Pentose Phosphate Pathway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21.6 Gluconeogenesis: The Synthesis of Glucose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Gluconeogenesis makes glucose from noncarbohydrate starting materials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Lactate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Glycerol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Most amino acids (not leucine, lysine)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Glycerol and amino acids are used only in starvation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Process occurs primarily in the liver</a:t>
            </a:r>
          </a:p>
        </p:txBody>
      </p: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5222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5223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Comparison of Glycolysis 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and Gluconeogenesis</a:t>
            </a:r>
          </a:p>
        </p:txBody>
      </p:sp>
      <p:sp>
        <p:nvSpPr>
          <p:cNvPr id="53251" name="Rectangle 8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While basically opposite processes glycolysis and gluconeogenesis are not a simple reversal of each other</a:t>
            </a:r>
          </a:p>
          <a:p>
            <a:pPr eaLnBrk="1" hangingPunct="1"/>
            <a:r>
              <a:rPr lang="en-US" altLang="en-US" sz="2800" smtClean="0"/>
              <a:t>The three nonreversible steps of glycolysis must be bypassed with new routes</a:t>
            </a:r>
          </a:p>
          <a:p>
            <a:pPr lvl="1" eaLnBrk="1" hangingPunct="1"/>
            <a:r>
              <a:rPr lang="en-US" altLang="en-US" sz="2400" smtClean="0"/>
              <a:t>Pyruvate </a:t>
            </a:r>
            <a:r>
              <a:rPr lang="en-US" altLang="en-US" sz="2400" smtClean="0">
                <a:sym typeface="Wingdings" pitchFamily="2" charset="2"/>
              </a:rPr>
              <a:t> Phosphoenolpyruvate 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Fructose-1,6-bisphosphate  Fructose-6-phosphate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Glucose-6-phosphate  Glucose</a:t>
            </a:r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21.6 Gluconeogenesis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Comparison of Glycolysis and Gluconeogenesis</a:t>
            </a:r>
          </a:p>
        </p:txBody>
      </p:sp>
      <p:pic>
        <p:nvPicPr>
          <p:cNvPr id="54275" name="Picture 7" descr="21_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95400"/>
            <a:ext cx="3929063" cy="5029200"/>
          </a:xfrm>
        </p:spPr>
      </p:pic>
      <p:sp>
        <p:nvSpPr>
          <p:cNvPr id="54276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21.6 Gluconeogenesis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ATP: The Molecule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0200" y="1600200"/>
            <a:ext cx="7543800" cy="42672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ATP is a </a:t>
            </a:r>
            <a:r>
              <a:rPr lang="en-US" altLang="en-US" sz="2600" b="1" dirty="0" smtClean="0">
                <a:solidFill>
                  <a:srgbClr val="7030A0"/>
                </a:solidFill>
              </a:rPr>
              <a:t>nucleotide</a:t>
            </a:r>
            <a:r>
              <a:rPr lang="en-US" altLang="en-US" sz="2600" dirty="0" smtClean="0"/>
              <a:t>, a molecule composed of:</a:t>
            </a:r>
          </a:p>
          <a:p>
            <a:pPr lvl="1" eaLnBrk="1" hangingPunct="1"/>
            <a:r>
              <a:rPr lang="en-US" altLang="en-US" sz="2400" dirty="0" smtClean="0"/>
              <a:t>Nitrogenous base</a:t>
            </a:r>
          </a:p>
          <a:p>
            <a:pPr lvl="1" eaLnBrk="1" hangingPunct="1"/>
            <a:r>
              <a:rPr lang="en-US" altLang="en-US" sz="2400" dirty="0" smtClean="0"/>
              <a:t>5-carbon sugar</a:t>
            </a:r>
          </a:p>
          <a:p>
            <a:pPr lvl="1" eaLnBrk="1" hangingPunct="1"/>
            <a:r>
              <a:rPr lang="en-US" altLang="en-US" sz="2400" dirty="0" smtClean="0"/>
              <a:t>One, two, or three phosphoryl groups</a:t>
            </a:r>
          </a:p>
          <a:p>
            <a:pPr eaLnBrk="1" hangingPunct="1"/>
            <a:r>
              <a:rPr lang="en-US" altLang="en-US" sz="2600" dirty="0" err="1" smtClean="0"/>
              <a:t>Phosphoester</a:t>
            </a:r>
            <a:r>
              <a:rPr lang="en-US" altLang="en-US" sz="2600" dirty="0" smtClean="0"/>
              <a:t> bond joins the first phosphoryl group to the 5-carbon sugar ribose</a:t>
            </a:r>
          </a:p>
          <a:p>
            <a:pPr eaLnBrk="1" hangingPunct="1"/>
            <a:r>
              <a:rPr lang="en-US" altLang="en-US" sz="2600" dirty="0" smtClean="0"/>
              <a:t>Second and third groups are joined by </a:t>
            </a:r>
            <a:r>
              <a:rPr lang="en-US" altLang="en-US" sz="2600" dirty="0" err="1" smtClean="0">
                <a:solidFill>
                  <a:schemeClr val="accent2"/>
                </a:solidFill>
              </a:rPr>
              <a:t>phosphoanhydride</a:t>
            </a:r>
            <a:r>
              <a:rPr lang="en-US" altLang="en-US" sz="2600" dirty="0" smtClean="0">
                <a:solidFill>
                  <a:schemeClr val="accent2"/>
                </a:solidFill>
              </a:rPr>
              <a:t> bonds</a:t>
            </a:r>
            <a:r>
              <a:rPr lang="en-US" altLang="en-US" sz="2600" dirty="0" smtClean="0"/>
              <a:t> = </a:t>
            </a:r>
            <a:r>
              <a:rPr lang="en-US" altLang="en-US" sz="2600" i="1" dirty="0" smtClean="0"/>
              <a:t>high-energy bonds</a:t>
            </a:r>
            <a:endParaRPr lang="en-US" altLang="en-US" sz="2600" dirty="0" smtClean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21.1 APT: The Cellular Energy Currency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000125"/>
          </a:xfrm>
        </p:spPr>
        <p:txBody>
          <a:bodyPr/>
          <a:lstStyle/>
          <a:p>
            <a:pPr eaLnBrk="1" hangingPunct="1"/>
            <a:r>
              <a:rPr lang="en-US" altLang="en-US" smtClean="0"/>
              <a:t>Gluconeogenesis Regulation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Step 3 of glycolysis: </a:t>
            </a:r>
          </a:p>
          <a:p>
            <a:pPr lvl="1" eaLnBrk="1" hangingPunct="1"/>
            <a:r>
              <a:rPr lang="en-US" altLang="en-US" sz="2400" smtClean="0"/>
              <a:t>Catalyzed by </a:t>
            </a:r>
            <a:r>
              <a:rPr lang="en-US" altLang="en-US" sz="2400" b="1" smtClean="0">
                <a:solidFill>
                  <a:srgbClr val="7030A0"/>
                </a:solidFill>
              </a:rPr>
              <a:t>phosphofructokinase</a:t>
            </a:r>
          </a:p>
          <a:p>
            <a:pPr lvl="1" eaLnBrk="1" hangingPunct="1"/>
            <a:r>
              <a:rPr lang="en-US" altLang="en-US" sz="2400" smtClean="0"/>
              <a:t>Stimulated by: high AMP, ADP, P</a:t>
            </a:r>
            <a:r>
              <a:rPr lang="en-US" altLang="en-US" sz="3200" baseline="-25000" smtClean="0"/>
              <a:t>i</a:t>
            </a:r>
          </a:p>
          <a:p>
            <a:pPr lvl="1" eaLnBrk="1" hangingPunct="1"/>
            <a:r>
              <a:rPr lang="en-US" altLang="en-US" sz="2400" smtClean="0"/>
              <a:t>Inhibited by: high ATP</a:t>
            </a:r>
          </a:p>
          <a:p>
            <a:pPr eaLnBrk="1" hangingPunct="1"/>
            <a:r>
              <a:rPr lang="en-US" altLang="en-US" sz="2800" smtClean="0"/>
              <a:t>Reverse occurs in gluconeogenesis: </a:t>
            </a:r>
          </a:p>
          <a:p>
            <a:pPr lvl="1" eaLnBrk="1" hangingPunct="1"/>
            <a:r>
              <a:rPr lang="en-US" altLang="en-US" sz="2400" smtClean="0">
                <a:solidFill>
                  <a:srgbClr val="7030A0"/>
                </a:solidFill>
              </a:rPr>
              <a:t>Fructose-1,6-bisphosphatase </a:t>
            </a:r>
            <a:r>
              <a:rPr lang="en-US" altLang="en-US" sz="2400" smtClean="0"/>
              <a:t>stimulated by high ATP</a:t>
            </a:r>
          </a:p>
          <a:p>
            <a:pPr lvl="1" eaLnBrk="1" hangingPunct="1"/>
            <a:r>
              <a:rPr lang="en-US" altLang="en-US" sz="2400" smtClean="0"/>
              <a:t>At times of excess energy (high ATP) gluconeogenesis is favored</a:t>
            </a:r>
          </a:p>
          <a:p>
            <a:pPr lvl="1" eaLnBrk="1" hangingPunct="1"/>
            <a:endParaRPr lang="en-US" altLang="en-US" sz="2400" smtClean="0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21.6 Gluconeogenesis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Cori Cycle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90600"/>
            <a:ext cx="7391400" cy="2667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the </a:t>
            </a:r>
            <a:r>
              <a:rPr lang="en-US" altLang="en-US" sz="2800" smtClean="0">
                <a:solidFill>
                  <a:schemeClr val="accent2"/>
                </a:solidFill>
              </a:rPr>
              <a:t>Cori cycle,</a:t>
            </a:r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Lactate from skeletal muscle is transferred to the liver </a:t>
            </a:r>
          </a:p>
          <a:p>
            <a:pPr lvl="1" eaLnBrk="1" hangingPunct="1"/>
            <a:r>
              <a:rPr lang="en-US" altLang="en-US" sz="2400" smtClean="0"/>
              <a:t>Converted to pyruvate then glucose </a:t>
            </a:r>
          </a:p>
          <a:p>
            <a:pPr lvl="1" eaLnBrk="1" hangingPunct="1"/>
            <a:r>
              <a:rPr lang="en-US" altLang="en-US" sz="2400" smtClean="0"/>
              <a:t>This glucose can be returned to the muscle</a:t>
            </a:r>
          </a:p>
        </p:txBody>
      </p:sp>
      <p:pic>
        <p:nvPicPr>
          <p:cNvPr id="56324" name="Picture 8" descr="21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581400"/>
            <a:ext cx="7010400" cy="3128963"/>
          </a:xfrm>
        </p:spPr>
      </p:pic>
      <p:sp>
        <p:nvSpPr>
          <p:cNvPr id="56325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21.6 Gluconeogenesis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21.7 Glycogen Synthesis and Degradation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Glucose is the sole source of energy for mammalian red blood cells and the major source for brain</a:t>
            </a:r>
          </a:p>
          <a:p>
            <a:pPr eaLnBrk="1" hangingPunct="1"/>
            <a:r>
              <a:rPr lang="en-US" altLang="en-US" smtClean="0"/>
              <a:t>It is supplied: </a:t>
            </a:r>
          </a:p>
          <a:p>
            <a:pPr lvl="1" eaLnBrk="1" hangingPunct="1"/>
            <a:r>
              <a:rPr lang="en-US" altLang="en-US" smtClean="0"/>
              <a:t>In the diet</a:t>
            </a:r>
          </a:p>
          <a:p>
            <a:pPr lvl="1" eaLnBrk="1" hangingPunct="1"/>
            <a:r>
              <a:rPr lang="en-US" altLang="en-US" smtClean="0"/>
              <a:t>Via glycogenolysis</a:t>
            </a:r>
          </a:p>
          <a:p>
            <a:pPr lvl="1" eaLnBrk="1" hangingPunct="1"/>
            <a:r>
              <a:rPr lang="en-US" altLang="en-US" smtClean="0"/>
              <a:t>By gluconeogenesis</a:t>
            </a:r>
          </a:p>
        </p:txBody>
      </p:sp>
      <p:grpSp>
        <p:nvGrpSpPr>
          <p:cNvPr id="57348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5734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5735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Glycogen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447800"/>
            <a:ext cx="35814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Glycogen is a highly branched </a:t>
            </a:r>
            <a:r>
              <a:rPr lang="en-US" altLang="en-US" sz="2800" smtClean="0">
                <a:latin typeface="Symbol" pitchFamily="18" charset="2"/>
              </a:rPr>
              <a:t>a</a:t>
            </a:r>
            <a:r>
              <a:rPr lang="en-US" altLang="en-US" sz="2400" smtClean="0"/>
              <a:t>(1</a:t>
            </a:r>
            <a:r>
              <a:rPr lang="en-US" altLang="en-US" sz="2400" smtClean="0">
                <a:sym typeface="Wingdings" pitchFamily="2" charset="2"/>
              </a:rPr>
              <a:t>4)</a:t>
            </a:r>
            <a:r>
              <a:rPr lang="en-US" altLang="en-US" sz="2800" smtClean="0">
                <a:sym typeface="Wingdings" pitchFamily="2" charset="2"/>
              </a:rPr>
              <a:t> and </a:t>
            </a:r>
            <a:r>
              <a:rPr lang="en-US" altLang="en-US" sz="280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US" altLang="en-US" sz="2400" smtClean="0">
                <a:sym typeface="Wingdings" pitchFamily="2" charset="2"/>
              </a:rPr>
              <a:t>(16)</a:t>
            </a:r>
            <a:r>
              <a:rPr lang="en-US" altLang="en-US" sz="2800" smtClean="0">
                <a:sym typeface="Wingdings" pitchFamily="2" charset="2"/>
              </a:rPr>
              <a:t> polymer of glucose</a:t>
            </a:r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Exists as granules found in cytoplasm of liver and muscle cells</a:t>
            </a:r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58372" name="Picture 8" descr="21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163" y="1143000"/>
            <a:ext cx="3652837" cy="5562600"/>
          </a:xfrm>
        </p:spPr>
      </p:pic>
      <p:sp>
        <p:nvSpPr>
          <p:cNvPr id="58373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Glycogenolysis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66800"/>
            <a:ext cx="77724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800" smtClean="0"/>
              <a:t>Glycogen degradation is controlled by: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400" smtClean="0"/>
              <a:t>Glucagon 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000" smtClean="0"/>
              <a:t>Pancreas responds to low blood sugar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400" smtClean="0"/>
              <a:t>Epinephrine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000" smtClean="0"/>
              <a:t>Adrenal gland to stress/threat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800" smtClean="0"/>
              <a:t>Step 1: </a:t>
            </a:r>
            <a:r>
              <a:rPr lang="en-US" altLang="en-US" sz="2800" smtClean="0">
                <a:solidFill>
                  <a:srgbClr val="006600"/>
                </a:solidFill>
              </a:rPr>
              <a:t>Glycogen phosphorylase</a:t>
            </a:r>
            <a:r>
              <a:rPr lang="en-US" altLang="en-US" sz="2800" smtClean="0"/>
              <a:t> catalyzes removal of an end glucose as </a:t>
            </a:r>
            <a:r>
              <a:rPr lang="en-US" altLang="en-US" sz="2800" smtClean="0">
                <a:solidFill>
                  <a:schemeClr val="accent2"/>
                </a:solidFill>
              </a:rPr>
              <a:t>glucose-1-phosphate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800" smtClean="0"/>
              <a:t>Step 2: </a:t>
            </a:r>
            <a:r>
              <a:rPr lang="en-US" altLang="en-US" sz="2800" smtClean="0">
                <a:solidFill>
                  <a:srgbClr val="006600"/>
                </a:solidFill>
              </a:rPr>
              <a:t>Debranching enzyme</a:t>
            </a:r>
            <a:r>
              <a:rPr lang="en-US" altLang="en-US" sz="2800" smtClean="0"/>
              <a:t> catalyzes removal of the last glucose at an </a:t>
            </a:r>
            <a:r>
              <a:rPr lang="en-US" altLang="en-US" sz="2800" smtClean="0">
                <a:latin typeface="Symbol" pitchFamily="18" charset="2"/>
              </a:rPr>
              <a:t>a</a:t>
            </a:r>
            <a:r>
              <a:rPr lang="en-US" altLang="en-US" sz="2400" smtClean="0"/>
              <a:t>(1</a:t>
            </a:r>
            <a:r>
              <a:rPr lang="en-US" altLang="en-US" sz="2400" smtClean="0">
                <a:sym typeface="Wingdings" pitchFamily="2" charset="2"/>
              </a:rPr>
              <a:t>6)</a:t>
            </a:r>
            <a:r>
              <a:rPr lang="en-US" altLang="en-US" sz="2800" smtClean="0">
                <a:sym typeface="Wingdings" pitchFamily="2" charset="2"/>
              </a:rPr>
              <a:t> branch as </a:t>
            </a:r>
            <a:r>
              <a:rPr lang="en-US" altLang="en-US" sz="2800" smtClean="0">
                <a:solidFill>
                  <a:schemeClr val="accent2"/>
                </a:solidFill>
                <a:sym typeface="Wingdings" pitchFamily="2" charset="2"/>
              </a:rPr>
              <a:t>glucose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800" smtClean="0">
                <a:sym typeface="Wingdings" pitchFamily="2" charset="2"/>
              </a:rPr>
              <a:t>Step 3: </a:t>
            </a:r>
            <a:r>
              <a:rPr lang="en-US" altLang="en-US" sz="2800" smtClean="0">
                <a:solidFill>
                  <a:srgbClr val="006600"/>
                </a:solidFill>
                <a:sym typeface="Wingdings" pitchFamily="2" charset="2"/>
              </a:rPr>
              <a:t>Phosphoglucomutase</a:t>
            </a:r>
            <a:r>
              <a:rPr lang="en-US" altLang="en-US" sz="2800" smtClean="0">
                <a:sym typeface="Wingdings" pitchFamily="2" charset="2"/>
              </a:rPr>
              <a:t> converts glucose-1-phosphate to </a:t>
            </a:r>
            <a:r>
              <a:rPr lang="en-US" altLang="en-US" sz="2800" smtClean="0">
                <a:solidFill>
                  <a:schemeClr val="accent2"/>
                </a:solidFill>
                <a:sym typeface="Wingdings" pitchFamily="2" charset="2"/>
              </a:rPr>
              <a:t>glucose-6-phosphate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Action of Glycogen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Phosphorylase</a:t>
            </a:r>
          </a:p>
        </p:txBody>
      </p:sp>
      <p:pic>
        <p:nvPicPr>
          <p:cNvPr id="60419" name="Picture 7" descr="21_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6629400" cy="5106988"/>
          </a:xfrm>
        </p:spPr>
      </p:pic>
      <p:sp>
        <p:nvSpPr>
          <p:cNvPr id="60420" name="Rectangle 8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Action of Debranching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Enzyme</a:t>
            </a:r>
          </a:p>
        </p:txBody>
      </p:sp>
      <p:pic>
        <p:nvPicPr>
          <p:cNvPr id="61443" name="Picture 8" descr="21_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6838" y="1447800"/>
            <a:ext cx="4525962" cy="5334000"/>
          </a:xfrm>
        </p:spPr>
      </p:pic>
      <p:sp>
        <p:nvSpPr>
          <p:cNvPr id="61444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Action of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Phosphoglucomutase</a:t>
            </a:r>
          </a:p>
        </p:txBody>
      </p:sp>
      <p:pic>
        <p:nvPicPr>
          <p:cNvPr id="62467" name="Picture 8" descr="21_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7391400" cy="3806825"/>
          </a:xfrm>
        </p:spPr>
      </p:pic>
      <p:sp>
        <p:nvSpPr>
          <p:cNvPr id="62468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Glycogenesis: Glycogen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Synthesis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9248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Insulin stimulates synthesis of glycogen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glucose + ATP       glucose-6-P + ADP + H</a:t>
            </a:r>
            <a:r>
              <a:rPr lang="en-US" altLang="en-US" sz="3600" baseline="30000" smtClean="0"/>
              <a:t>+</a:t>
            </a:r>
          </a:p>
          <a:p>
            <a:pPr lvl="4" eaLnBrk="1" hangingPunct="1"/>
            <a:r>
              <a:rPr lang="en-US" altLang="en-US" smtClean="0"/>
              <a:t>Enzyme: </a:t>
            </a:r>
            <a:r>
              <a:rPr lang="en-US" altLang="en-US" smtClean="0">
                <a:solidFill>
                  <a:schemeClr val="folHlink"/>
                </a:solidFill>
              </a:rPr>
              <a:t>glucokinase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glucose-6-P           glucose-1-P</a:t>
            </a:r>
          </a:p>
          <a:p>
            <a:pPr lvl="4" eaLnBrk="1" hangingPunct="1"/>
            <a:r>
              <a:rPr lang="en-US" altLang="en-US" smtClean="0"/>
              <a:t>Enzyme: </a:t>
            </a:r>
            <a:r>
              <a:rPr lang="en-US" altLang="en-US" smtClean="0">
                <a:solidFill>
                  <a:schemeClr val="folHlink"/>
                </a:solidFill>
              </a:rPr>
              <a:t>phosphoglucomutase</a:t>
            </a:r>
          </a:p>
          <a:p>
            <a:pPr eaLnBrk="1" hangingPunct="1"/>
            <a:r>
              <a:rPr lang="en-US" altLang="en-US" smtClean="0"/>
              <a:t>Glucose must be activated to add to the growing glycogen chain</a:t>
            </a:r>
          </a:p>
          <a:p>
            <a:pPr lvl="1" eaLnBrk="1" hangingPunct="1"/>
            <a:r>
              <a:rPr lang="en-US" altLang="en-US" smtClean="0"/>
              <a:t>G-1-P + UTP       </a:t>
            </a:r>
            <a:r>
              <a:rPr lang="en-US" altLang="en-US" smtClean="0">
                <a:sym typeface="Wingdings" pitchFamily="2" charset="2"/>
              </a:rPr>
              <a:t>UDP-glucose + PP</a:t>
            </a:r>
            <a:r>
              <a:rPr lang="en-US" altLang="en-US" sz="3600" baseline="-25000" smtClean="0">
                <a:sym typeface="Wingdings" pitchFamily="2" charset="2"/>
              </a:rPr>
              <a:t>i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UDP-glucose adds to the growing glycogen</a:t>
            </a:r>
            <a:endParaRPr lang="en-US" altLang="en-US" smtClean="0"/>
          </a:p>
        </p:txBody>
      </p:sp>
      <p:sp>
        <p:nvSpPr>
          <p:cNvPr id="63492" name="Line 6"/>
          <p:cNvSpPr>
            <a:spLocks noChangeShapeType="1"/>
          </p:cNvSpPr>
          <p:nvPr/>
        </p:nvSpPr>
        <p:spPr bwMode="auto">
          <a:xfrm>
            <a:off x="3810000" y="2286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3" name="Line 7"/>
          <p:cNvSpPr>
            <a:spLocks noChangeShapeType="1"/>
          </p:cNvSpPr>
          <p:nvPr/>
        </p:nvSpPr>
        <p:spPr bwMode="auto">
          <a:xfrm>
            <a:off x="4038600" y="3200400"/>
            <a:ext cx="838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4" name="Line 8"/>
          <p:cNvSpPr>
            <a:spLocks noChangeShapeType="1"/>
          </p:cNvSpPr>
          <p:nvPr/>
        </p:nvSpPr>
        <p:spPr bwMode="auto">
          <a:xfrm>
            <a:off x="3733800" y="51816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Reactions of Glycogenesis</a:t>
            </a:r>
          </a:p>
        </p:txBody>
      </p:sp>
      <p:pic>
        <p:nvPicPr>
          <p:cNvPr id="64515" name="Picture 15" descr="21_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953000"/>
            <a:ext cx="3200400" cy="1812925"/>
          </a:xfrm>
        </p:spPr>
      </p:pic>
      <p:sp>
        <p:nvSpPr>
          <p:cNvPr id="64516" name="Rectangle 1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  <p:pic>
        <p:nvPicPr>
          <p:cNvPr id="64517" name="Picture 17" descr="21-46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657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9" descr="21-46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81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21" descr="21-46bott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7620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Structure of ATP</a:t>
            </a:r>
            <a:endParaRPr lang="en-US" altLang="en-US" dirty="0" smtClean="0"/>
          </a:p>
        </p:txBody>
      </p:sp>
      <p:pic>
        <p:nvPicPr>
          <p:cNvPr id="10243" name="Picture 8" descr="21_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5715000" cy="4486275"/>
          </a:xfrm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21.1 APT: The Cellular Energy Currency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Action of Branching Enzyme</a:t>
            </a:r>
          </a:p>
        </p:txBody>
      </p:sp>
      <p:sp>
        <p:nvSpPr>
          <p:cNvPr id="65539" name="Rectangle 1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  <p:pic>
        <p:nvPicPr>
          <p:cNvPr id="65540" name="Picture 6" descr="den02761_2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258888"/>
            <a:ext cx="68357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Glycogenesis vs Glycogenolysis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543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High blood sugar (hyperglycemia)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Insulin: stimulates glucose uptake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/>
              <a:t>elevates </a:t>
            </a:r>
            <a:r>
              <a:rPr lang="en-US" altLang="en-US" dirty="0" err="1" smtClean="0"/>
              <a:t>glucokinase</a:t>
            </a:r>
            <a:endParaRPr lang="en-US" alt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/>
              <a:t>activates glycogen </a:t>
            </a:r>
            <a:r>
              <a:rPr lang="en-US" altLang="en-US" dirty="0" err="1" smtClean="0"/>
              <a:t>synthetase</a:t>
            </a:r>
            <a:endParaRPr lang="en-US" alt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/>
              <a:t>inhibits glycogen phosphorylase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Low blood sugar (hypoglycemia)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Glucagon: stimulates glycogen phosphorylase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dirty="0" smtClean="0"/>
              <a:t>Inhibits glycogen </a:t>
            </a:r>
            <a:r>
              <a:rPr lang="en-US" altLang="en-US" dirty="0" err="1" smtClean="0"/>
              <a:t>synthetase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Thus, glycogen synthesis and degradation do not compete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Opposing Effects of Insulin and Glucagon on Glycogen Metabolism</a:t>
            </a:r>
          </a:p>
        </p:txBody>
      </p:sp>
      <p:pic>
        <p:nvPicPr>
          <p:cNvPr id="67587" name="Picture 7" descr="21_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81150"/>
            <a:ext cx="5837238" cy="5167313"/>
          </a:xfrm>
        </p:spPr>
      </p:pic>
      <p:sp>
        <p:nvSpPr>
          <p:cNvPr id="67588" name="Rectangle 8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21.7 Glycogen Synthesis and Degradation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ATP: Hydrolysis of the Phosphoanhydride Bond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8077200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When these </a:t>
            </a:r>
            <a:r>
              <a:rPr lang="en-US" altLang="en-US" sz="2800" dirty="0" err="1" smtClean="0"/>
              <a:t>phosphoanhydride</a:t>
            </a:r>
            <a:r>
              <a:rPr lang="en-US" altLang="en-US" sz="2800" dirty="0" smtClean="0"/>
              <a:t> bonds are broken, large amounts of energy are released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This energy can be used for cellular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Can drive cellular processes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Phosphorylation of glucose or fructose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362287" cy="276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ATP Energy Use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620000" cy="46482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sz="2800" dirty="0" smtClean="0"/>
              <a:t>Step 1 – Hydrolysis </a:t>
            </a:r>
          </a:p>
          <a:p>
            <a:pPr algn="ctr" eaLnBrk="1" hangingPunct="1">
              <a:spcBef>
                <a:spcPct val="35000"/>
              </a:spcBef>
              <a:buFontTx/>
              <a:buNone/>
            </a:pPr>
            <a:r>
              <a:rPr lang="en-US" altLang="en-US" sz="2800" dirty="0" smtClean="0"/>
              <a:t>ATP + H</a:t>
            </a:r>
            <a:r>
              <a:rPr lang="en-US" altLang="en-US" sz="3600" baseline="-25000" dirty="0" smtClean="0"/>
              <a:t>2</a:t>
            </a:r>
            <a:r>
              <a:rPr lang="en-US" altLang="en-US" sz="2800" dirty="0" smtClean="0"/>
              <a:t>O </a:t>
            </a:r>
            <a:r>
              <a:rPr lang="en-US" altLang="en-US" sz="2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altLang="en-US" sz="2800" dirty="0" smtClean="0">
                <a:sym typeface="Wingdings" pitchFamily="2" charset="2"/>
              </a:rPr>
              <a:t> ADP + </a:t>
            </a:r>
            <a:r>
              <a:rPr lang="en-US" altLang="en-US" sz="2800" dirty="0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en-US" sz="3600" baseline="-25000" dirty="0" smtClean="0">
                <a:solidFill>
                  <a:srgbClr val="7030A0"/>
                </a:solidFill>
                <a:sym typeface="Wingdings" pitchFamily="2" charset="2"/>
              </a:rPr>
              <a:t>i</a:t>
            </a:r>
            <a:r>
              <a:rPr lang="en-US" altLang="en-US" sz="2800" dirty="0" smtClean="0">
                <a:sym typeface="Wingdings" pitchFamily="2" charset="2"/>
              </a:rPr>
              <a:t> + </a:t>
            </a:r>
            <a:r>
              <a:rPr lang="en-US" altLang="en-US" sz="2800" dirty="0" smtClean="0">
                <a:solidFill>
                  <a:srgbClr val="FF0000"/>
                </a:solidFill>
                <a:sym typeface="Wingdings" pitchFamily="2" charset="2"/>
              </a:rPr>
              <a:t>7 kcal/</a:t>
            </a:r>
            <a:r>
              <a:rPr lang="en-US" altLang="en-US" sz="2800" dirty="0" err="1" smtClean="0">
                <a:solidFill>
                  <a:srgbClr val="FF0000"/>
                </a:solidFill>
                <a:sym typeface="Wingdings" pitchFamily="2" charset="2"/>
              </a:rPr>
              <a:t>mol</a:t>
            </a:r>
            <a:endParaRPr lang="en-US" altLang="en-US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spcBef>
                <a:spcPct val="35000"/>
              </a:spcBef>
            </a:pPr>
            <a:r>
              <a:rPr lang="en-US" altLang="en-US" sz="2800" dirty="0" smtClean="0">
                <a:sym typeface="Wingdings" pitchFamily="2" charset="2"/>
              </a:rPr>
              <a:t>Step 2 – Synthesis of Glucose-6-phosphate (G6P)</a:t>
            </a:r>
          </a:p>
          <a:p>
            <a:pPr algn="ctr" eaLnBrk="1" hangingPunct="1">
              <a:spcBef>
                <a:spcPct val="35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sym typeface="Wingdings" pitchFamily="2" charset="2"/>
              </a:rPr>
              <a:t>3.0 </a:t>
            </a:r>
            <a:r>
              <a:rPr lang="en-US" altLang="en-US" sz="2400" dirty="0" smtClean="0">
                <a:solidFill>
                  <a:srgbClr val="FF0000"/>
                </a:solidFill>
                <a:sym typeface="Wingdings" pitchFamily="2" charset="2"/>
              </a:rPr>
              <a:t>kcal/</a:t>
            </a:r>
            <a:r>
              <a:rPr lang="en-US" altLang="en-US" sz="2400" dirty="0" err="1" smtClean="0">
                <a:solidFill>
                  <a:srgbClr val="FF0000"/>
                </a:solidFill>
                <a:sym typeface="Wingdings" pitchFamily="2" charset="2"/>
              </a:rPr>
              <a:t>mol</a:t>
            </a:r>
            <a:r>
              <a:rPr lang="en-US" alt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z="2800" dirty="0" smtClean="0">
                <a:sym typeface="Wingdings" pitchFamily="2" charset="2"/>
              </a:rPr>
              <a:t>+ C</a:t>
            </a:r>
            <a:r>
              <a:rPr lang="en-US" altLang="en-US" sz="2800" baseline="-25000" dirty="0" smtClean="0">
                <a:sym typeface="Wingdings" pitchFamily="2" charset="2"/>
              </a:rPr>
              <a:t>6</a:t>
            </a:r>
            <a:r>
              <a:rPr lang="en-US" altLang="en-US" sz="2800" dirty="0" smtClean="0">
                <a:sym typeface="Wingdings" pitchFamily="2" charset="2"/>
              </a:rPr>
              <a:t>H</a:t>
            </a:r>
            <a:r>
              <a:rPr lang="en-US" altLang="en-US" sz="2800" baseline="-25000" dirty="0" smtClean="0">
                <a:sym typeface="Wingdings" pitchFamily="2" charset="2"/>
              </a:rPr>
              <a:t>12</a:t>
            </a:r>
            <a:r>
              <a:rPr lang="en-US" altLang="en-US" sz="2800" dirty="0" smtClean="0">
                <a:sym typeface="Wingdings" pitchFamily="2" charset="2"/>
              </a:rPr>
              <a:t>O</a:t>
            </a:r>
            <a:r>
              <a:rPr lang="en-US" altLang="en-US" sz="2800" baseline="-25000" dirty="0" smtClean="0">
                <a:sym typeface="Wingdings" pitchFamily="2" charset="2"/>
              </a:rPr>
              <a:t>6</a:t>
            </a:r>
            <a:r>
              <a:rPr lang="en-US" altLang="en-US" sz="2800" dirty="0" smtClean="0">
                <a:sym typeface="Wingdings" pitchFamily="2" charset="2"/>
              </a:rPr>
              <a:t> + </a:t>
            </a:r>
            <a:r>
              <a:rPr lang="en-US" altLang="en-US" sz="2800" dirty="0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en-US" sz="3600" baseline="-25000" dirty="0" smtClean="0">
                <a:solidFill>
                  <a:srgbClr val="7030A0"/>
                </a:solidFill>
                <a:sym typeface="Wingdings" pitchFamily="2" charset="2"/>
              </a:rPr>
              <a:t>i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sz="2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altLang="en-US" sz="2800" dirty="0" smtClean="0">
                <a:sym typeface="Wingdings" pitchFamily="2" charset="2"/>
              </a:rPr>
              <a:t> G6P + H</a:t>
            </a:r>
            <a:r>
              <a:rPr lang="en-US" altLang="en-US" sz="3600" baseline="-25000" dirty="0" smtClean="0">
                <a:sym typeface="Wingdings" pitchFamily="2" charset="2"/>
              </a:rPr>
              <a:t>2</a:t>
            </a:r>
            <a:r>
              <a:rPr lang="en-US" altLang="en-US" sz="2800" dirty="0" smtClean="0">
                <a:sym typeface="Wingdings" pitchFamily="2" charset="2"/>
              </a:rPr>
              <a:t>O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800" dirty="0" smtClean="0"/>
              <a:t>Combine the 2 equations</a:t>
            </a:r>
          </a:p>
          <a:p>
            <a:pPr algn="ctr" eaLnBrk="1" hangingPunct="1">
              <a:spcBef>
                <a:spcPct val="35000"/>
              </a:spcBef>
              <a:buFontTx/>
              <a:buNone/>
            </a:pPr>
            <a:r>
              <a:rPr lang="en-US" altLang="en-US" sz="2800" dirty="0" smtClean="0">
                <a:sym typeface="Wingdings" pitchFamily="2" charset="2"/>
              </a:rPr>
              <a:t>Glucose + ATP </a:t>
            </a:r>
            <a:r>
              <a:rPr lang="en-US" altLang="en-US" sz="28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altLang="en-US" sz="2800" dirty="0" smtClean="0">
                <a:sym typeface="Wingdings" pitchFamily="2" charset="2"/>
              </a:rPr>
              <a:t> </a:t>
            </a:r>
            <a:r>
              <a:rPr lang="en-US" altLang="en-US" dirty="0" smtClean="0">
                <a:sym typeface="Wingdings" pitchFamily="2" charset="2"/>
              </a:rPr>
              <a:t>G6P + ADP + 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4 </a:t>
            </a:r>
            <a:r>
              <a:rPr lang="en-US" altLang="en-US" sz="2800" dirty="0" smtClean="0">
                <a:solidFill>
                  <a:srgbClr val="FF0000"/>
                </a:solidFill>
                <a:sym typeface="Wingdings" pitchFamily="2" charset="2"/>
              </a:rPr>
              <a:t>kcal/</a:t>
            </a:r>
            <a:r>
              <a:rPr lang="en-US" altLang="en-US" sz="2800" dirty="0" err="1" smtClean="0">
                <a:solidFill>
                  <a:srgbClr val="FF0000"/>
                </a:solidFill>
                <a:sym typeface="Wingdings" pitchFamily="2" charset="2"/>
              </a:rPr>
              <a:t>mol</a:t>
            </a:r>
            <a:endParaRPr lang="en-US" altLang="en-US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spcBef>
                <a:spcPct val="35000"/>
              </a:spcBef>
            </a:pPr>
            <a:r>
              <a:rPr lang="en-US" altLang="en-US" sz="2800" dirty="0" smtClean="0">
                <a:sym typeface="Wingdings" pitchFamily="2" charset="2"/>
              </a:rPr>
              <a:t>Overall energy release in the process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sz="2800" dirty="0" smtClean="0">
                <a:sym typeface="Wingdings" pitchFamily="2" charset="2"/>
              </a:rPr>
              <a:t>Reaction proceeds spontaneously to the right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2"/>
                </a:solidFill>
                <a:latin typeface="Times New Roman" pitchFamily="18" charset="0"/>
              </a:rPr>
              <a:t>21.1 APT: The Cellular Energy Currency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21.2 Overview of Catabolic Processes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Carbohydrates, fats, and proteins can be degraded to release energy</a:t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Carbohydrates are the most readily used energy source </a:t>
            </a:r>
          </a:p>
        </p:txBody>
      </p:sp>
      <p:pic>
        <p:nvPicPr>
          <p:cNvPr id="13316" name="Picture 9" descr="21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076700" cy="5257800"/>
          </a:xfrm>
        </p:spPr>
      </p:pic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8001000" y="1143000"/>
            <a:ext cx="762000" cy="523875"/>
            <a:chOff x="3962400" y="5791200"/>
            <a:chExt cx="762000" cy="523220"/>
          </a:xfrm>
        </p:grpSpPr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31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IN" altLang="en-US" sz="4400">
                <a:solidFill>
                  <a:srgbClr val="D0C1D5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6.0&quot;&gt;&lt;object type=&quot;1&quot; unique_id=&quot;10001&quot;&gt;&lt;object type=&quot;8&quot; unique_id=&quot;14970&quot;&gt;&lt;/object&gt;&lt;object type=&quot;2&quot; unique_id=&quot;14971&quot;&gt;&lt;object type=&quot;3&quot; unique_id=&quot;14972&quot;&gt;&lt;property id=&quot;20148&quot; value=&quot;5&quot;/&gt;&lt;property id=&quot;20300&quot; value=&quot;Slide 1&quot;/&gt;&lt;property id=&quot;20307&quot; value=&quot;362&quot;/&gt;&lt;/object&gt;&lt;object type=&quot;3&quot; unique_id=&quot;14973&quot;&gt;&lt;property id=&quot;20148&quot; value=&quot;5&quot;/&gt;&lt;property id=&quot;20300&quot; value=&quot;Slide 2 - &amp;quot;21.1 ATP: The Cellular Energy Currency&amp;quot;&quot;/&gt;&lt;property id=&quot;20307&quot; value=&quot;334&quot;/&gt;&lt;/object&gt;&lt;object type=&quot;3&quot; unique_id=&quot;14974&quot;&gt;&lt;property id=&quot;20148&quot; value=&quot;5&quot;/&gt;&lt;property id=&quot;20300&quot; value=&quot;Slide 3 - &amp;quot;The Types of Cellular Work That Require Energy&amp;quot;&quot;/&gt;&lt;property id=&quot;20307&quot; value=&quot;335&quot;/&gt;&lt;/object&gt;&lt;object type=&quot;3&quot; unique_id=&quot;14975&quot;&gt;&lt;property id=&quot;20148&quot; value=&quot;5&quot;/&gt;&lt;property id=&quot;20300&quot; value=&quot;Slide 4 - &amp;quot;Adenosine Triphosphate&amp;quot;&quot;/&gt;&lt;property id=&quot;20307&quot; value=&quot;308&quot;/&gt;&lt;/object&gt;&lt;object type=&quot;3&quot; unique_id=&quot;14976&quot;&gt;&lt;property id=&quot;20148&quot; value=&quot;5&quot;/&gt;&lt;property id=&quot;20300&quot; value=&quot;Slide 5 - &amp;quot;ATP: The Molecule&amp;quot;&quot;/&gt;&lt;property id=&quot;20307&quot; value=&quot;345&quot;/&gt;&lt;/object&gt;&lt;object type=&quot;3&quot; unique_id=&quot;14977&quot;&gt;&lt;property id=&quot;20148&quot; value=&quot;5&quot;/&gt;&lt;property id=&quot;20300&quot; value=&quot;Slide 6 - &amp;quot;ATP: The Molecule&amp;quot;&quot;/&gt;&lt;property id=&quot;20307&quot; value=&quot;363&quot;/&gt;&lt;/object&gt;&lt;object type=&quot;3&quot; unique_id=&quot;14978&quot;&gt;&lt;property id=&quot;20148&quot; value=&quot;5&quot;/&gt;&lt;property id=&quot;20300&quot; value=&quot;Slide 7 - &amp;quot;ATP: Hydrolysis of the Phosphoanhydride Bond&amp;quot;&quot;/&gt;&lt;property id=&quot;20307&quot; value=&quot;346&quot;/&gt;&lt;/object&gt;&lt;object type=&quot;3&quot; unique_id=&quot;14979&quot;&gt;&lt;property id=&quot;20148&quot; value=&quot;5&quot;/&gt;&lt;property id=&quot;20300&quot; value=&quot;Slide 8 - &amp;quot;Example of ATP Energy Use&amp;quot;&quot;/&gt;&lt;property id=&quot;20307&quot; value=&quot;309&quot;/&gt;&lt;/object&gt;&lt;object type=&quot;3&quot; unique_id=&quot;14980&quot;&gt;&lt;property id=&quot;20148&quot; value=&quot;5&quot;/&gt;&lt;property id=&quot;20300&quot; value=&quot;Slide 9 - &amp;quot;21.2 Overview of Catabolic Processes&amp;quot;&quot;/&gt;&lt;property id=&quot;20307&quot; value=&quot;336&quot;/&gt;&lt;/object&gt;&lt;object type=&quot;3&quot; unique_id=&quot;14981&quot;&gt;&lt;property id=&quot;20148&quot; value=&quot;5&quot;/&gt;&lt;property id=&quot;20300&quot; value=&quot;Slide 10 - &amp;quot;Stage I: Hydrolysis of Dietary Macromolecules into Small Subunits&amp;quot;&quot;/&gt;&lt;property id=&quot;20307&quot; value=&quot;311&quot;/&gt;&lt;/object&gt;&lt;object type=&quot;3&quot; unique_id=&quot;14982&quot;&gt;&lt;property id=&quot;20148&quot; value=&quot;5&quot;/&gt;&lt;property id=&quot;20300&quot; value=&quot;Slide 11 - &amp;quot;Overview of Digestive Processes&amp;quot;&quot;/&gt;&lt;property id=&quot;20307&quot; value=&quot;337&quot;/&gt;&lt;/object&gt;&lt;object type=&quot;3&quot; unique_id=&quot;14983&quot;&gt;&lt;property id=&quot;20148&quot; value=&quot;5&quot;/&gt;&lt;property id=&quot;20300&quot; value=&quot;Slide 12 - &amp;quot;Hydrolysis Reactions:&amp;#x0D;&amp;#x0A;Carbohydrates, Proteins and Fats&amp;quot;&quot;/&gt;&lt;property id=&quot;20307&quot; value=&quot;361&quot;/&gt;&lt;/object&gt;&lt;object type=&quot;3&quot; unique_id=&quot;14984&quot;&gt;&lt;property id=&quot;20148&quot; value=&quot;5&quot;/&gt;&lt;property id=&quot;20300&quot; value=&quot;Slide 13 - &amp;quot;Stage 2: Conversion of Monomers into a Form That Can Be Completely Oxidized&amp;#x0D;&amp;#x0A;&amp;quot;&quot;/&gt;&lt;property id=&quot;20307&quot; value=&quot;312&quot;/&gt;&lt;/object&gt;&lt;object type=&quot;3&quot; unique_id=&quot;14985&quot;&gt;&lt;property id=&quot;20148&quot; value=&quot;5&quot;/&gt;&lt;property id=&quot;20300&quot; value=&quot;Slide 14 - &amp;quot;Stage 3: Complete Oxidation of Nutrients and the Production of ATP&amp;#x0D;&amp;#x0A;&amp;quot;&quot;/&gt;&lt;property id=&quot;20307&quot; value=&quot;347&quot;/&gt;&lt;/object&gt;&lt;object type=&quot;3&quot; unique_id=&quot;14986&quot;&gt;&lt;property id=&quot;20148&quot; value=&quot;5&quot;/&gt;&lt;property id=&quot;20300&quot; value=&quot;Slide 15 - &amp;quot;21.3 Glycolysis &amp;#x0D;&amp;#x0A;(Embden-Meyerhof Pathway)&amp;quot;&quot;/&gt;&lt;property id=&quot;20307&quot; value=&quot;313&quot;/&gt;&lt;/object&gt;&lt;object type=&quot;3&quot; unique_id=&quot;14987&quot;&gt;&lt;property id=&quot;20148&quot; value=&quot;5&quot;/&gt;&lt;property id=&quot;20300&quot; value=&quot;Slide 16 - &amp;quot;Glycolysis Overview&amp;quot;&quot;/&gt;&lt;property id=&quot;20307&quot; value=&quot;348&quot;/&gt;&lt;/object&gt;&lt;object type=&quot;3&quot; unique_id=&quot;14988&quot;&gt;&lt;property id=&quot;20148&quot; value=&quot;5&quot;/&gt;&lt;property id=&quot;20300&quot; value=&quot;Slide 17 - &amp;quot;Summary of the Glycolysis Reactions&amp;quot;&quot;/&gt;&lt;property id=&quot;20307&quot; value=&quot;338&quot;/&gt;&lt;/object&gt;&lt;object type=&quot;3&quot; unique_id=&quot;14989&quot;&gt;&lt;property id=&quot;20148&quot; value=&quot;5&quot;/&gt;&lt;property id=&quot;20300&quot; value=&quot;Slide 18 - &amp;quot;Glycolysis Reaction 1&amp;quot;&quot;/&gt;&lt;property id=&quot;20307&quot; value=&quot;349&quot;/&gt;&lt;/object&gt;&lt;object type=&quot;3&quot; unique_id=&quot;14990&quot;&gt;&lt;property id=&quot;20148&quot; value=&quot;5&quot;/&gt;&lt;property id=&quot;20300&quot; value=&quot;Slide 19 - &amp;quot;Glycolysis: Reaction 1&amp;quot;&quot;/&gt;&lt;property id=&quot;20307&quot; value=&quot;314&quot;/&gt;&lt;/object&gt;&lt;object type=&quot;3&quot; unique_id=&quot;14991&quot;&gt;&lt;property id=&quot;20148&quot; value=&quot;5&quot;/&gt;&lt;property id=&quot;20300&quot; value=&quot;Slide 20 - &amp;quot;Glycolysis Reaction 2&amp;quot;&quot;/&gt;&lt;property id=&quot;20307&quot; value=&quot;364&quot;/&gt;&lt;/object&gt;&lt;object type=&quot;3&quot; unique_id=&quot;14992&quot;&gt;&lt;property id=&quot;20148&quot; value=&quot;5&quot;/&gt;&lt;property id=&quot;20300&quot; value=&quot;Slide 21 - &amp;quot;Glycolysis: Reaction 2&amp;quot;&quot;/&gt;&lt;property id=&quot;20307&quot; value=&quot;365&quot;/&gt;&lt;/object&gt;&lt;object type=&quot;3&quot; unique_id=&quot;14993&quot;&gt;&lt;property id=&quot;20148&quot; value=&quot;5&quot;/&gt;&lt;property id=&quot;20300&quot; value=&quot;Slide 22 - &amp;quot;Glycolysis Reaction 3&amp;quot;&quot;/&gt;&lt;property id=&quot;20307&quot; value=&quot;350&quot;/&gt;&lt;/object&gt;&lt;object type=&quot;3&quot; unique_id=&quot;14994&quot;&gt;&lt;property id=&quot;20148&quot; value=&quot;5&quot;/&gt;&lt;property id=&quot;20300&quot; value=&quot;Slide 23 - &amp;quot;Glycolysis: Reaction 3&amp;quot;&quot;/&gt;&lt;property id=&quot;20307&quot; value=&quot;315&quot;/&gt;&lt;/object&gt;&lt;object type=&quot;3&quot; unique_id=&quot;14995&quot;&gt;&lt;property id=&quot;20148&quot; value=&quot;5&quot;/&gt;&lt;property id=&quot;20300&quot; value=&quot;Slide 24 - &amp;quot;Glycolysis Reaction 4&amp;quot;&quot;/&gt;&lt;property id=&quot;20307&quot; value=&quot;351&quot;/&gt;&lt;/object&gt;&lt;object type=&quot;3&quot; unique_id=&quot;14996&quot;&gt;&lt;property id=&quot;20148&quot; value=&quot;5&quot;/&gt;&lt;property id=&quot;20300&quot; value=&quot;Slide 25 - &amp;quot;Glycolysis: Reaction 4&amp;quot;&quot;/&gt;&lt;property id=&quot;20307&quot; value=&quot;316&quot;/&gt;&lt;/object&gt;&lt;object type=&quot;3&quot; unique_id=&quot;14997&quot;&gt;&lt;property id=&quot;20148&quot; value=&quot;5&quot;/&gt;&lt;property id=&quot;20300&quot; value=&quot;Slide 26 - &amp;quot;Glycolysis Reaction 5&amp;quot;&quot;/&gt;&lt;property id=&quot;20307&quot; value=&quot;366&quot;/&gt;&lt;/object&gt;&lt;object type=&quot;3&quot; unique_id=&quot;14998&quot;&gt;&lt;property id=&quot;20148&quot; value=&quot;5&quot;/&gt;&lt;property id=&quot;20300&quot; value=&quot;Slide 27 - &amp;quot;Glycolysis: Reaction 5&amp;quot;&quot;/&gt;&lt;property id=&quot;20307&quot; value=&quot;367&quot;/&gt;&lt;/object&gt;&lt;object type=&quot;3&quot; unique_id=&quot;14999&quot;&gt;&lt;property id=&quot;20148&quot; value=&quot;5&quot;/&gt;&lt;property id=&quot;20300&quot; value=&quot;Slide 28 - &amp;quot;Glycolysis Reaction 6&amp;quot;&quot;/&gt;&lt;property id=&quot;20307&quot; value=&quot;352&quot;/&gt;&lt;/object&gt;&lt;object type=&quot;3&quot; unique_id=&quot;15000&quot;&gt;&lt;property id=&quot;20148&quot; value=&quot;5&quot;/&gt;&lt;property id=&quot;20300&quot; value=&quot;Slide 29 - &amp;quot;Glycolysis: Reaction 6&amp;quot;&quot;/&gt;&lt;property id=&quot;20307&quot; value=&quot;317&quot;/&gt;&lt;/object&gt;&lt;object type=&quot;3&quot; unique_id=&quot;15001&quot;&gt;&lt;property id=&quot;20148&quot; value=&quot;5&quot;/&gt;&lt;property id=&quot;20300&quot; value=&quot;Slide 30 - &amp;quot;Glycolysis Reaction 7&amp;quot;&quot;/&gt;&lt;property id=&quot;20307&quot; value=&quot;353&quot;/&gt;&lt;/object&gt;&lt;object type=&quot;3&quot; unique_id=&quot;15002&quot;&gt;&lt;property id=&quot;20148&quot; value=&quot;5&quot;/&gt;&lt;property id=&quot;20300&quot; value=&quot;Slide 31 - &amp;quot;Glycolysis: Reaction 7&amp;quot;&quot;/&gt;&lt;property id=&quot;20307&quot; value=&quot;318&quot;/&gt;&lt;/object&gt;&lt;object type=&quot;3&quot; unique_id=&quot;15003&quot;&gt;&lt;property id=&quot;20148&quot; value=&quot;5&quot;/&gt;&lt;property id=&quot;20300&quot; value=&quot;Slide 32 - &amp;quot;Glycolysis Reaction 8&amp;quot;&quot;/&gt;&lt;property id=&quot;20307&quot; value=&quot;368&quot;/&gt;&lt;/object&gt;&lt;object type=&quot;3&quot; unique_id=&quot;15004&quot;&gt;&lt;property id=&quot;20148&quot; value=&quot;5&quot;/&gt;&lt;property id=&quot;20300&quot; value=&quot;Slide 33 - &amp;quot;Glycolysis: Reaction 8&amp;quot;&quot;/&gt;&lt;property id=&quot;20307&quot; value=&quot;369&quot;/&gt;&lt;/object&gt;&lt;object type=&quot;3&quot; unique_id=&quot;15005&quot;&gt;&lt;property id=&quot;20148&quot; value=&quot;5&quot;/&gt;&lt;property id=&quot;20300&quot; value=&quot;Slide 34 - &amp;quot;Glycolysis Reaction 9&amp;quot;&quot;/&gt;&lt;property id=&quot;20307&quot; value=&quot;354&quot;/&gt;&lt;/object&gt;&lt;object type=&quot;3&quot; unique_id=&quot;15006&quot;&gt;&lt;property id=&quot;20148&quot; value=&quot;5&quot;/&gt;&lt;property id=&quot;20300&quot; value=&quot;Slide 35 - &amp;quot;Glycolysis: Reaction 9&amp;quot;&quot;/&gt;&lt;property id=&quot;20307&quot; value=&quot;319&quot;/&gt;&lt;/object&gt;&lt;object type=&quot;3&quot; unique_id=&quot;15007&quot;&gt;&lt;property id=&quot;20148&quot; value=&quot;5&quot;/&gt;&lt;property id=&quot;20300&quot; value=&quot;Slide 36 - &amp;quot;Glycolysis Reaction 10&amp;quot;&quot;/&gt;&lt;property id=&quot;20307&quot; value=&quot;370&quot;/&gt;&lt;/object&gt;&lt;object type=&quot;3&quot; unique_id=&quot;15008&quot;&gt;&lt;property id=&quot;20148&quot; value=&quot;5&quot;/&gt;&lt;property id=&quot;20300&quot; value=&quot;Slide 37 - &amp;quot;Glycolysis: Reaction 10&amp;quot;&quot;/&gt;&lt;property id=&quot;20307&quot; value=&quot;371&quot;/&gt;&lt;/object&gt;&lt;object type=&quot;3&quot; unique_id=&quot;15009&quot;&gt;&lt;property id=&quot;20148&quot; value=&quot;5&quot;/&gt;&lt;property id=&quot;20300&quot; value=&quot;Slide 38 - &amp;quot;Entry of Fructose into Glycolysis&amp;quot;&quot;/&gt;&lt;property id=&quot;20307&quot; value=&quot;372&quot;/&gt;&lt;/object&gt;&lt;object type=&quot;3&quot; unique_id=&quot;15010&quot;&gt;&lt;property id=&quot;20148&quot; value=&quot;5&quot;/&gt;&lt;property id=&quot;20300&quot; value=&quot;Slide 39 - &amp;quot;Entry of Fructose into Glycolysis&amp;quot;&quot;/&gt;&lt;property id=&quot;20307&quot; value=&quot;373&quot;/&gt;&lt;/object&gt;&lt;object type=&quot;3&quot; unique_id=&quot;15011&quot;&gt;&lt;property id=&quot;20148&quot; value=&quot;5&quot;/&gt;&lt;property id=&quot;20300&quot; value=&quot;Slide 40 - &amp;quot;Entry of Fructose into Glycolysis&amp;quot;&quot;/&gt;&lt;property id=&quot;20307&quot; value=&quot;374&quot;/&gt;&lt;/object&gt;&lt;object type=&quot;3&quot; unique_id=&quot;15012&quot;&gt;&lt;property id=&quot;20148&quot; value=&quot;5&quot;/&gt;&lt;property id=&quot;20300&quot; value=&quot;Slide 41 - &amp;quot;Regulation of Glycolysis&amp;quot;&quot;/&gt;&lt;property id=&quot;20307&quot; value=&quot;320&quot;/&gt;&lt;/object&gt;&lt;object type=&quot;3&quot; unique_id=&quot;15013&quot;&gt;&lt;property id=&quot;20148&quot; value=&quot;5&quot;/&gt;&lt;property id=&quot;20300&quot; value=&quot;Slide 42 - &amp;quot;21.4 Fermentation&amp;quot;&quot;/&gt;&lt;property id=&quot;20307&quot; value=&quot;355&quot;/&gt;&lt;/object&gt;&lt;object type=&quot;3&quot; unique_id=&quot;15014&quot;&gt;&lt;property id=&quot;20148&quot; value=&quot;5&quot;/&gt;&lt;property id=&quot;20300&quot; value=&quot;Slide 43 - &amp;quot;Lactate Fermentation&amp;quot;&quot;/&gt;&lt;property id=&quot;20307&quot; value=&quot;321&quot;/&gt;&lt;/object&gt;&lt;object type=&quot;3&quot; unique_id=&quot;15015&quot;&gt;&lt;property id=&quot;20148&quot; value=&quot;5&quot;/&gt;&lt;property id=&quot;20300&quot; value=&quot;Slide 44 - &amp;quot;Alcohol Fermentation&amp;quot;&quot;/&gt;&lt;property id=&quot;20307&quot; value=&quot;322&quot;/&gt;&lt;/object&gt;&lt;object type=&quot;3&quot; unique_id=&quot;15016&quot;&gt;&lt;property id=&quot;20148&quot; value=&quot;5&quot;/&gt;&lt;property id=&quot;20300&quot; value=&quot;Slide 45 - &amp;quot;21.5 Pentose Phosphate Pathway&amp;quot;&quot;/&gt;&lt;property id=&quot;20307&quot; value=&quot;323&quot;/&gt;&lt;/object&gt;&lt;object type=&quot;3&quot; unique_id=&quot;15017&quot;&gt;&lt;property id=&quot;20148&quot; value=&quot;5&quot;/&gt;&lt;property id=&quot;20300&quot; value=&quot;Slide 46 - &amp;quot;Major Stages of the Pentose Phosphate Pathway&amp;quot;&quot;/&gt;&lt;property id=&quot;20307&quot; value=&quot;339&quot;/&gt;&lt;/object&gt;&lt;object type=&quot;3&quot; unique_id=&quot;15018&quot;&gt;&lt;property id=&quot;20148&quot; value=&quot;5&quot;/&gt;&lt;property id=&quot;20300&quot; value=&quot;Slide 47 - &amp;quot;21.6 Gluconeogenesis: The Synthesis of Glucose&amp;quot;&quot;/&gt;&lt;property id=&quot;20307&quot; value=&quot;324&quot;/&gt;&lt;/object&gt;&lt;object type=&quot;3&quot; unique_id=&quot;15019&quot;&gt;&lt;property id=&quot;20148&quot; value=&quot;5&quot;/&gt;&lt;property id=&quot;20300&quot; value=&quot;Slide 48 - &amp;quot;Comparison of Glycolysis &amp;#x0D;&amp;#x0A;and Gluconeogenesis&amp;quot;&quot;/&gt;&lt;property id=&quot;20307&quot; value=&quot;341&quot;/&gt;&lt;/object&gt;&lt;object type=&quot;3&quot; unique_id=&quot;15020&quot;&gt;&lt;property id=&quot;20148&quot; value=&quot;5&quot;/&gt;&lt;property id=&quot;20300&quot; value=&quot;Slide 49 - &amp;quot;Comparison of Glycolysis and Gluconeogenesis&amp;quot;&quot;/&gt;&lt;property id=&quot;20307&quot; value=&quot;340&quot;/&gt;&lt;/object&gt;&lt;object type=&quot;3&quot; unique_id=&quot;15021&quot;&gt;&lt;property id=&quot;20148&quot; value=&quot;5&quot;/&gt;&lt;property id=&quot;20300&quot; value=&quot;Slide 50 - &amp;quot;Gluconeogenesis Regulation&amp;quot;&quot;/&gt;&lt;property id=&quot;20307&quot; value=&quot;327&quot;/&gt;&lt;/object&gt;&lt;object type=&quot;3&quot; unique_id=&quot;15022&quot;&gt;&lt;property id=&quot;20148&quot; value=&quot;5&quot;/&gt;&lt;property id=&quot;20300&quot; value=&quot;Slide 51 - &amp;quot;Cori Cycle&amp;quot;&quot;/&gt;&lt;property id=&quot;20307&quot; value=&quot;356&quot;/&gt;&lt;/object&gt;&lt;object type=&quot;3&quot; unique_id=&quot;15023&quot;&gt;&lt;property id=&quot;20148&quot; value=&quot;5&quot;/&gt;&lt;property id=&quot;20300&quot; value=&quot;Slide 52 - &amp;quot;21.7 Glycogen Synthesis and Degradation&amp;quot;&quot;/&gt;&lt;property id=&quot;20307&quot; value=&quot;328&quot;/&gt;&lt;/object&gt;&lt;object type=&quot;3&quot; unique_id=&quot;15024&quot;&gt;&lt;property id=&quot;20148&quot; value=&quot;5&quot;/&gt;&lt;property id=&quot;20300&quot; value=&quot;Slide 53 - &amp;quot;Structure of Glycogen&amp;quot;&quot;/&gt;&lt;property id=&quot;20307&quot; value=&quot;342&quot;/&gt;&lt;/object&gt;&lt;object type=&quot;3&quot; unique_id=&quot;15025&quot;&gt;&lt;property id=&quot;20148&quot; value=&quot;5&quot;/&gt;&lt;property id=&quot;20300&quot; value=&quot;Slide 54 - &amp;quot;Glycogenolysis&amp;quot;&quot;/&gt;&lt;property id=&quot;20307&quot; value=&quot;329&quot;/&gt;&lt;/object&gt;&lt;object type=&quot;3&quot; unique_id=&quot;15026&quot;&gt;&lt;property id=&quot;20148&quot; value=&quot;5&quot;/&gt;&lt;property id=&quot;20300&quot; value=&quot;Slide 55 - &amp;quot;Action of Glycogen&amp;#x0D;&amp;#x0A;Phosphorylase&amp;quot;&quot;/&gt;&lt;property id=&quot;20307&quot; value=&quot;343&quot;/&gt;&lt;/object&gt;&lt;object type=&quot;3&quot; unique_id=&quot;15027&quot;&gt;&lt;property id=&quot;20148&quot; value=&quot;5&quot;/&gt;&lt;property id=&quot;20300&quot; value=&quot;Slide 56 - &amp;quot;Action of Debranching&amp;#x0D;&amp;#x0A;Enzyme&amp;quot;&quot;/&gt;&lt;property id=&quot;20307&quot; value=&quot;357&quot;/&gt;&lt;/object&gt;&lt;object type=&quot;3&quot; unique_id=&quot;15028&quot;&gt;&lt;property id=&quot;20148&quot; value=&quot;5&quot;/&gt;&lt;property id=&quot;20300&quot; value=&quot;Slide 57 - &amp;quot;Action of&amp;#x0D;&amp;#x0A;Phosphoglucomutase&amp;quot;&quot;/&gt;&lt;property id=&quot;20307&quot; value=&quot;358&quot;/&gt;&lt;/object&gt;&lt;object type=&quot;3&quot; unique_id=&quot;15029&quot;&gt;&lt;property id=&quot;20148&quot; value=&quot;5&quot;/&gt;&lt;property id=&quot;20300&quot; value=&quot;Slide 58 - &amp;quot;Glycogenesis: Glycogen&amp;#x0D;&amp;#x0A;Synthesis&amp;quot;&quot;/&gt;&lt;property id=&quot;20307&quot; value=&quot;330&quot;/&gt;&lt;/object&gt;&lt;object type=&quot;3&quot; unique_id=&quot;15030&quot;&gt;&lt;property id=&quot;20148&quot; value=&quot;5&quot;/&gt;&lt;property id=&quot;20300&quot; value=&quot;Slide 59 - &amp;quot;Reactions of Glycogenesis&amp;quot;&quot;/&gt;&lt;property id=&quot;20307&quot; value=&quot;359&quot;/&gt;&lt;/object&gt;&lt;object type=&quot;3&quot; unique_id=&quot;15031&quot;&gt;&lt;property id=&quot;20148&quot; value=&quot;5&quot;/&gt;&lt;property id=&quot;20300&quot; value=&quot;Slide 60 - &amp;quot;Action of Branching Enzyme&amp;quot;&quot;/&gt;&lt;property id=&quot;20307&quot; value=&quot;360&quot;/&gt;&lt;/object&gt;&lt;object type=&quot;3&quot; unique_id=&quot;15032&quot;&gt;&lt;property id=&quot;20148&quot; value=&quot;5&quot;/&gt;&lt;property id=&quot;20300&quot; value=&quot;Slide 61 - &amp;quot;Glycogenesis vs Glycogenolysis&amp;quot;&quot;/&gt;&lt;property id=&quot;20307&quot; value=&quot;333&quot;/&gt;&lt;/object&gt;&lt;object type=&quot;3&quot; unique_id=&quot;15033&quot;&gt;&lt;property id=&quot;20148&quot; value=&quot;5&quot;/&gt;&lt;property id=&quot;20300&quot; value=&quot;Slide 62 - &amp;quot;Opposing Effects of Insulin and Glucagon on Glycogen Metabolism&amp;quot;&quot;/&gt;&lt;property id=&quot;20307&quot; value=&quot;34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B13F9A"/>
      </a:dk2>
      <a:lt2>
        <a:srgbClr val="E5C6D4"/>
      </a:lt2>
      <a:accent1>
        <a:srgbClr val="0000FF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10178</TotalTime>
  <Words>2097</Words>
  <Application>Microsoft Office PowerPoint</Application>
  <PresentationFormat>On-screen Show (4:3)</PresentationFormat>
  <Paragraphs>422</Paragraphs>
  <Slides>62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21.1 ATP: The Cellular Energy Currency</vt:lpstr>
      <vt:lpstr>The Types of Cellular Work That Require Energy</vt:lpstr>
      <vt:lpstr>Adenosine Triphosphate</vt:lpstr>
      <vt:lpstr>ATP: The Molecule</vt:lpstr>
      <vt:lpstr>Structure of ATP</vt:lpstr>
      <vt:lpstr>ATP: Hydrolysis of the Phosphoanhydride Bond</vt:lpstr>
      <vt:lpstr>Example of ATP Energy Use</vt:lpstr>
      <vt:lpstr>21.2 Overview of Catabolic Processes</vt:lpstr>
      <vt:lpstr>Stage I: Hydrolysis of Dietary Macromolecules into Small Subunits</vt:lpstr>
      <vt:lpstr>Overview of Digestive Processes</vt:lpstr>
      <vt:lpstr>Hydrolysis Reactions: Carbohydrates, Proteins and Fats</vt:lpstr>
      <vt:lpstr>Stage 2: Conversion of Monomers into a Form That Can Be Completely Oxidized </vt:lpstr>
      <vt:lpstr>Stage 3: Complete Oxidation of Nutrients and the Production of ATP </vt:lpstr>
      <vt:lpstr>21.3 Glycolysis  (Embden-Meyerhof Pathway)</vt:lpstr>
      <vt:lpstr>Glycolysis Overview</vt:lpstr>
      <vt:lpstr>Summary of the Glycolysis Reactions</vt:lpstr>
      <vt:lpstr>Glycolysis Reaction 1</vt:lpstr>
      <vt:lpstr>Glycolysis: Reaction 1</vt:lpstr>
      <vt:lpstr>Glycolysis Reaction 2</vt:lpstr>
      <vt:lpstr>Glycolysis: Reaction 2</vt:lpstr>
      <vt:lpstr>Glycolysis Reaction 3</vt:lpstr>
      <vt:lpstr>Glycolysis: Reaction 3</vt:lpstr>
      <vt:lpstr>Glycolysis Reaction 4</vt:lpstr>
      <vt:lpstr>Glycolysis: Reaction 4</vt:lpstr>
      <vt:lpstr>Glycolysis Reaction 5</vt:lpstr>
      <vt:lpstr>Glycolysis: Reaction 5</vt:lpstr>
      <vt:lpstr>Glycolysis Reaction 6</vt:lpstr>
      <vt:lpstr>Glycolysis: Reaction 6</vt:lpstr>
      <vt:lpstr>Glycolysis Reaction 7</vt:lpstr>
      <vt:lpstr>Glycolysis: Reaction 7</vt:lpstr>
      <vt:lpstr>Glycolysis Reaction 8</vt:lpstr>
      <vt:lpstr>Glycolysis: Reaction 8</vt:lpstr>
      <vt:lpstr>Glycolysis Reaction 9</vt:lpstr>
      <vt:lpstr>Glycolysis: Reaction 9</vt:lpstr>
      <vt:lpstr>Glycolysis Reaction 10</vt:lpstr>
      <vt:lpstr>Glycolysis: Reaction 10</vt:lpstr>
      <vt:lpstr>Fructose Enters Glycolysis</vt:lpstr>
      <vt:lpstr>Fructose Conversion to G3P</vt:lpstr>
      <vt:lpstr>Entry of Fructose into Glycolysis</vt:lpstr>
      <vt:lpstr>Regulation of Glycolysis</vt:lpstr>
      <vt:lpstr>21.4 Fermentation</vt:lpstr>
      <vt:lpstr>Lactate Fermentation</vt:lpstr>
      <vt:lpstr>Alcohol Fermentation</vt:lpstr>
      <vt:lpstr>21.5 Pentose Phosphate Pathway</vt:lpstr>
      <vt:lpstr>Major Stages of the Pentose Phosphate Pathway</vt:lpstr>
      <vt:lpstr>21.6 Gluconeogenesis: The Synthesis of Glucose</vt:lpstr>
      <vt:lpstr>Comparison of Glycolysis  and Gluconeogenesis</vt:lpstr>
      <vt:lpstr>Comparison of Glycolysis and Gluconeogenesis</vt:lpstr>
      <vt:lpstr>Gluconeogenesis Regulation</vt:lpstr>
      <vt:lpstr>Cori Cycle</vt:lpstr>
      <vt:lpstr>21.7 Glycogen Synthesis and Degradation</vt:lpstr>
      <vt:lpstr>Structure of Glycogen</vt:lpstr>
      <vt:lpstr>Glycogenolysis</vt:lpstr>
      <vt:lpstr>Action of Glycogen Phosphorylase</vt:lpstr>
      <vt:lpstr>Action of Debranching Enzyme</vt:lpstr>
      <vt:lpstr>Action of Phosphoglucomutase</vt:lpstr>
      <vt:lpstr>Glycogenesis: Glycogen Synthesis</vt:lpstr>
      <vt:lpstr>Reactions of Glycogenesis</vt:lpstr>
      <vt:lpstr>Action of Branching Enzyme</vt:lpstr>
      <vt:lpstr>Glycogenesis vs Glycogenolysis</vt:lpstr>
      <vt:lpstr>Opposing Effects of Insulin and Glucagon on Glycogen Metabolism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admin</cp:lastModifiedBy>
  <cp:revision>121</cp:revision>
  <dcterms:created xsi:type="dcterms:W3CDTF">2001-06-11T10:28:45Z</dcterms:created>
  <dcterms:modified xsi:type="dcterms:W3CDTF">2015-09-25T22:03:30Z</dcterms:modified>
</cp:coreProperties>
</file>