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5" r:id="rId1"/>
  </p:sldMasterIdLst>
  <p:notesMasterIdLst>
    <p:notesMasterId r:id="rId52"/>
  </p:notesMasterIdLst>
  <p:sldIdLst>
    <p:sldId id="363" r:id="rId2"/>
    <p:sldId id="310" r:id="rId3"/>
    <p:sldId id="346" r:id="rId4"/>
    <p:sldId id="364" r:id="rId5"/>
    <p:sldId id="311" r:id="rId6"/>
    <p:sldId id="365" r:id="rId7"/>
    <p:sldId id="312" r:id="rId8"/>
    <p:sldId id="366" r:id="rId9"/>
    <p:sldId id="313" r:id="rId10"/>
    <p:sldId id="367" r:id="rId11"/>
    <p:sldId id="347" r:id="rId12"/>
    <p:sldId id="314" r:id="rId13"/>
    <p:sldId id="315" r:id="rId14"/>
    <p:sldId id="316" r:id="rId15"/>
    <p:sldId id="317" r:id="rId16"/>
    <p:sldId id="348" r:id="rId17"/>
    <p:sldId id="318" r:id="rId18"/>
    <p:sldId id="320" r:id="rId19"/>
    <p:sldId id="349" r:id="rId20"/>
    <p:sldId id="323" r:id="rId21"/>
    <p:sldId id="350" r:id="rId22"/>
    <p:sldId id="351" r:id="rId23"/>
    <p:sldId id="352" r:id="rId24"/>
    <p:sldId id="325" r:id="rId25"/>
    <p:sldId id="368" r:id="rId26"/>
    <p:sldId id="353" r:id="rId27"/>
    <p:sldId id="328" r:id="rId28"/>
    <p:sldId id="329" r:id="rId29"/>
    <p:sldId id="330" r:id="rId30"/>
    <p:sldId id="354" r:id="rId31"/>
    <p:sldId id="333" r:id="rId32"/>
    <p:sldId id="355" r:id="rId33"/>
    <p:sldId id="335" r:id="rId34"/>
    <p:sldId id="336" r:id="rId35"/>
    <p:sldId id="337" r:id="rId36"/>
    <p:sldId id="339" r:id="rId37"/>
    <p:sldId id="357" r:id="rId38"/>
    <p:sldId id="340" r:id="rId39"/>
    <p:sldId id="358" r:id="rId40"/>
    <p:sldId id="342" r:id="rId41"/>
    <p:sldId id="356" r:id="rId42"/>
    <p:sldId id="359" r:id="rId43"/>
    <p:sldId id="360" r:id="rId44"/>
    <p:sldId id="343" r:id="rId45"/>
    <p:sldId id="369" r:id="rId46"/>
    <p:sldId id="338" r:id="rId47"/>
    <p:sldId id="344" r:id="rId48"/>
    <p:sldId id="362" r:id="rId49"/>
    <p:sldId id="345" r:id="rId50"/>
    <p:sldId id="370" r:id="rId51"/>
  </p:sldIdLst>
  <p:sldSz cx="9144000" cy="6858000" type="screen4x3"/>
  <p:notesSz cx="6858000" cy="9144000"/>
  <p:custDataLst>
    <p:tags r:id="rId53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400" kern="1200">
        <a:solidFill>
          <a:srgbClr val="D0C1D5"/>
        </a:solidFill>
        <a:latin typeface="Times New Roman" pitchFamily="18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C489"/>
    <a:srgbClr val="000A6B"/>
    <a:srgbClr val="61116D"/>
    <a:srgbClr val="D0C1D5"/>
    <a:srgbClr val="E0E090"/>
    <a:srgbClr val="E08097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47" autoAdjust="0"/>
    <p:restoredTop sz="94660"/>
  </p:normalViewPr>
  <p:slideViewPr>
    <p:cSldViewPr>
      <p:cViewPr varScale="1">
        <p:scale>
          <a:sx n="113" d="100"/>
          <a:sy n="113" d="100"/>
        </p:scale>
        <p:origin x="-1776" y="-108"/>
      </p:cViewPr>
      <p:guideLst>
        <p:guide orient="horz" pos="3504"/>
        <p:guide pos="96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5.xml"/><Relationship Id="rId3" Type="http://schemas.openxmlformats.org/officeDocument/2006/relationships/slide" Target="slides/slide6.xml"/><Relationship Id="rId7" Type="http://schemas.openxmlformats.org/officeDocument/2006/relationships/slide" Target="slides/slide14.xml"/><Relationship Id="rId2" Type="http://schemas.openxmlformats.org/officeDocument/2006/relationships/slide" Target="slides/slide5.xml"/><Relationship Id="rId1" Type="http://schemas.openxmlformats.org/officeDocument/2006/relationships/slide" Target="slides/slide2.xml"/><Relationship Id="rId6" Type="http://schemas.openxmlformats.org/officeDocument/2006/relationships/slide" Target="slides/slide13.xml"/><Relationship Id="rId5" Type="http://schemas.openxmlformats.org/officeDocument/2006/relationships/slide" Target="slides/slide8.xml"/><Relationship Id="rId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7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7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7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9A7FA9-A0F9-4901-994E-93BBB7A475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33189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9DE1A5-FE3E-465B-AF75-47F897A1F642}" type="datetimeFigureOut">
              <a:rPr lang="en-US" altLang="en-US"/>
              <a:pPr/>
              <a:t>2/14/2019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24DEF-9C36-4553-A9C0-517B74FF61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2595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F2C469-2043-4665-80B8-78B67E650E01}" type="datetimeFigureOut">
              <a:rPr lang="en-US" altLang="en-US"/>
              <a:pPr/>
              <a:t>2/14/2019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F1614-5C8F-4474-A8E6-C61830C414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674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562F49-0895-40C8-B8A0-777B38106BED}" type="datetimeFigureOut">
              <a:rPr lang="en-US" altLang="en-US"/>
              <a:pPr/>
              <a:t>2/14/2019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CAB17-9729-405E-9320-EE8E89B092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091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20574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41910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578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43000" y="2057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2057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1143000" y="41910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63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69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2057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5400" y="41910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4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4475CD-13A8-4350-837B-877C06D0FFE5}" type="datetimeFigureOut">
              <a:rPr lang="en-US" altLang="en-US"/>
              <a:pPr/>
              <a:t>2/14/2019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C8955-5EF3-4323-9C6B-0D75558EB7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3581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AF42E0-2718-4AE2-BAB8-EF05FA5BFADA}" type="datetimeFigureOut">
              <a:rPr lang="en-US" altLang="en-US"/>
              <a:pPr/>
              <a:t>2/14/2019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5E02F-3BCF-4B7D-94E3-4D6CF75CE8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105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AD98CB-08F4-4818-A276-159FBF9A9687}" type="datetimeFigureOut">
              <a:rPr lang="en-US" altLang="en-US"/>
              <a:pPr/>
              <a:t>2/14/2019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E0FE6-D3EA-49BF-AAE0-4EED5DB605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7202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6C2B75-823E-4CD1-90E8-CB3511CF6CF3}" type="datetimeFigureOut">
              <a:rPr lang="en-US" altLang="en-US"/>
              <a:pPr/>
              <a:t>2/14/2019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94CFA-8845-48D9-A67B-9CA0BC185D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409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F2FC5C-53B7-445D-B11F-723FAC6F6B9D}" type="datetimeFigureOut">
              <a:rPr lang="en-US" altLang="en-US"/>
              <a:pPr/>
              <a:t>2/14/2019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2568F-949C-4B47-B493-576272764D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3722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05B73D-CC1F-4A04-8C59-2470788C14A7}" type="datetimeFigureOut">
              <a:rPr lang="en-US" altLang="en-US"/>
              <a:pPr/>
              <a:t>2/14/2019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5EC7D-9C3E-4238-9800-B2DFFB61BE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411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FAFED2-37A0-41B9-ACCC-1481770AFD96}" type="datetimeFigureOut">
              <a:rPr lang="en-US" altLang="en-US"/>
              <a:pPr/>
              <a:t>2/14/2019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0B2F3-1B1D-47E8-87C2-D4B98A1FB8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846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DF4196-FCD9-4934-A345-49CCB1F5831E}" type="datetimeFigureOut">
              <a:rPr lang="en-US" altLang="en-US"/>
              <a:pPr/>
              <a:t>2/14/2019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8EB1E-9D69-4F57-AD4C-8F1CFAFFF3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2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fld id="{95853B71-C35C-46AD-81EF-B3E7749038B0}" type="datetimeFigureOut">
              <a:rPr lang="en-US" altLang="en-US"/>
              <a:pPr/>
              <a:t>2/14/2019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D2DA84F-7C66-4E81-844E-E0360E28BF8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660066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0066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0066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0066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0066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660066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660066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660066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660066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endParaRPr lang="en-US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</a:endParaRPr>
          </a:p>
        </p:txBody>
      </p:sp>
      <p:sp>
        <p:nvSpPr>
          <p:cNvPr id="14338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IN" altLang="en-US"/>
          </a:p>
        </p:txBody>
      </p:sp>
      <p:sp>
        <p:nvSpPr>
          <p:cNvPr id="12" name="Rectangle 11"/>
          <p:cNvSpPr/>
          <p:nvPr/>
        </p:nvSpPr>
        <p:spPr>
          <a:xfrm>
            <a:off x="6705600" y="533400"/>
            <a:ext cx="19050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9600" b="1" spc="50" dirty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n-ea"/>
              </a:rPr>
              <a:t>19</a:t>
            </a:r>
            <a:endParaRPr lang="en-US" sz="9600" b="1" spc="50" dirty="0">
              <a:ln w="11430"/>
              <a:solidFill>
                <a:srgbClr val="66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75675" y="76200"/>
            <a:ext cx="492125" cy="2895600"/>
          </a:xfrm>
          <a:prstGeom prst="rect">
            <a:avLst/>
          </a:prstGeom>
          <a:noFill/>
        </p:spPr>
        <p:txBody>
          <a:bodyPr vert="vert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>
                    <a:lumMod val="25000"/>
                    <a:lumOff val="75000"/>
                  </a:schemeClr>
                </a:solidFill>
                <a:latin typeface="Arial Black" pitchFamily="34" charset="0"/>
                <a:ea typeface="+mn-ea"/>
              </a:rPr>
              <a:t>Biochemistry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429000" cy="6858000"/>
          </a:xfrm>
          <a:prstGeom prst="rect">
            <a:avLst/>
          </a:prstGeom>
          <a:gradFill>
            <a:gsLst>
              <a:gs pos="0">
                <a:srgbClr val="7030A0"/>
              </a:gs>
              <a:gs pos="39999">
                <a:srgbClr val="C729FF"/>
              </a:gs>
              <a:gs pos="70000">
                <a:srgbClr val="DA71F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19403" y="863025"/>
            <a:ext cx="1962397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Enzymes</a:t>
            </a:r>
            <a:endParaRPr lang="en-US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733800" y="3733800"/>
            <a:ext cx="5351646" cy="305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i="1" dirty="0">
                <a:solidFill>
                  <a:srgbClr val="FFFFFF"/>
                </a:solidFill>
              </a:rPr>
              <a:t>General, </a:t>
            </a:r>
            <a:r>
              <a:rPr lang="en-US" altLang="en-US" sz="2400" b="1" i="1" dirty="0" smtClean="0">
                <a:solidFill>
                  <a:srgbClr val="FFFFFF"/>
                </a:solidFill>
              </a:rPr>
              <a:t>Organic, </a:t>
            </a:r>
            <a:r>
              <a:rPr lang="en-US" altLang="en-US" sz="2400" b="1" i="1" dirty="0">
                <a:solidFill>
                  <a:srgbClr val="FFFFFF"/>
                </a:solidFill>
              </a:rPr>
              <a:t>and Biochemistry </a:t>
            </a:r>
            <a:br>
              <a:rPr lang="en-US" altLang="en-US" sz="2400" b="1" i="1" dirty="0">
                <a:solidFill>
                  <a:srgbClr val="FFFFFF"/>
                </a:solidFill>
              </a:rPr>
            </a:br>
            <a:r>
              <a:rPr lang="en-US" altLang="en-US" sz="2000" b="1" i="1" dirty="0">
                <a:solidFill>
                  <a:srgbClr val="FFFFFF"/>
                </a:solidFill>
              </a:rPr>
              <a:t>9</a:t>
            </a:r>
            <a:r>
              <a:rPr lang="en-US" altLang="en-US" sz="2000" b="1" i="1" baseline="30000" dirty="0">
                <a:solidFill>
                  <a:srgbClr val="FFFFFF"/>
                </a:solidFill>
              </a:rPr>
              <a:t>th</a:t>
            </a:r>
            <a:r>
              <a:rPr lang="en-US" altLang="en-US" sz="2000" b="1" i="1" dirty="0">
                <a:solidFill>
                  <a:srgbClr val="FFFFFF"/>
                </a:solidFill>
              </a:rPr>
              <a:t> </a:t>
            </a:r>
            <a:r>
              <a:rPr lang="en-US" altLang="en-US" sz="2000" b="1" i="1" dirty="0" smtClean="0">
                <a:solidFill>
                  <a:srgbClr val="FFFFFF"/>
                </a:solidFill>
              </a:rPr>
              <a:t>Edition</a:t>
            </a:r>
          </a:p>
          <a:p>
            <a:pPr algn="r">
              <a:buNone/>
            </a:pPr>
            <a:endParaRPr lang="en-US" sz="2000" b="1" dirty="0" smtClean="0">
              <a:solidFill>
                <a:srgbClr val="FFFFFF"/>
              </a:solidFill>
            </a:endParaRPr>
          </a:p>
          <a:p>
            <a:pPr algn="r">
              <a:buNone/>
            </a:pP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Katherine 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J. </a:t>
            </a: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Denniston</a:t>
            </a:r>
          </a:p>
          <a:p>
            <a:pPr algn="r">
              <a:buNone/>
            </a:pP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Joseph 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J. Topping </a:t>
            </a: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</a:p>
          <a:p>
            <a:pPr algn="r">
              <a:buNone/>
            </a:pPr>
            <a:r>
              <a:rPr lang="en-US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Danaè</a:t>
            </a: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R. Quirk Dorr </a:t>
            </a:r>
            <a:endParaRPr lang="en-US" sz="2000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algn="r">
              <a:buNone/>
            </a:pPr>
            <a:r>
              <a:rPr lang="en-US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Robert 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L. Caret </a:t>
            </a:r>
            <a:endParaRPr lang="en-US" sz="2000" b="1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en-US" altLang="en-US" sz="2400" b="1" dirty="0">
              <a:solidFill>
                <a:srgbClr val="FFF6E7"/>
              </a:solidFill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0" y="6621463"/>
            <a:ext cx="4759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solidFill>
                  <a:schemeClr val="bg1">
                    <a:lumMod val="10000"/>
                  </a:schemeClr>
                </a:solidFill>
              </a:rPr>
              <a:t>Copyright © 2017 McGraw-Hill Education.  Permission required for reproduction or display</a:t>
            </a:r>
            <a:endParaRPr lang="en-US" altLang="en-US" dirty="0">
              <a:solidFill>
                <a:schemeClr val="bg1">
                  <a:lumMod val="1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7724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Examples of Enzymes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219200"/>
            <a:ext cx="7543800" cy="51054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ea typeface="ＭＳ Ｐゴシック" pitchFamily="34" charset="-128"/>
              </a:rPr>
              <a:t>Other enzymes are named for the substrate and the reaction catalyzed</a:t>
            </a:r>
          </a:p>
          <a:p>
            <a:pPr lvl="1" eaLnBrk="1" hangingPunct="1"/>
            <a:r>
              <a:rPr lang="en-US" altLang="en-US" sz="2400" dirty="0" smtClean="0">
                <a:ea typeface="ＭＳ Ｐゴシック" pitchFamily="34" charset="-128"/>
              </a:rPr>
              <a:t>Lactate dehydrogenase</a:t>
            </a:r>
          </a:p>
          <a:p>
            <a:pPr lvl="1" eaLnBrk="1" hangingPunct="1"/>
            <a:r>
              <a:rPr lang="en-US" altLang="en-US" sz="2400" dirty="0" smtClean="0">
                <a:ea typeface="ＭＳ Ｐゴシック" pitchFamily="34" charset="-128"/>
              </a:rPr>
              <a:t>Pyruvate decarboxylase</a:t>
            </a:r>
          </a:p>
          <a:p>
            <a:pPr eaLnBrk="1" hangingPunct="1"/>
            <a:r>
              <a:rPr lang="en-US" altLang="en-US" sz="2800" dirty="0" smtClean="0">
                <a:ea typeface="ＭＳ Ｐゴシック" pitchFamily="34" charset="-128"/>
              </a:rPr>
              <a:t>Some names are historical - no direct relationship to substrate or reaction type</a:t>
            </a:r>
          </a:p>
          <a:p>
            <a:pPr lvl="1" eaLnBrk="1" hangingPunct="1"/>
            <a:r>
              <a:rPr lang="en-US" altLang="en-US" sz="2400" dirty="0" smtClean="0">
                <a:ea typeface="ＭＳ Ｐゴシック" pitchFamily="34" charset="-128"/>
              </a:rPr>
              <a:t>Catalase</a:t>
            </a:r>
          </a:p>
          <a:p>
            <a:pPr lvl="1" eaLnBrk="1" hangingPunct="1"/>
            <a:r>
              <a:rPr lang="en-US" altLang="en-US" sz="2400" dirty="0" smtClean="0">
                <a:ea typeface="ＭＳ Ｐゴシック" pitchFamily="34" charset="-128"/>
              </a:rPr>
              <a:t>Pepsin </a:t>
            </a:r>
          </a:p>
          <a:p>
            <a:pPr lvl="1" eaLnBrk="1" hangingPunct="1"/>
            <a:r>
              <a:rPr lang="en-US" altLang="en-US" sz="2400" dirty="0" smtClean="0">
                <a:ea typeface="ＭＳ Ｐゴシック" pitchFamily="34" charset="-128"/>
              </a:rPr>
              <a:t>Chymotrypsin </a:t>
            </a:r>
          </a:p>
          <a:p>
            <a:pPr lvl="1" eaLnBrk="1" hangingPunct="1"/>
            <a:r>
              <a:rPr lang="en-US" altLang="en-US" sz="2400" dirty="0" smtClean="0">
                <a:ea typeface="ＭＳ Ｐゴシック" pitchFamily="34" charset="-128"/>
              </a:rPr>
              <a:t>Trypsin </a:t>
            </a:r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19.1 Nomenclature and Classification</a:t>
            </a:r>
          </a:p>
        </p:txBody>
      </p:sp>
      <p:grpSp>
        <p:nvGrpSpPr>
          <p:cNvPr id="23557" name="Group 9"/>
          <p:cNvGrpSpPr>
            <a:grpSpLocks/>
          </p:cNvGrpSpPr>
          <p:nvPr/>
        </p:nvGrpSpPr>
        <p:grpSpPr bwMode="auto">
          <a:xfrm>
            <a:off x="8001000" y="1600200"/>
            <a:ext cx="762000" cy="523875"/>
            <a:chOff x="3962400" y="5791200"/>
            <a:chExt cx="762000" cy="523220"/>
          </a:xfrm>
        </p:grpSpPr>
        <p:sp>
          <p:nvSpPr>
            <p:cNvPr id="23558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2</a:t>
              </a:r>
            </a:p>
          </p:txBody>
        </p:sp>
        <p:sp>
          <p:nvSpPr>
            <p:cNvPr id="23559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ea typeface="+mj-ea"/>
              </a:rPr>
              <a:t>19.2</a:t>
            </a:r>
            <a:r>
              <a:rPr lang="en-US" smtClean="0">
                <a:ea typeface="+mj-ea"/>
              </a:rPr>
              <a:t> The Effect of Enzymes on the Activation Energy of a Reaction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524000"/>
            <a:ext cx="7772400" cy="34290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An </a:t>
            </a:r>
            <a:r>
              <a:rPr lang="en-US" altLang="en-US" sz="2800" smtClean="0">
                <a:solidFill>
                  <a:schemeClr val="accent2"/>
                </a:solidFill>
                <a:ea typeface="ＭＳ Ｐゴシック" pitchFamily="34" charset="-128"/>
              </a:rPr>
              <a:t>enzyme</a:t>
            </a:r>
            <a:r>
              <a:rPr lang="en-US" altLang="en-US" sz="2800" smtClean="0">
                <a:ea typeface="ＭＳ Ｐゴシック" pitchFamily="34" charset="-128"/>
              </a:rPr>
              <a:t> speeds a reaction by lowering the activation energy, changing the reaction pathway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This provides a lower energy route for conversion of substrate to product</a:t>
            </a: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Every chemical reaction is characterized by an equilibrium constant, K</a:t>
            </a:r>
            <a:r>
              <a:rPr lang="en-US" altLang="en-US" sz="2800" baseline="-25000" smtClean="0">
                <a:ea typeface="ＭＳ Ｐゴシック" pitchFamily="34" charset="-128"/>
              </a:rPr>
              <a:t>eq</a:t>
            </a:r>
            <a:r>
              <a:rPr lang="en-US" altLang="en-US" sz="2800" smtClean="0">
                <a:ea typeface="ＭＳ Ｐゴシック" pitchFamily="34" charset="-128"/>
              </a:rPr>
              <a:t>, which is a reflection of the difference in energy between reactants, </a:t>
            </a:r>
            <a:r>
              <a:rPr lang="en-US" altLang="en-US" sz="2800" i="1" smtClean="0">
                <a:solidFill>
                  <a:schemeClr val="accent2"/>
                </a:solidFill>
                <a:ea typeface="ＭＳ Ｐゴシック" pitchFamily="34" charset="-128"/>
              </a:rPr>
              <a:t>aA</a:t>
            </a:r>
            <a:r>
              <a:rPr lang="en-US" altLang="en-US" sz="2800" smtClean="0">
                <a:ea typeface="ＭＳ Ｐゴシック" pitchFamily="34" charset="-128"/>
              </a:rPr>
              <a:t>, and products, </a:t>
            </a:r>
            <a:r>
              <a:rPr lang="en-US" altLang="en-US" sz="2800" i="1" smtClean="0">
                <a:solidFill>
                  <a:schemeClr val="accent2"/>
                </a:solidFill>
                <a:ea typeface="ＭＳ Ｐゴシック" pitchFamily="34" charset="-128"/>
              </a:rPr>
              <a:t>bB</a:t>
            </a:r>
            <a:endParaRPr lang="en-US" altLang="en-US" sz="2800" i="1" smtClean="0">
              <a:ea typeface="ＭＳ Ｐゴシック" pitchFamily="34" charset="-128"/>
            </a:endParaRPr>
          </a:p>
        </p:txBody>
      </p:sp>
      <p:grpSp>
        <p:nvGrpSpPr>
          <p:cNvPr id="24581" name="Group 9"/>
          <p:cNvGrpSpPr>
            <a:grpSpLocks/>
          </p:cNvGrpSpPr>
          <p:nvPr/>
        </p:nvGrpSpPr>
        <p:grpSpPr bwMode="auto">
          <a:xfrm>
            <a:off x="8001000" y="1219200"/>
            <a:ext cx="762000" cy="523875"/>
            <a:chOff x="3962400" y="5791200"/>
            <a:chExt cx="762000" cy="523220"/>
          </a:xfrm>
        </p:grpSpPr>
        <p:sp>
          <p:nvSpPr>
            <p:cNvPr id="24582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3</a:t>
              </a:r>
            </a:p>
          </p:txBody>
        </p:sp>
        <p:sp>
          <p:nvSpPr>
            <p:cNvPr id="24583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101" y="4582437"/>
            <a:ext cx="29432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81600"/>
            <a:ext cx="49339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0" y="6621463"/>
            <a:ext cx="4759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solidFill>
                  <a:schemeClr val="bg1">
                    <a:lumMod val="10000"/>
                  </a:schemeClr>
                </a:solidFill>
              </a:rPr>
              <a:t>Copyright © 2017 McGraw-Hill Education.  Permission required for reproduction or display</a:t>
            </a:r>
            <a:endParaRPr lang="en-US" altLang="en-US" dirty="0">
              <a:solidFill>
                <a:schemeClr val="bg1">
                  <a:lumMod val="1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0" descr="19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54102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772400" cy="11430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altLang="en-US" sz="4000" smtClean="0">
                <a:ea typeface="ＭＳ Ｐゴシック" pitchFamily="34" charset="-128"/>
              </a:rPr>
              <a:t>Diagram of Energy Difference Between Reactants and Products</a:t>
            </a: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1524000" y="4419600"/>
            <a:ext cx="7391400" cy="2286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The uncatalyzed reaction has a large activation energy, </a:t>
            </a:r>
            <a:r>
              <a:rPr lang="en-US" altLang="en-US" sz="2800" i="1" smtClean="0">
                <a:ea typeface="ＭＳ Ｐゴシック" pitchFamily="34" charset="-128"/>
              </a:rPr>
              <a:t>E</a:t>
            </a:r>
            <a:r>
              <a:rPr lang="en-US" altLang="en-US" sz="2800" i="1" baseline="-25000" smtClean="0">
                <a:ea typeface="ＭＳ Ｐゴシック" pitchFamily="34" charset="-128"/>
              </a:rPr>
              <a:t>a</a:t>
            </a:r>
            <a:r>
              <a:rPr lang="en-US" altLang="en-US" sz="2800" smtClean="0">
                <a:ea typeface="ＭＳ Ｐゴシック" pitchFamily="34" charset="-128"/>
              </a:rPr>
              <a:t>,  seen at left above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ＭＳ Ｐゴシック" pitchFamily="34" charset="-128"/>
              </a:rPr>
              <a:t>In the catalyzed reaction, above right, the activation energy has been lowered significantly increasing the rate of the reaction </a:t>
            </a:r>
          </a:p>
        </p:txBody>
      </p:sp>
      <p:sp>
        <p:nvSpPr>
          <p:cNvPr id="25604" name="Rectangle 22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19.2 Effect of Enzymes on Activation Energy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82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3600" dirty="0" smtClean="0">
                <a:ea typeface="+mj-ea"/>
              </a:rPr>
              <a:t>19.3 The Effect of Substrate Concentration on Enzyme-Catalyzed Reactions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447800"/>
            <a:ext cx="7772400" cy="2209800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ea typeface="ＭＳ Ｐゴシック" pitchFamily="34" charset="-128"/>
              </a:rPr>
              <a:t>Rates of </a:t>
            </a:r>
            <a:r>
              <a:rPr lang="en-US" altLang="en-US" sz="2400" dirty="0" err="1" smtClean="0">
                <a:ea typeface="ＭＳ Ｐゴシック" pitchFamily="34" charset="-128"/>
              </a:rPr>
              <a:t>uncatalyzed</a:t>
            </a:r>
            <a:r>
              <a:rPr lang="en-US" altLang="en-US" sz="2400" dirty="0" smtClean="0">
                <a:ea typeface="ＭＳ Ｐゴシック" pitchFamily="34" charset="-128"/>
              </a:rPr>
              <a:t> reactions increase as the substrate concentration increases</a:t>
            </a:r>
          </a:p>
          <a:p>
            <a:pPr eaLnBrk="1" hangingPunct="1"/>
            <a:r>
              <a:rPr lang="en-US" altLang="en-US" sz="2400" dirty="0" smtClean="0">
                <a:ea typeface="ＭＳ Ｐゴシック" pitchFamily="34" charset="-128"/>
              </a:rPr>
              <a:t>Rates of enzyme-catalyzed reactions show two stages</a:t>
            </a:r>
          </a:p>
          <a:p>
            <a:pPr lvl="1" eaLnBrk="1" hangingPunct="1"/>
            <a:r>
              <a:rPr lang="en-US" altLang="en-US" sz="2000" dirty="0" smtClean="0">
                <a:ea typeface="ＭＳ Ｐゴシック" pitchFamily="34" charset="-128"/>
              </a:rPr>
              <a:t>The first stage is the formation of an enzyme-substrate complex </a:t>
            </a:r>
          </a:p>
          <a:p>
            <a:pPr lvl="1" eaLnBrk="1" hangingPunct="1"/>
            <a:r>
              <a:rPr lang="en-US" altLang="en-US" sz="2000" dirty="0" smtClean="0">
                <a:ea typeface="ＭＳ Ｐゴシック" pitchFamily="34" charset="-128"/>
              </a:rPr>
              <a:t>This is followed by slow conversion of substrate into product</a:t>
            </a:r>
          </a:p>
          <a:p>
            <a:pPr lvl="1" eaLnBrk="1" hangingPunct="1"/>
            <a:r>
              <a:rPr lang="en-US" altLang="en-US" sz="2000" dirty="0" smtClean="0">
                <a:ea typeface="ＭＳ Ｐゴシック" pitchFamily="34" charset="-128"/>
              </a:rPr>
              <a:t>Rate is limited by enzyme availability</a:t>
            </a:r>
          </a:p>
          <a:p>
            <a:pPr eaLnBrk="1" hangingPunct="1">
              <a:buFontTx/>
              <a:buNone/>
            </a:pPr>
            <a:endParaRPr lang="en-US" altLang="en-US" sz="2400" dirty="0" smtClean="0">
              <a:ea typeface="ＭＳ Ｐゴシック" pitchFamily="34" charset="-128"/>
            </a:endParaRPr>
          </a:p>
        </p:txBody>
      </p:sp>
      <p:sp>
        <p:nvSpPr>
          <p:cNvPr id="26628" name="Text Box 16"/>
          <p:cNvSpPr txBox="1">
            <a:spLocks noChangeArrowheads="1"/>
          </p:cNvSpPr>
          <p:nvPr/>
        </p:nvSpPr>
        <p:spPr bwMode="auto">
          <a:xfrm>
            <a:off x="1752600" y="3962400"/>
            <a:ext cx="61722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n-US" altLang="en-US" sz="2400" b="1">
                <a:solidFill>
                  <a:schemeClr val="accent2"/>
                </a:solidFill>
              </a:rPr>
              <a:t>Uncatalyzed                 Enzyme-Catalyzed</a:t>
            </a:r>
          </a:p>
          <a:p>
            <a:pPr algn="l">
              <a:lnSpc>
                <a:spcPct val="70000"/>
              </a:lnSpc>
            </a:pPr>
            <a:r>
              <a:rPr lang="en-US" altLang="en-US" sz="2400" b="1">
                <a:solidFill>
                  <a:schemeClr val="accent2"/>
                </a:solidFill>
              </a:rPr>
              <a:t>   Reaction                              Reaction</a:t>
            </a:r>
          </a:p>
        </p:txBody>
      </p:sp>
      <p:pic>
        <p:nvPicPr>
          <p:cNvPr id="26629" name="Picture 18" descr="19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27550"/>
            <a:ext cx="518160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0" name="Group 9"/>
          <p:cNvGrpSpPr>
            <a:grpSpLocks/>
          </p:cNvGrpSpPr>
          <p:nvPr/>
        </p:nvGrpSpPr>
        <p:grpSpPr bwMode="auto">
          <a:xfrm>
            <a:off x="8077200" y="4038600"/>
            <a:ext cx="762000" cy="523875"/>
            <a:chOff x="3962400" y="5791200"/>
            <a:chExt cx="762000" cy="523220"/>
          </a:xfrm>
        </p:grpSpPr>
        <p:sp>
          <p:nvSpPr>
            <p:cNvPr id="26631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4</a:t>
              </a:r>
            </a:p>
          </p:txBody>
        </p:sp>
        <p:sp>
          <p:nvSpPr>
            <p:cNvPr id="26632" name="Isosceles Triangle 9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ea typeface="+mj-ea"/>
              </a:rPr>
              <a:t>19.4 The Enzyme-Substrate Complex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95400"/>
            <a:ext cx="8229600" cy="3200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700" smtClean="0">
                <a:ea typeface="ＭＳ Ｐゴシック" pitchFamily="34" charset="-128"/>
              </a:rPr>
              <a:t>These reversible reaction steps represent the steps in an enzyme catalyzed reaction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The first step involves formation of an enzyme-substrate complex, E-S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E-S* is the transition state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ea typeface="ＭＳ Ｐゴシック" pitchFamily="34" charset="-128"/>
              </a:rPr>
              <a:t>E-P is the enzyme-product complex</a:t>
            </a:r>
          </a:p>
        </p:txBody>
      </p:sp>
      <p:grpSp>
        <p:nvGrpSpPr>
          <p:cNvPr id="27653" name="Group 9"/>
          <p:cNvGrpSpPr>
            <a:grpSpLocks/>
          </p:cNvGrpSpPr>
          <p:nvPr/>
        </p:nvGrpSpPr>
        <p:grpSpPr bwMode="auto">
          <a:xfrm>
            <a:off x="8001000" y="2971800"/>
            <a:ext cx="762000" cy="523875"/>
            <a:chOff x="3962400" y="5791200"/>
            <a:chExt cx="762000" cy="523220"/>
          </a:xfrm>
        </p:grpSpPr>
        <p:sp>
          <p:nvSpPr>
            <p:cNvPr id="27654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4</a:t>
              </a:r>
            </a:p>
          </p:txBody>
        </p:sp>
        <p:sp>
          <p:nvSpPr>
            <p:cNvPr id="27655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4800"/>
            <a:ext cx="840105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379662" y="6096000"/>
            <a:ext cx="4759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solidFill>
                  <a:schemeClr val="bg1">
                    <a:lumMod val="10000"/>
                  </a:schemeClr>
                </a:solidFill>
              </a:rPr>
              <a:t>Copyright © 2017 McGraw-Hill Education.  Permission required for reproduction or display</a:t>
            </a:r>
            <a:endParaRPr lang="en-US" altLang="en-US" dirty="0">
              <a:solidFill>
                <a:schemeClr val="bg1">
                  <a:lumMod val="1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Enzyme-Substrate Complex Details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371600"/>
            <a:ext cx="7620000" cy="51054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The part of the enzyme combining with the substrate is the </a:t>
            </a:r>
            <a:r>
              <a:rPr lang="en-US" altLang="en-US" sz="2800" b="1" smtClean="0">
                <a:solidFill>
                  <a:schemeClr val="accent2"/>
                </a:solidFill>
                <a:ea typeface="ＭＳ Ｐゴシック" pitchFamily="34" charset="-128"/>
              </a:rPr>
              <a:t>active site</a:t>
            </a: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Active sites characteristics include: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Pockets or clefts in the surface of the enzyme </a:t>
            </a:r>
          </a:p>
          <a:p>
            <a:pPr lvl="2" eaLnBrk="1" hangingPunct="1"/>
            <a:r>
              <a:rPr lang="en-US" altLang="en-US" sz="2000" smtClean="0">
                <a:ea typeface="ＭＳ Ｐゴシック" pitchFamily="34" charset="-128"/>
              </a:rPr>
              <a:t>R groups at active site are called catalytic groups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Shape of active site is complimentary to the shape of the substrate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The enzyme attracts and holds the enzyme using weak noncovalent interactions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Conformation of the active site determines the specificity of the enzyme</a:t>
            </a: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19.4 The Enzyme-Substrate Complex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 Lock and Key Enzyme Model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1371600"/>
            <a:ext cx="7543800" cy="26670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ea typeface="+mn-ea"/>
              </a:rPr>
              <a:t>In the </a:t>
            </a:r>
            <a:r>
              <a:rPr lang="en-US" sz="2800" b="1" dirty="0" smtClean="0">
                <a:solidFill>
                  <a:schemeClr val="accent2"/>
                </a:solidFill>
                <a:ea typeface="+mn-ea"/>
              </a:rPr>
              <a:t>lock-and-key model</a:t>
            </a:r>
            <a:r>
              <a:rPr lang="en-US" sz="2800" dirty="0" smtClean="0">
                <a:ea typeface="+mn-ea"/>
              </a:rPr>
              <a:t>, the enzyme is assumed to be the lock and the substrate the key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ea typeface="+mn-ea"/>
              </a:rPr>
              <a:t>The enzyme and substrate are made to fit exactly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ea typeface="+mn-ea"/>
              </a:rPr>
              <a:t>This model fails to take into account proteins conformational changes to accommodate a substrate molecule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>
              <a:ea typeface="+mn-ea"/>
            </a:endParaRP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19.4 The Enzyme-Substrate Complex</a:t>
            </a:r>
          </a:p>
        </p:txBody>
      </p:sp>
      <p:pic>
        <p:nvPicPr>
          <p:cNvPr id="29700" name="Picture 9" descr="19_0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86200"/>
            <a:ext cx="7239000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Induced Fit Enzyme Model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1676400"/>
            <a:ext cx="7543800" cy="19812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The </a:t>
            </a:r>
            <a:r>
              <a:rPr lang="en-US" altLang="en-US" sz="2800" b="1" smtClean="0">
                <a:solidFill>
                  <a:schemeClr val="accent2"/>
                </a:solidFill>
                <a:ea typeface="ＭＳ Ｐゴシック" pitchFamily="34" charset="-128"/>
              </a:rPr>
              <a:t>induced-fit model</a:t>
            </a:r>
            <a:r>
              <a:rPr lang="en-US" altLang="en-US" sz="2800" smtClean="0">
                <a:ea typeface="ＭＳ Ｐゴシック" pitchFamily="34" charset="-128"/>
              </a:rPr>
              <a:t> of enzyme action assumes that the enzyme active site is more a flexible pocket whose conformation changes to accommodate the substrate molecule  </a:t>
            </a:r>
          </a:p>
          <a:p>
            <a:pPr eaLnBrk="1" hangingPunct="1"/>
            <a:endParaRPr lang="en-US" altLang="en-US" sz="2800" smtClean="0">
              <a:ea typeface="ＭＳ Ｐゴシック" pitchFamily="34" charset="-128"/>
            </a:endParaRPr>
          </a:p>
        </p:txBody>
      </p:sp>
      <p:sp>
        <p:nvSpPr>
          <p:cNvPr id="30723" name="Rectangle 7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19.4 The Enzyme-Substrate Complex</a:t>
            </a:r>
          </a:p>
        </p:txBody>
      </p:sp>
      <p:pic>
        <p:nvPicPr>
          <p:cNvPr id="30724" name="Picture 11" descr="19_03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3646488"/>
            <a:ext cx="7696200" cy="29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19.5 Specificity of the Enzyme-Substrate Complex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447800"/>
            <a:ext cx="7772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ea typeface="ＭＳ Ｐゴシック" pitchFamily="34" charset="-128"/>
              </a:rPr>
              <a:t>For enzyme and substrate to react, surfaces of each must be complementary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ea typeface="ＭＳ Ｐゴシック" pitchFamily="34" charset="-128"/>
              </a:rPr>
              <a:t>Enzyme specificity: the ability of an enzyme to bind only one, or a very few, substrates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ea typeface="ＭＳ Ｐゴシック" pitchFamily="34" charset="-128"/>
              </a:rPr>
              <a:t>Urease is </a:t>
            </a:r>
            <a:r>
              <a:rPr lang="en-US" altLang="en-US" sz="2400" dirty="0" smtClean="0">
                <a:solidFill>
                  <a:schemeClr val="accent2"/>
                </a:solidFill>
                <a:ea typeface="ＭＳ Ｐゴシック" pitchFamily="34" charset="-128"/>
              </a:rPr>
              <a:t>VERY </a:t>
            </a:r>
            <a:r>
              <a:rPr lang="en-US" altLang="en-US" sz="2400" dirty="0" smtClean="0">
                <a:ea typeface="ＭＳ Ｐゴシック" pitchFamily="34" charset="-128"/>
              </a:rPr>
              <a:t>specific or has a </a:t>
            </a:r>
            <a:r>
              <a:rPr lang="en-US" altLang="en-US" sz="2400" dirty="0" smtClean="0">
                <a:solidFill>
                  <a:schemeClr val="accent2"/>
                </a:solidFill>
                <a:ea typeface="ＭＳ Ｐゴシック" pitchFamily="34" charset="-128"/>
              </a:rPr>
              <a:t>HIGH DEGREE of Specificity</a:t>
            </a:r>
          </a:p>
        </p:txBody>
      </p:sp>
      <p:grpSp>
        <p:nvGrpSpPr>
          <p:cNvPr id="31749" name="Group 9"/>
          <p:cNvGrpSpPr>
            <a:grpSpLocks/>
          </p:cNvGrpSpPr>
          <p:nvPr/>
        </p:nvGrpSpPr>
        <p:grpSpPr bwMode="auto">
          <a:xfrm>
            <a:off x="8077200" y="914400"/>
            <a:ext cx="762000" cy="523875"/>
            <a:chOff x="3962400" y="5791200"/>
            <a:chExt cx="762000" cy="523220"/>
          </a:xfrm>
        </p:grpSpPr>
        <p:sp>
          <p:nvSpPr>
            <p:cNvPr id="31756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1</a:t>
              </a:r>
            </a:p>
          </p:txBody>
        </p:sp>
        <p:sp>
          <p:nvSpPr>
            <p:cNvPr id="31757" name="Isosceles Triangle 11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  <p:grpSp>
        <p:nvGrpSpPr>
          <p:cNvPr id="31750" name="Group 9"/>
          <p:cNvGrpSpPr>
            <a:grpSpLocks/>
          </p:cNvGrpSpPr>
          <p:nvPr/>
        </p:nvGrpSpPr>
        <p:grpSpPr bwMode="auto">
          <a:xfrm>
            <a:off x="8077200" y="1914525"/>
            <a:ext cx="762000" cy="523875"/>
            <a:chOff x="3962400" y="5791200"/>
            <a:chExt cx="762000" cy="523220"/>
          </a:xfrm>
        </p:grpSpPr>
        <p:sp>
          <p:nvSpPr>
            <p:cNvPr id="31754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5</a:t>
              </a:r>
            </a:p>
          </p:txBody>
        </p:sp>
        <p:sp>
          <p:nvSpPr>
            <p:cNvPr id="31755" name="Isosceles Triangle 14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  <p:grpSp>
        <p:nvGrpSpPr>
          <p:cNvPr id="31751" name="Group 3"/>
          <p:cNvGrpSpPr>
            <a:grpSpLocks/>
          </p:cNvGrpSpPr>
          <p:nvPr/>
        </p:nvGrpSpPr>
        <p:grpSpPr bwMode="auto">
          <a:xfrm>
            <a:off x="2057400" y="3733800"/>
            <a:ext cx="5257800" cy="2667000"/>
            <a:chOff x="2743200" y="3962400"/>
            <a:chExt cx="4419600" cy="2082800"/>
          </a:xfrm>
        </p:grpSpPr>
        <p:pic>
          <p:nvPicPr>
            <p:cNvPr id="31752" name="Picture 17" descr="19-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198"/>
            <a:stretch>
              <a:fillRect/>
            </a:stretch>
          </p:blipFill>
          <p:spPr bwMode="auto">
            <a:xfrm>
              <a:off x="2743200" y="3962400"/>
              <a:ext cx="4419600" cy="1063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962"/>
            <a:stretch>
              <a:fillRect/>
            </a:stretch>
          </p:blipFill>
          <p:spPr bwMode="auto">
            <a:xfrm>
              <a:off x="2743200" y="5029200"/>
              <a:ext cx="4419600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Classes of Enzyme Specificity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524000"/>
            <a:ext cx="7391400" cy="46482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sz="2800" b="1" smtClean="0">
                <a:solidFill>
                  <a:schemeClr val="accent2"/>
                </a:solidFill>
                <a:ea typeface="ＭＳ Ｐゴシック" pitchFamily="34" charset="-128"/>
              </a:rPr>
              <a:t>Absolute</a:t>
            </a:r>
            <a:r>
              <a:rPr lang="en-US" altLang="en-US" sz="2800" smtClean="0">
                <a:ea typeface="ＭＳ Ｐゴシック" pitchFamily="34" charset="-128"/>
              </a:rPr>
              <a:t>: enzyme reacts with only one substrate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b="1" smtClean="0">
                <a:solidFill>
                  <a:schemeClr val="accent2"/>
                </a:solidFill>
                <a:ea typeface="ＭＳ Ｐゴシック" pitchFamily="34" charset="-128"/>
              </a:rPr>
              <a:t>Group</a:t>
            </a:r>
            <a:r>
              <a:rPr lang="en-US" altLang="en-US" sz="2800" smtClean="0">
                <a:ea typeface="ＭＳ Ｐゴシック" pitchFamily="34" charset="-128"/>
              </a:rPr>
              <a:t>: enzyme catalyzes reaction involving any molecules with the same functional group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b="1" smtClean="0">
                <a:solidFill>
                  <a:schemeClr val="accent2"/>
                </a:solidFill>
                <a:ea typeface="ＭＳ Ｐゴシック" pitchFamily="34" charset="-128"/>
              </a:rPr>
              <a:t>Linkage</a:t>
            </a:r>
            <a:r>
              <a:rPr lang="en-US" altLang="en-US" sz="2800" smtClean="0">
                <a:ea typeface="ＭＳ Ｐゴシック" pitchFamily="34" charset="-128"/>
              </a:rPr>
              <a:t>: enzyme catalyzes the formation or break up of only certain category or type of bond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b="1" smtClean="0">
                <a:solidFill>
                  <a:schemeClr val="accent2"/>
                </a:solidFill>
                <a:ea typeface="ＭＳ Ｐゴシック" pitchFamily="34" charset="-128"/>
              </a:rPr>
              <a:t>Stereochemical</a:t>
            </a:r>
            <a:r>
              <a:rPr lang="en-US" altLang="en-US" sz="2800" smtClean="0">
                <a:ea typeface="ＭＳ Ｐゴシック" pitchFamily="34" charset="-128"/>
              </a:rPr>
              <a:t>: enzyme recognizes only one of two enantiomers</a:t>
            </a:r>
          </a:p>
          <a:p>
            <a:pPr marL="609600" indent="-609600" eaLnBrk="1" hangingPunct="1"/>
            <a:endParaRPr lang="en-US" altLang="en-US" sz="2800" smtClean="0">
              <a:ea typeface="ＭＳ Ｐゴシック" pitchFamily="34" charset="-128"/>
            </a:endParaRP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19.5 Specificity of the Enzyme-Substrate Complex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9" name="Rectangle 9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19.1 Nomenclature and Classification</a:t>
            </a:r>
          </a:p>
        </p:txBody>
      </p:sp>
      <p:sp>
        <p:nvSpPr>
          <p:cNvPr id="15362" name="Rectangle 10"/>
          <p:cNvSpPr>
            <a:spLocks noGrp="1" noChangeArrowheads="1"/>
          </p:cNvSpPr>
          <p:nvPr>
            <p:ph idx="1"/>
          </p:nvPr>
        </p:nvSpPr>
        <p:spPr>
          <a:xfrm>
            <a:off x="1143000" y="1752600"/>
            <a:ext cx="7772400" cy="4419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smtClean="0">
                <a:ea typeface="ＭＳ Ｐゴシック" pitchFamily="34" charset="-128"/>
              </a:rPr>
              <a:t>Enzymes are often classified by placing them in categories according to the reactions that they catalyze:</a:t>
            </a:r>
          </a:p>
          <a:p>
            <a:pPr marL="1223963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mtClean="0">
                <a:ea typeface="ＭＳ Ｐゴシック" pitchFamily="34" charset="-128"/>
              </a:rPr>
              <a:t>Oxidoreductase</a:t>
            </a:r>
          </a:p>
          <a:p>
            <a:pPr marL="1223963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mtClean="0">
                <a:ea typeface="ＭＳ Ｐゴシック" pitchFamily="34" charset="-128"/>
              </a:rPr>
              <a:t>Transferase</a:t>
            </a:r>
          </a:p>
          <a:p>
            <a:pPr marL="1223963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mtClean="0">
                <a:ea typeface="ＭＳ Ｐゴシック" pitchFamily="34" charset="-128"/>
              </a:rPr>
              <a:t>Hydrolase</a:t>
            </a:r>
          </a:p>
          <a:p>
            <a:pPr marL="1223963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mtClean="0">
                <a:ea typeface="ＭＳ Ｐゴシック" pitchFamily="34" charset="-128"/>
              </a:rPr>
              <a:t>Lyase</a:t>
            </a:r>
          </a:p>
          <a:p>
            <a:pPr marL="1223963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mtClean="0">
                <a:ea typeface="ＭＳ Ｐゴシック" pitchFamily="34" charset="-128"/>
              </a:rPr>
              <a:t>Isomerase</a:t>
            </a:r>
          </a:p>
          <a:p>
            <a:pPr marL="1223963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mtClean="0">
                <a:ea typeface="ＭＳ Ｐゴシック" pitchFamily="34" charset="-128"/>
              </a:rPr>
              <a:t>Ligase</a:t>
            </a:r>
          </a:p>
        </p:txBody>
      </p:sp>
      <p:grpSp>
        <p:nvGrpSpPr>
          <p:cNvPr id="15364" name="Group 9"/>
          <p:cNvGrpSpPr>
            <a:grpSpLocks/>
          </p:cNvGrpSpPr>
          <p:nvPr/>
        </p:nvGrpSpPr>
        <p:grpSpPr bwMode="auto">
          <a:xfrm>
            <a:off x="8001000" y="1371600"/>
            <a:ext cx="762000" cy="523875"/>
            <a:chOff x="3962400" y="5791200"/>
            <a:chExt cx="762000" cy="523220"/>
          </a:xfrm>
        </p:grpSpPr>
        <p:sp>
          <p:nvSpPr>
            <p:cNvPr id="15365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1</a:t>
              </a:r>
            </a:p>
          </p:txBody>
        </p:sp>
        <p:sp>
          <p:nvSpPr>
            <p:cNvPr id="15366" name="Isosceles Triangle 7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19.6 The Transition State and Product Formation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76400"/>
            <a:ext cx="8153400" cy="3124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en-US" sz="2800" smtClean="0">
                <a:ea typeface="ＭＳ Ｐゴシック" pitchFamily="34" charset="-128"/>
              </a:rPr>
              <a:t>How does the enzyme promote a faster chemical reaction?</a:t>
            </a:r>
          </a:p>
          <a:p>
            <a:pPr marL="1066800" lvl="1" indent="-609600" eaLnBrk="1" hangingPunct="1"/>
            <a:r>
              <a:rPr lang="en-US" altLang="en-US" sz="2400" smtClean="0">
                <a:ea typeface="ＭＳ Ｐゴシック" pitchFamily="34" charset="-128"/>
              </a:rPr>
              <a:t>As the substrate interacts with the enzyme, its shape changes and this new shape is less energetically stable</a:t>
            </a:r>
          </a:p>
          <a:p>
            <a:pPr marL="1066800" lvl="1" indent="-609600" eaLnBrk="1" hangingPunct="1"/>
            <a:r>
              <a:rPr lang="en-US" altLang="en-US" sz="2400" smtClean="0">
                <a:ea typeface="ＭＳ Ｐゴシック" pitchFamily="34" charset="-128"/>
              </a:rPr>
              <a:t>This </a:t>
            </a:r>
            <a:r>
              <a:rPr lang="en-US" altLang="en-US" sz="2400" smtClean="0">
                <a:solidFill>
                  <a:schemeClr val="accent2"/>
                </a:solidFill>
                <a:ea typeface="ＭＳ Ｐゴシック" pitchFamily="34" charset="-128"/>
              </a:rPr>
              <a:t>transition state</a:t>
            </a:r>
            <a:r>
              <a:rPr lang="en-US" altLang="en-US" sz="2400" smtClean="0">
                <a:ea typeface="ＭＳ Ｐゴシック" pitchFamily="34" charset="-128"/>
              </a:rPr>
              <a:t> has features of both substrate and product and falls apart to yield product, which dissociates from the enzyme</a:t>
            </a: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4572000"/>
            <a:ext cx="840105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379662" y="6601494"/>
            <a:ext cx="4759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solidFill>
                  <a:schemeClr val="bg1">
                    <a:lumMod val="10000"/>
                  </a:schemeClr>
                </a:solidFill>
              </a:rPr>
              <a:t>Copyright © 2017 McGraw-Hill Education.  Permission required for reproduction or display</a:t>
            </a:r>
            <a:endParaRPr lang="en-US" altLang="en-US" dirty="0">
              <a:solidFill>
                <a:schemeClr val="bg1">
                  <a:lumMod val="1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First </a:t>
            </a:r>
            <a:r>
              <a:rPr lang="en-US" dirty="0"/>
              <a:t>Possible </a:t>
            </a:r>
            <a:r>
              <a:rPr lang="en-US" dirty="0" smtClean="0">
                <a:ea typeface="+mj-ea"/>
              </a:rPr>
              <a:t>Transition State Change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00200" y="1524000"/>
            <a:ext cx="7010400" cy="10668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sz="2800" smtClean="0">
                <a:ea typeface="ＭＳ Ｐゴシック" pitchFamily="34" charset="-128"/>
              </a:rPr>
              <a:t>The enzyme might put </a:t>
            </a:r>
            <a:r>
              <a:rPr lang="ja-JP" altLang="en-US" sz="2800" smtClean="0">
                <a:ea typeface="ＭＳ Ｐゴシック" pitchFamily="34" charset="-128"/>
              </a:rPr>
              <a:t>“</a:t>
            </a:r>
            <a:r>
              <a:rPr lang="en-US" altLang="ja-JP" sz="2800" smtClean="0">
                <a:ea typeface="ＭＳ Ｐゴシック" pitchFamily="34" charset="-128"/>
              </a:rPr>
              <a:t>stress</a:t>
            </a:r>
            <a:r>
              <a:rPr lang="ja-JP" altLang="en-US" sz="2800" smtClean="0">
                <a:ea typeface="ＭＳ Ｐゴシック" pitchFamily="34" charset="-128"/>
              </a:rPr>
              <a:t>”</a:t>
            </a:r>
            <a:r>
              <a:rPr lang="en-US" altLang="ja-JP" sz="2800" smtClean="0">
                <a:ea typeface="ＭＳ Ｐゴシック" pitchFamily="34" charset="-128"/>
              </a:rPr>
              <a:t> on a bond facilitating bond breakage</a:t>
            </a:r>
            <a:endParaRPr lang="en-US" altLang="en-US" sz="2800" smtClean="0">
              <a:ea typeface="ＭＳ Ｐゴシック" pitchFamily="34" charset="-128"/>
            </a:endParaRPr>
          </a:p>
        </p:txBody>
      </p:sp>
      <p:sp>
        <p:nvSpPr>
          <p:cNvPr id="34819" name="Rectangle 4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19.6 The Transition State and Product Formation</a:t>
            </a:r>
          </a:p>
        </p:txBody>
      </p:sp>
      <p:pic>
        <p:nvPicPr>
          <p:cNvPr id="34820" name="Picture 9" descr="19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4600"/>
            <a:ext cx="7086600" cy="41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Second </a:t>
            </a:r>
            <a:r>
              <a:rPr lang="en-US" dirty="0"/>
              <a:t>Possible </a:t>
            </a:r>
            <a:r>
              <a:rPr lang="en-US" dirty="0" smtClean="0">
                <a:ea typeface="+mj-ea"/>
              </a:rPr>
              <a:t>Transition State Change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1447800"/>
            <a:ext cx="7391400" cy="1447800"/>
          </a:xfrm>
        </p:spPr>
        <p:txBody>
          <a:bodyPr/>
          <a:lstStyle/>
          <a:p>
            <a:pPr marL="609600" indent="-609600" eaLnBrk="1" hangingPunct="1">
              <a:buFontTx/>
              <a:buAutoNum type="arabicPeriod" startAt="2"/>
            </a:pPr>
            <a:r>
              <a:rPr lang="en-US" altLang="en-US" sz="2800" dirty="0" smtClean="0">
                <a:ea typeface="ＭＳ Ｐゴシック" pitchFamily="34" charset="-128"/>
              </a:rPr>
              <a:t>The enzyme brings two reactants close to one another and in proper orientation</a:t>
            </a:r>
          </a:p>
        </p:txBody>
      </p:sp>
      <p:sp>
        <p:nvSpPr>
          <p:cNvPr id="35843" name="Rectangle 5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19.6 The Transition State and Product Formation</a:t>
            </a:r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47912"/>
            <a:ext cx="6123246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667000" y="2347912"/>
            <a:ext cx="4759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solidFill>
                  <a:schemeClr val="bg1">
                    <a:lumMod val="10000"/>
                  </a:schemeClr>
                </a:solidFill>
              </a:rPr>
              <a:t>Copyright © 2017 McGraw-Hill Education.  Permission required for reproduction or display</a:t>
            </a:r>
            <a:endParaRPr lang="en-US" altLang="en-US" dirty="0">
              <a:solidFill>
                <a:schemeClr val="bg1">
                  <a:lumMod val="1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Third Possible Transition State Change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676400"/>
            <a:ext cx="6553200" cy="2362200"/>
          </a:xfrm>
        </p:spPr>
        <p:txBody>
          <a:bodyPr/>
          <a:lstStyle/>
          <a:p>
            <a:pPr marL="609600" indent="-609600" eaLnBrk="1" hangingPunct="1">
              <a:buFontTx/>
              <a:buAutoNum type="arabicPeriod" startAt="3"/>
            </a:pPr>
            <a:r>
              <a:rPr lang="en-US" altLang="en-US" sz="2800" smtClean="0">
                <a:ea typeface="ＭＳ Ｐゴシック" pitchFamily="34" charset="-128"/>
              </a:rPr>
              <a:t>The enzyme might modify the pH of the microenvironment, donating or accepting a H</a:t>
            </a:r>
            <a:r>
              <a:rPr lang="en-US" altLang="en-US" sz="3600" baseline="30000" smtClean="0">
                <a:ea typeface="ＭＳ Ｐゴシック" pitchFamily="34" charset="-128"/>
              </a:rPr>
              <a:t>+</a:t>
            </a:r>
            <a:r>
              <a:rPr lang="en-US" altLang="en-US" sz="2800" baseline="30000" smtClean="0">
                <a:ea typeface="ＭＳ Ｐゴシック" pitchFamily="34" charset="-128"/>
              </a:rPr>
              <a:t> </a:t>
            </a:r>
            <a:endParaRPr lang="en-US" altLang="en-US" sz="2800" smtClean="0">
              <a:ea typeface="ＭＳ Ｐゴシック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altLang="en-US" sz="2800" smtClean="0">
              <a:ea typeface="ＭＳ Ｐゴシック" pitchFamily="34" charset="-128"/>
            </a:endParaRPr>
          </a:p>
        </p:txBody>
      </p:sp>
      <p:sp>
        <p:nvSpPr>
          <p:cNvPr id="36867" name="Rectangle 5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19.6 The Transition State and Product Formation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19.7 Cofactors and Coenzymes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8077200" cy="48768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Active enzyme / </a:t>
            </a:r>
            <a:r>
              <a:rPr lang="en-US" altLang="en-US" smtClean="0">
                <a:solidFill>
                  <a:schemeClr val="accent2"/>
                </a:solidFill>
                <a:ea typeface="ＭＳ Ｐゴシック" pitchFamily="34" charset="-128"/>
              </a:rPr>
              <a:t>Holoenzyme</a:t>
            </a:r>
            <a:r>
              <a:rPr lang="en-US" altLang="en-US" sz="2800" smtClean="0">
                <a:ea typeface="ＭＳ Ｐゴシック" pitchFamily="34" charset="-128"/>
              </a:rPr>
              <a:t>: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Polypeptide portion of enzyme (</a:t>
            </a:r>
            <a:r>
              <a:rPr lang="en-US" altLang="en-US" smtClean="0">
                <a:solidFill>
                  <a:schemeClr val="accent2"/>
                </a:solidFill>
                <a:ea typeface="ＭＳ Ｐゴシック" pitchFamily="34" charset="-128"/>
              </a:rPr>
              <a:t>apoenzyme</a:t>
            </a:r>
            <a:r>
              <a:rPr lang="en-US" altLang="en-US" smtClean="0">
                <a:ea typeface="ＭＳ Ｐゴシック" pitchFamily="34" charset="-128"/>
              </a:rPr>
              <a:t>) 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Nonprotein prosthetic group (</a:t>
            </a:r>
            <a:r>
              <a:rPr lang="en-US" altLang="en-US" smtClean="0">
                <a:solidFill>
                  <a:schemeClr val="accent2"/>
                </a:solidFill>
                <a:ea typeface="ＭＳ Ｐゴシック" pitchFamily="34" charset="-128"/>
              </a:rPr>
              <a:t>cofactor</a:t>
            </a:r>
            <a:r>
              <a:rPr lang="en-US" altLang="en-US" smtClean="0">
                <a:ea typeface="ＭＳ Ｐゴシック" pitchFamily="34" charset="-128"/>
              </a:rPr>
              <a:t>) 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Cofactors are bound to the enzyme for it to maintain the correct configuration of the active site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Organometallic compounds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Metal ions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Organic compounds</a:t>
            </a:r>
          </a:p>
          <a:p>
            <a:pPr eaLnBrk="1" hangingPunct="1">
              <a:buFontTx/>
              <a:buNone/>
            </a:pPr>
            <a:endParaRPr lang="en-US" altLang="en-US" sz="2800" smtClean="0">
              <a:ea typeface="ＭＳ Ｐゴシック" pitchFamily="34" charset="-128"/>
            </a:endParaRPr>
          </a:p>
        </p:txBody>
      </p:sp>
      <p:grpSp>
        <p:nvGrpSpPr>
          <p:cNvPr id="37892" name="Group 9"/>
          <p:cNvGrpSpPr>
            <a:grpSpLocks/>
          </p:cNvGrpSpPr>
          <p:nvPr/>
        </p:nvGrpSpPr>
        <p:grpSpPr bwMode="auto">
          <a:xfrm>
            <a:off x="8001000" y="1371600"/>
            <a:ext cx="762000" cy="523875"/>
            <a:chOff x="3962400" y="5791200"/>
            <a:chExt cx="762000" cy="523220"/>
          </a:xfrm>
        </p:grpSpPr>
        <p:sp>
          <p:nvSpPr>
            <p:cNvPr id="37893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7</a:t>
              </a:r>
            </a:p>
          </p:txBody>
        </p:sp>
        <p:sp>
          <p:nvSpPr>
            <p:cNvPr id="37894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Representation of </a:t>
            </a:r>
            <a:r>
              <a:rPr lang="en-US" altLang="en-US" dirty="0" err="1" smtClean="0">
                <a:ea typeface="ＭＳ Ｐゴシック" pitchFamily="34" charset="-128"/>
              </a:rPr>
              <a:t>Apopenzyme</a:t>
            </a:r>
            <a:r>
              <a:rPr lang="en-US" altLang="en-US" dirty="0" smtClean="0">
                <a:ea typeface="ＭＳ Ｐゴシック" pitchFamily="34" charset="-128"/>
              </a:rPr>
              <a:t> and Cofactor</a:t>
            </a:r>
          </a:p>
        </p:txBody>
      </p:sp>
      <p:pic>
        <p:nvPicPr>
          <p:cNvPr id="38915" name="Picture 11" descr="19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6400800" cy="488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16" name="Group 9"/>
          <p:cNvGrpSpPr>
            <a:grpSpLocks/>
          </p:cNvGrpSpPr>
          <p:nvPr/>
        </p:nvGrpSpPr>
        <p:grpSpPr bwMode="auto">
          <a:xfrm>
            <a:off x="8001000" y="1371600"/>
            <a:ext cx="762000" cy="523875"/>
            <a:chOff x="3962400" y="5791200"/>
            <a:chExt cx="762000" cy="523220"/>
          </a:xfrm>
        </p:grpSpPr>
        <p:sp>
          <p:nvSpPr>
            <p:cNvPr id="38918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7</a:t>
              </a:r>
            </a:p>
          </p:txBody>
        </p:sp>
        <p:sp>
          <p:nvSpPr>
            <p:cNvPr id="38919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  <p:sp>
        <p:nvSpPr>
          <p:cNvPr id="38917" name="Rectangle 7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solidFill>
                  <a:schemeClr val="bg2"/>
                </a:solidFill>
              </a:rPr>
              <a:t>19.7 Cofactors and Coenzymes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Coenzymes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295400"/>
            <a:ext cx="3810000" cy="4876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800" smtClean="0">
                <a:ea typeface="ＭＳ Ｐゴシック" pitchFamily="34" charset="-128"/>
              </a:rPr>
              <a:t>A </a:t>
            </a:r>
            <a:r>
              <a:rPr lang="en-US" altLang="en-US" sz="2800" smtClean="0">
                <a:solidFill>
                  <a:schemeClr val="accent2"/>
                </a:solidFill>
                <a:ea typeface="ＭＳ Ｐゴシック" pitchFamily="34" charset="-128"/>
              </a:rPr>
              <a:t>coenzyme</a:t>
            </a:r>
            <a:r>
              <a:rPr lang="en-US" altLang="en-US" sz="2800" smtClean="0">
                <a:ea typeface="ＭＳ Ｐゴシック" pitchFamily="34" charset="-128"/>
              </a:rPr>
              <a:t> is required by some enzymes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An organic molecule bound to the enzyme by weak interactions / Hydrogen bonds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Most coenzymes carry electrons or small groups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Many have modified vitamins in their structure</a:t>
            </a:r>
          </a:p>
        </p:txBody>
      </p:sp>
      <p:sp>
        <p:nvSpPr>
          <p:cNvPr id="39940" name="Rectangle 7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solidFill>
                  <a:schemeClr val="bg2"/>
                </a:solidFill>
              </a:rPr>
              <a:t>19.7 Cofactors and Coenzymes</a:t>
            </a:r>
          </a:p>
        </p:txBody>
      </p:sp>
      <p:pic>
        <p:nvPicPr>
          <p:cNvPr id="39941" name="Picture 11" descr="19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85800"/>
            <a:ext cx="3440113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Water-Soluble Vitamins and Their Coenzymes</a:t>
            </a:r>
            <a:r>
              <a:rPr lang="en-CA" smtClean="0">
                <a:ea typeface="+mj-ea"/>
              </a:rPr>
              <a:t> </a:t>
            </a:r>
          </a:p>
        </p:txBody>
      </p:sp>
      <p:sp>
        <p:nvSpPr>
          <p:cNvPr id="40962" name="Rectangle 5"/>
          <p:cNvSpPr>
            <a:spLocks noChangeArrowheads="1"/>
          </p:cNvSpPr>
          <p:nvPr/>
        </p:nvSpPr>
        <p:spPr bwMode="auto">
          <a:xfrm rot="-5400000">
            <a:off x="-2857500" y="2857500"/>
            <a:ext cx="6705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4000">
                <a:solidFill>
                  <a:schemeClr val="bg2"/>
                </a:solidFill>
              </a:rPr>
              <a:t>19.7 Cofactors and Coenzymes</a:t>
            </a:r>
          </a:p>
        </p:txBody>
      </p:sp>
      <p:pic>
        <p:nvPicPr>
          <p:cNvPr id="40966" name="Picture 6" descr="den02761_t19_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2165350"/>
            <a:ext cx="7861299" cy="324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Nicotinamide Adenine Dinucleotide </a:t>
            </a:r>
            <a:r>
              <a:rPr lang="en-US" sz="4000" smtClean="0">
                <a:ea typeface="+mj-ea"/>
              </a:rPr>
              <a:t>in Oxidized and Reduced Forms</a:t>
            </a:r>
          </a:p>
        </p:txBody>
      </p:sp>
      <p:sp>
        <p:nvSpPr>
          <p:cNvPr id="41987" name="Rectangle 10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>
                <a:solidFill>
                  <a:schemeClr val="bg2"/>
                </a:solidFill>
              </a:rPr>
              <a:t>19.7 Cofactors and Coenzymes</a:t>
            </a:r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689515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895600" y="6515276"/>
            <a:ext cx="4759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solidFill>
                  <a:schemeClr val="bg1">
                    <a:lumMod val="10000"/>
                  </a:schemeClr>
                </a:solidFill>
              </a:rPr>
              <a:t>Copyright © 2017 McGraw-Hill Education.  Permission required for reproduction or display</a:t>
            </a:r>
            <a:endParaRPr lang="en-US" altLang="en-US" dirty="0">
              <a:solidFill>
                <a:schemeClr val="bg1">
                  <a:lumMod val="1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NAD</a:t>
            </a:r>
            <a:r>
              <a:rPr lang="en-US" altLang="en-US" baseline="30000" smtClean="0">
                <a:ea typeface="ＭＳ Ｐゴシック" pitchFamily="34" charset="-128"/>
              </a:rPr>
              <a:t>+ </a:t>
            </a:r>
            <a:r>
              <a:rPr lang="en-US" altLang="en-US" smtClean="0">
                <a:ea typeface="ＭＳ Ｐゴシック" pitchFamily="34" charset="-128"/>
              </a:rPr>
              <a:t>to NADH Mechanism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35088" y="1905000"/>
            <a:ext cx="7772400" cy="19812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The nicotinamide part of NAD</a:t>
            </a:r>
            <a:r>
              <a:rPr lang="en-US" altLang="en-US" sz="3600" baseline="30000" smtClean="0">
                <a:ea typeface="ＭＳ Ｐゴシック" pitchFamily="34" charset="-128"/>
              </a:rPr>
              <a:t>+</a:t>
            </a:r>
            <a:r>
              <a:rPr lang="en-US" altLang="en-US" sz="2800" smtClean="0">
                <a:ea typeface="ＭＳ Ｐゴシック" pitchFamily="34" charset="-128"/>
              </a:rPr>
              <a:t> accepts a hydride ion (H plus two electrons) from the alcohol to be oxidized</a:t>
            </a:r>
            <a:br>
              <a:rPr lang="en-US" altLang="en-US" sz="2800" smtClean="0">
                <a:ea typeface="ＭＳ Ｐゴシック" pitchFamily="34" charset="-128"/>
              </a:rPr>
            </a:br>
            <a:endParaRPr lang="en-US" altLang="en-US" sz="280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The alcohol loses a proton (</a:t>
            </a:r>
            <a:r>
              <a:rPr lang="en-US" altLang="en-US" sz="2000" smtClean="0">
                <a:solidFill>
                  <a:schemeClr val="folHlink"/>
                </a:solidFill>
                <a:ea typeface="ＭＳ Ｐゴシック" pitchFamily="34" charset="-128"/>
              </a:rPr>
              <a:t> </a:t>
            </a:r>
            <a:r>
              <a:rPr lang="en-US" altLang="en-US" sz="2800" smtClean="0">
                <a:solidFill>
                  <a:schemeClr val="folHlink"/>
                </a:solidFill>
                <a:ea typeface="ＭＳ Ｐゴシック" pitchFamily="34" charset="-128"/>
              </a:rPr>
              <a:t>H</a:t>
            </a:r>
            <a:r>
              <a:rPr lang="en-US" altLang="en-US" sz="2800" baseline="30000" smtClean="0">
                <a:solidFill>
                  <a:schemeClr val="folHlink"/>
                </a:solidFill>
                <a:ea typeface="ＭＳ Ｐゴシック" pitchFamily="34" charset="-128"/>
              </a:rPr>
              <a:t>+</a:t>
            </a:r>
            <a:r>
              <a:rPr lang="en-US" altLang="en-US" sz="2800" smtClean="0">
                <a:ea typeface="ＭＳ Ｐゴシック" pitchFamily="34" charset="-128"/>
              </a:rPr>
              <a:t> ) to the solvent</a:t>
            </a:r>
          </a:p>
        </p:txBody>
      </p:sp>
      <p:sp>
        <p:nvSpPr>
          <p:cNvPr id="43011" name="Rectangle 14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>
                <a:solidFill>
                  <a:schemeClr val="bg2"/>
                </a:solidFill>
              </a:rPr>
              <a:t>19.7 Cofactors and Coenzymes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8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Oxidoreductases</a:t>
            </a:r>
          </a:p>
        </p:txBody>
      </p:sp>
      <p:sp>
        <p:nvSpPr>
          <p:cNvPr id="10243" name="Rectangle 9"/>
          <p:cNvSpPr>
            <a:spLocks noGrp="1" noChangeArrowheads="1"/>
          </p:cNvSpPr>
          <p:nvPr>
            <p:ph idx="1"/>
          </p:nvPr>
        </p:nvSpPr>
        <p:spPr>
          <a:xfrm>
            <a:off x="1143000" y="1066800"/>
            <a:ext cx="7772400" cy="47244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defRPr/>
            </a:pPr>
            <a:r>
              <a:rPr lang="en-US" dirty="0" err="1">
                <a:solidFill>
                  <a:schemeClr val="accent5"/>
                </a:solidFill>
              </a:rPr>
              <a:t>Oxidoreductases</a:t>
            </a:r>
            <a:r>
              <a:rPr lang="en-US" dirty="0"/>
              <a:t> catalyze redox reactions</a:t>
            </a:r>
          </a:p>
          <a:p>
            <a:pPr lvl="1" eaLnBrk="1" hangingPunct="1">
              <a:defRPr/>
            </a:pPr>
            <a:r>
              <a:rPr lang="en-US" sz="2600" dirty="0" err="1"/>
              <a:t>Reductases</a:t>
            </a:r>
            <a:endParaRPr lang="en-US" sz="2600" dirty="0"/>
          </a:p>
          <a:p>
            <a:pPr lvl="1" eaLnBrk="1" hangingPunct="1">
              <a:defRPr/>
            </a:pPr>
            <a:r>
              <a:rPr lang="en-US" sz="2600" dirty="0"/>
              <a:t>Oxidases</a:t>
            </a:r>
            <a:r>
              <a:rPr lang="en-US" dirty="0"/>
              <a:t> 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sz="2600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6387" name="Rectangle 10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19.1 Nomenclature and Classification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48" y="3124200"/>
            <a:ext cx="7747907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590800" y="5562600"/>
            <a:ext cx="4759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solidFill>
                  <a:schemeClr val="bg1">
                    <a:lumMod val="10000"/>
                  </a:schemeClr>
                </a:solidFill>
              </a:rPr>
              <a:t>Copyright © 2017 McGraw-Hill Education.  Permission required for reproduction or display</a:t>
            </a:r>
            <a:endParaRPr lang="en-US" altLang="en-US" dirty="0">
              <a:solidFill>
                <a:schemeClr val="bg1">
                  <a:lumMod val="1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Two Other Adenine </a:t>
            </a:r>
            <a:br>
              <a:rPr lang="en-US" smtClean="0">
                <a:ea typeface="+mj-ea"/>
              </a:rPr>
            </a:br>
            <a:r>
              <a:rPr lang="en-US" smtClean="0">
                <a:ea typeface="+mj-ea"/>
              </a:rPr>
              <a:t>Dinucleotide Coenzymes</a:t>
            </a:r>
            <a:endParaRPr lang="en-US" sz="4000" smtClean="0">
              <a:ea typeface="+mj-ea"/>
            </a:endParaRPr>
          </a:p>
        </p:txBody>
      </p:sp>
      <p:sp>
        <p:nvSpPr>
          <p:cNvPr id="44034" name="Rectangle 3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19.7 Cofactors and Coenzymes</a:t>
            </a:r>
          </a:p>
        </p:txBody>
      </p:sp>
      <p:pic>
        <p:nvPicPr>
          <p:cNvPr id="44035" name="Picture 9" descr="19_08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38275"/>
            <a:ext cx="5943600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19.8 Environmental Effects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458200" cy="53340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ea typeface="ＭＳ Ｐゴシック" pitchFamily="34" charset="-128"/>
              </a:rPr>
              <a:t>The environment surrounding an enzyme can have a direct effect on enzyme function</a:t>
            </a:r>
          </a:p>
          <a:p>
            <a:pPr eaLnBrk="1" hangingPunct="1"/>
            <a:r>
              <a:rPr lang="en-US" altLang="en-US" sz="2800" dirty="0" smtClean="0">
                <a:ea typeface="ＭＳ Ｐゴシック" pitchFamily="34" charset="-128"/>
              </a:rPr>
              <a:t>Enzymes work best within a particular range of pH </a:t>
            </a:r>
          </a:p>
          <a:p>
            <a:pPr eaLnBrk="1" hangingPunct="1"/>
            <a:r>
              <a:rPr lang="en-US" altLang="en-US" sz="2800" dirty="0" smtClean="0">
                <a:ea typeface="ＭＳ Ｐゴシック" pitchFamily="34" charset="-128"/>
              </a:rPr>
              <a:t>Extreme pH changes will denature the enzyme, destroying its catalytic ability </a:t>
            </a:r>
          </a:p>
          <a:p>
            <a:pPr lvl="1" eaLnBrk="1" hangingPunct="1"/>
            <a:r>
              <a:rPr lang="en-US" altLang="en-US" sz="2400" dirty="0" smtClean="0">
                <a:ea typeface="ＭＳ Ｐゴシック" pitchFamily="34" charset="-128"/>
              </a:rPr>
              <a:t>Pepsin (stomach) has low optimum pH </a:t>
            </a:r>
          </a:p>
          <a:p>
            <a:pPr lvl="1" eaLnBrk="1" hangingPunct="1"/>
            <a:r>
              <a:rPr lang="en-US" altLang="en-US" sz="2400" dirty="0" err="1" smtClean="0">
                <a:ea typeface="ＭＳ Ｐゴシック" pitchFamily="34" charset="-128"/>
              </a:rPr>
              <a:t>Ttrypsin</a:t>
            </a:r>
            <a:r>
              <a:rPr lang="en-US" altLang="en-US" sz="2400" dirty="0" smtClean="0">
                <a:ea typeface="ＭＳ Ｐゴシック" pitchFamily="34" charset="-128"/>
              </a:rPr>
              <a:t>  (small intestine) has high optimum pH </a:t>
            </a:r>
          </a:p>
          <a:p>
            <a:pPr lvl="1" eaLnBrk="1" hangingPunct="1">
              <a:buFontTx/>
              <a:buNone/>
            </a:pPr>
            <a:endParaRPr lang="en-US" altLang="en-US" sz="2400" dirty="0" smtClean="0"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endParaRPr lang="en-US" altLang="en-US" sz="2400" dirty="0" smtClean="0">
              <a:ea typeface="ＭＳ Ｐゴシック" pitchFamily="34" charset="-128"/>
            </a:endParaRPr>
          </a:p>
        </p:txBody>
      </p:sp>
      <p:pic>
        <p:nvPicPr>
          <p:cNvPr id="45060" name="Picture 17" descr="19_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243388"/>
            <a:ext cx="2743200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23825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Temperature Effects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066800"/>
            <a:ext cx="4648200" cy="5486400"/>
          </a:xfrm>
        </p:spPr>
        <p:txBody>
          <a:bodyPr/>
          <a:lstStyle/>
          <a:p>
            <a:pPr marL="228600" indent="-228600" eaLnBrk="1" hangingPunct="1"/>
            <a:r>
              <a:rPr lang="en-US" altLang="en-US" sz="2400" smtClean="0">
                <a:ea typeface="ＭＳ Ｐゴシック" pitchFamily="34" charset="-128"/>
              </a:rPr>
              <a:t>An enzyme has an </a:t>
            </a:r>
            <a:r>
              <a:rPr lang="en-US" altLang="en-US" sz="2400" smtClean="0">
                <a:solidFill>
                  <a:schemeClr val="accent2"/>
                </a:solidFill>
                <a:ea typeface="ＭＳ Ｐゴシック" pitchFamily="34" charset="-128"/>
              </a:rPr>
              <a:t>optimum</a:t>
            </a:r>
            <a:r>
              <a:rPr lang="en-US" altLang="en-US" sz="2400" smtClean="0">
                <a:ea typeface="ＭＳ Ｐゴシック" pitchFamily="34" charset="-128"/>
              </a:rPr>
              <a:t> temperature associated with maximal function</a:t>
            </a:r>
          </a:p>
          <a:p>
            <a:pPr marL="228600" indent="-228600" eaLnBrk="1" hangingPunct="1"/>
            <a:r>
              <a:rPr lang="en-US" altLang="en-US" sz="2400" smtClean="0">
                <a:ea typeface="ＭＳ Ｐゴシック" pitchFamily="34" charset="-128"/>
              </a:rPr>
              <a:t>The rate of an uncatalyzed reaction will increase proportionally with temperature increase </a:t>
            </a:r>
          </a:p>
          <a:p>
            <a:pPr marL="228600" indent="-228600" eaLnBrk="1" hangingPunct="1"/>
            <a:r>
              <a:rPr lang="en-US" altLang="en-US" sz="2400" smtClean="0">
                <a:ea typeface="ＭＳ Ｐゴシック" pitchFamily="34" charset="-128"/>
              </a:rPr>
              <a:t>Optimum temperature is usually close to the temperature at which the enzyme typically exists</a:t>
            </a:r>
          </a:p>
          <a:p>
            <a:pPr lvl="1" eaLnBrk="1" hangingPunct="1"/>
            <a:r>
              <a:rPr lang="en-US" altLang="en-US" sz="2000" smtClean="0">
                <a:ea typeface="ＭＳ Ｐゴシック" pitchFamily="34" charset="-128"/>
              </a:rPr>
              <a:t>37</a:t>
            </a:r>
            <a:r>
              <a:rPr lang="en-US" altLang="en-US" baseline="30000" smtClean="0">
                <a:ea typeface="ＭＳ Ｐゴシック" pitchFamily="34" charset="-128"/>
              </a:rPr>
              <a:t>o</a:t>
            </a:r>
            <a:r>
              <a:rPr lang="en-US" altLang="en-US" sz="2000" smtClean="0">
                <a:ea typeface="ＭＳ Ｐゴシック" pitchFamily="34" charset="-128"/>
              </a:rPr>
              <a:t>C for humans</a:t>
            </a:r>
          </a:p>
          <a:p>
            <a:pPr marL="228600" indent="-228600" eaLnBrk="1" hangingPunct="1"/>
            <a:r>
              <a:rPr lang="en-US" altLang="en-US" sz="2400" smtClean="0">
                <a:ea typeface="ＭＳ Ｐゴシック" pitchFamily="34" charset="-128"/>
              </a:rPr>
              <a:t>Excessive heat can denature a enzyme making it completely nonfunctional</a:t>
            </a:r>
          </a:p>
        </p:txBody>
      </p:sp>
      <p:sp>
        <p:nvSpPr>
          <p:cNvPr id="46083" name="Rectangle 7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19.8 Environmental Effects</a:t>
            </a:r>
          </a:p>
        </p:txBody>
      </p:sp>
      <p:pic>
        <p:nvPicPr>
          <p:cNvPr id="46084" name="Picture 10" descr="19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3" y="1100138"/>
            <a:ext cx="2706687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19.9 Regulation of Enzyme Activity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8229600" cy="53340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smtClean="0">
                <a:ea typeface="ＭＳ Ｐゴシック" pitchFamily="34" charset="-128"/>
              </a:rPr>
              <a:t>One of the major ways that enzymes differ from nonbiological catalysts is in the regulation of biological catalysts by cells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smtClean="0">
                <a:ea typeface="ＭＳ Ｐゴシック" pitchFamily="34" charset="-128"/>
              </a:rPr>
              <a:t>Some methods that organisms use to regulate enzyme activity are:</a:t>
            </a:r>
          </a:p>
          <a:p>
            <a:pPr marL="1428750" lvl="1" indent="-6858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mtClean="0">
                <a:ea typeface="ＭＳ Ｐゴシック" pitchFamily="34" charset="-128"/>
              </a:rPr>
              <a:t>Produce the enzyme only when the substrate       is present – common in bacteria</a:t>
            </a:r>
          </a:p>
          <a:p>
            <a:pPr marL="1428750" lvl="1" indent="-6858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mtClean="0">
                <a:ea typeface="ＭＳ Ｐゴシック" pitchFamily="34" charset="-128"/>
              </a:rPr>
              <a:t>Allosteric enzymes</a:t>
            </a:r>
          </a:p>
          <a:p>
            <a:pPr marL="1428750" lvl="1" indent="-6858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mtClean="0">
                <a:ea typeface="ＭＳ Ｐゴシック" pitchFamily="34" charset="-128"/>
              </a:rPr>
              <a:t>Feedback inhibition</a:t>
            </a:r>
          </a:p>
          <a:p>
            <a:pPr marL="1428750" lvl="1" indent="-6858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mtClean="0">
                <a:ea typeface="ＭＳ Ｐゴシック" pitchFamily="34" charset="-128"/>
              </a:rPr>
              <a:t>Zymogens</a:t>
            </a:r>
          </a:p>
          <a:p>
            <a:pPr marL="1428750" lvl="1" indent="-6858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mtClean="0">
                <a:ea typeface="ＭＳ Ｐゴシック" pitchFamily="34" charset="-128"/>
              </a:rPr>
              <a:t>Protein modification</a:t>
            </a:r>
          </a:p>
        </p:txBody>
      </p:sp>
      <p:grpSp>
        <p:nvGrpSpPr>
          <p:cNvPr id="47108" name="Group 9"/>
          <p:cNvGrpSpPr>
            <a:grpSpLocks/>
          </p:cNvGrpSpPr>
          <p:nvPr/>
        </p:nvGrpSpPr>
        <p:grpSpPr bwMode="auto">
          <a:xfrm>
            <a:off x="8001000" y="1981200"/>
            <a:ext cx="762000" cy="523875"/>
            <a:chOff x="3962400" y="5791200"/>
            <a:chExt cx="762000" cy="523220"/>
          </a:xfrm>
        </p:grpSpPr>
        <p:sp>
          <p:nvSpPr>
            <p:cNvPr id="47109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9</a:t>
              </a:r>
            </a:p>
          </p:txBody>
        </p:sp>
        <p:sp>
          <p:nvSpPr>
            <p:cNvPr id="47110" name="Isosceles Triangle 7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8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8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8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8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3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Allosteric Enzymes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914400"/>
            <a:ext cx="7467600" cy="24384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ea typeface="ＭＳ Ｐゴシック" pitchFamily="34" charset="-128"/>
              </a:rPr>
              <a:t>Effector molecules change the activity of an enzyme by binding at a second site</a:t>
            </a:r>
          </a:p>
          <a:p>
            <a:pPr lvl="1" eaLnBrk="1" hangingPunct="1"/>
            <a:r>
              <a:rPr lang="en-US" sz="2400" b="1" dirty="0"/>
              <a:t>P</a:t>
            </a:r>
            <a:r>
              <a:rPr lang="en-US" sz="2400" b="1" dirty="0" smtClean="0"/>
              <a:t>ositive </a:t>
            </a:r>
            <a:r>
              <a:rPr lang="en-US" sz="2400" b="1" dirty="0" err="1" smtClean="0"/>
              <a:t>allosterism</a:t>
            </a:r>
            <a:r>
              <a:rPr lang="en-US" sz="2400" dirty="0"/>
              <a:t> </a:t>
            </a:r>
            <a:r>
              <a:rPr lang="en-US" sz="2400" dirty="0" smtClean="0"/>
              <a:t>- effector </a:t>
            </a:r>
            <a:r>
              <a:rPr lang="en-US" sz="2400" dirty="0"/>
              <a:t>binding converts the active site to an active </a:t>
            </a:r>
            <a:r>
              <a:rPr lang="en-US" sz="2400" dirty="0" smtClean="0"/>
              <a:t>configuration</a:t>
            </a:r>
          </a:p>
          <a:p>
            <a:pPr lvl="1" eaLnBrk="1" hangingPunct="1"/>
            <a:r>
              <a:rPr lang="en-US" sz="2400" b="1" dirty="0"/>
              <a:t>N</a:t>
            </a:r>
            <a:r>
              <a:rPr lang="en-US" sz="2400" b="1" dirty="0" smtClean="0"/>
              <a:t>egative </a:t>
            </a:r>
            <a:r>
              <a:rPr lang="en-US" sz="2400" b="1" dirty="0" err="1" smtClean="0"/>
              <a:t>allosterism</a:t>
            </a:r>
            <a:r>
              <a:rPr lang="en-US" sz="2400" dirty="0"/>
              <a:t> </a:t>
            </a:r>
            <a:r>
              <a:rPr lang="en-US" sz="2400" dirty="0" smtClean="0"/>
              <a:t>- effector </a:t>
            </a:r>
            <a:r>
              <a:rPr lang="en-US" sz="2400" dirty="0"/>
              <a:t>binding converts the active site to an inactive configuration</a:t>
            </a:r>
            <a:endParaRPr lang="en-US" altLang="en-US" sz="1800" dirty="0" smtClean="0">
              <a:ea typeface="ＭＳ Ｐゴシック" pitchFamily="34" charset="-128"/>
            </a:endParaRPr>
          </a:p>
        </p:txBody>
      </p:sp>
      <p:sp>
        <p:nvSpPr>
          <p:cNvPr id="48131" name="Rectangle 6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>
                <a:solidFill>
                  <a:schemeClr val="bg2"/>
                </a:solidFill>
              </a:rPr>
              <a:t>19.9 Regulation of Enzyme Activity</a:t>
            </a:r>
          </a:p>
        </p:txBody>
      </p:sp>
      <p:pic>
        <p:nvPicPr>
          <p:cNvPr id="48132" name="Picture 10" descr="19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3618522"/>
            <a:ext cx="7772400" cy="311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382000" cy="8382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Allosteric Enzymes in Metabolism</a:t>
            </a:r>
          </a:p>
        </p:txBody>
      </p:sp>
      <p:sp>
        <p:nvSpPr>
          <p:cNvPr id="4915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219200"/>
            <a:ext cx="7772400" cy="21336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The third reaction of glycolysis places a second phosphate on fructose-6-phosphate</a:t>
            </a: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ATP is a negative effector and AMP is a positive effector of the enzyme phosphofructokinase</a:t>
            </a:r>
          </a:p>
        </p:txBody>
      </p:sp>
      <p:sp>
        <p:nvSpPr>
          <p:cNvPr id="49155" name="Rectangle 9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solidFill>
                  <a:schemeClr val="bg2"/>
                </a:solidFill>
              </a:rPr>
              <a:t>19.9 Regulation of Enzyme Activity</a:t>
            </a:r>
          </a:p>
        </p:txBody>
      </p:sp>
      <p:pic>
        <p:nvPicPr>
          <p:cNvPr id="49156" name="Picture 11" descr="19-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29000"/>
            <a:ext cx="670560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Feedback Inhibition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219200"/>
            <a:ext cx="7620000" cy="53340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Allosteric enzymes are the basis for feedback inhibition</a:t>
            </a: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With </a:t>
            </a:r>
            <a:r>
              <a:rPr lang="en-US" altLang="en-US" sz="2800" smtClean="0">
                <a:solidFill>
                  <a:schemeClr val="accent2"/>
                </a:solidFill>
                <a:ea typeface="ＭＳ Ｐゴシック" pitchFamily="34" charset="-128"/>
              </a:rPr>
              <a:t>feedback inhibition</a:t>
            </a:r>
            <a:r>
              <a:rPr lang="en-US" altLang="en-US" sz="2800" smtClean="0">
                <a:ea typeface="ＭＳ Ｐゴシック" pitchFamily="34" charset="-128"/>
              </a:rPr>
              <a:t>, a product late in a series of enzyme-catalyzed reactions serves as an inhibitor for a previous allosteric enzyme earlier in the series</a:t>
            </a:r>
          </a:p>
          <a:p>
            <a:pPr eaLnBrk="1" hangingPunct="1"/>
            <a:endParaRPr lang="en-US" altLang="en-US" sz="280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In this example, product F serves to inhibit the activity of enzyme E</a:t>
            </a:r>
            <a:r>
              <a:rPr lang="en-US" altLang="en-US" sz="2800" baseline="-25000" smtClean="0">
                <a:ea typeface="ＭＳ Ｐゴシック" pitchFamily="34" charset="-128"/>
              </a:rPr>
              <a:t>1</a:t>
            </a:r>
          </a:p>
          <a:p>
            <a:pPr lvl="1" eaLnBrk="1" hangingPunct="1"/>
            <a:r>
              <a:rPr lang="en-US" altLang="en-US" sz="2600" smtClean="0">
                <a:ea typeface="ＭＳ Ｐゴシック" pitchFamily="34" charset="-128"/>
              </a:rPr>
              <a:t>Product F acts as a negative allosteric effector on one of the early enzymes in the pathway</a:t>
            </a:r>
          </a:p>
        </p:txBody>
      </p:sp>
      <p:sp>
        <p:nvSpPr>
          <p:cNvPr id="50179" name="Rectangle 5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>
                <a:solidFill>
                  <a:schemeClr val="bg2"/>
                </a:solidFill>
              </a:rPr>
              <a:t>19.9 Regulation of Enzyme Activity</a:t>
            </a:r>
          </a:p>
        </p:txBody>
      </p:sp>
      <p:pic>
        <p:nvPicPr>
          <p:cNvPr id="50180" name="Picture 8" descr="19-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962400"/>
            <a:ext cx="48768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Proenzymes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295400"/>
            <a:ext cx="7543800" cy="48768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A proenzyme, an enzyme made in an inactive form  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It is converted to its active form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By proteolysis (hydrolysis of the enzyme)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When needed at the active site in the cell</a:t>
            </a:r>
          </a:p>
          <a:p>
            <a:pPr lvl="2" eaLnBrk="1" hangingPunct="1"/>
            <a:r>
              <a:rPr lang="en-US" altLang="en-US" smtClean="0">
                <a:ea typeface="ＭＳ Ｐゴシック" pitchFamily="34" charset="-128"/>
              </a:rPr>
              <a:t>Pepsinogen is synthesized and transported to the stomach where it is converted to pepsin</a:t>
            </a:r>
          </a:p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19.9 Regulation of Enzyme Activity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Proenzymes of the Digestive Tract</a:t>
            </a:r>
            <a:r>
              <a:rPr lang="en-CA" altLang="en-US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52226" name="Rectangle 4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19.9 Regulation of Enzyme Activity</a:t>
            </a:r>
          </a:p>
        </p:txBody>
      </p:sp>
      <p:pic>
        <p:nvPicPr>
          <p:cNvPr id="52230" name="Picture 6" descr="den02761_t19_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2384425"/>
            <a:ext cx="7205663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Protein Modification</a:t>
            </a:r>
            <a:r>
              <a:rPr lang="en-CA" altLang="en-US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53250" name="Rectangle 6"/>
          <p:cNvSpPr>
            <a:spLocks noGrp="1" noChangeArrowheads="1"/>
          </p:cNvSpPr>
          <p:nvPr>
            <p:ph idx="1"/>
          </p:nvPr>
        </p:nvSpPr>
        <p:spPr>
          <a:xfrm>
            <a:off x="1524000" y="1066800"/>
            <a:ext cx="7391400" cy="56388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In protein modification a chemical group is covalently added to or removed from the protein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Covalent modification either activates or turns off the enzyme</a:t>
            </a: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The most common form of </a:t>
            </a:r>
            <a:r>
              <a:rPr lang="en-US" altLang="en-US" sz="2800" b="1" smtClean="0">
                <a:solidFill>
                  <a:schemeClr val="accent2"/>
                </a:solidFill>
                <a:ea typeface="ＭＳ Ｐゴシック" pitchFamily="34" charset="-128"/>
              </a:rPr>
              <a:t>protein modification</a:t>
            </a:r>
            <a:r>
              <a:rPr lang="en-US" altLang="en-US" sz="2800" smtClean="0">
                <a:ea typeface="ＭＳ Ｐゴシック" pitchFamily="34" charset="-128"/>
              </a:rPr>
              <a:t> is addition or removal of a phosphate group</a:t>
            </a:r>
          </a:p>
          <a:p>
            <a:pPr lvl="1" eaLnBrk="1" hangingPunct="1"/>
            <a:r>
              <a:rPr lang="en-US" altLang="en-US" sz="2600" smtClean="0">
                <a:ea typeface="ＭＳ Ｐゴシック" pitchFamily="34" charset="-128"/>
              </a:rPr>
              <a:t>This group is located at the R group (with a free       –OH) of:</a:t>
            </a:r>
          </a:p>
          <a:p>
            <a:pPr lvl="2" eaLnBrk="1" hangingPunct="1"/>
            <a:r>
              <a:rPr lang="en-US" altLang="en-US" smtClean="0">
                <a:ea typeface="ＭＳ Ｐゴシック" pitchFamily="34" charset="-128"/>
              </a:rPr>
              <a:t>Serine </a:t>
            </a:r>
          </a:p>
          <a:p>
            <a:pPr lvl="2" eaLnBrk="1" hangingPunct="1"/>
            <a:r>
              <a:rPr lang="en-US" altLang="en-US" smtClean="0">
                <a:ea typeface="ＭＳ Ｐゴシック" pitchFamily="34" charset="-128"/>
              </a:rPr>
              <a:t>Threonine</a:t>
            </a:r>
          </a:p>
          <a:p>
            <a:pPr lvl="2" eaLnBrk="1" hangingPunct="1"/>
            <a:r>
              <a:rPr lang="en-US" altLang="en-US" smtClean="0">
                <a:ea typeface="ＭＳ Ｐゴシック" pitchFamily="34" charset="-128"/>
              </a:rPr>
              <a:t>Tyrosine</a:t>
            </a:r>
          </a:p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19.9 Regulation of Enzyme Activity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8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Transferases</a:t>
            </a:r>
          </a:p>
        </p:txBody>
      </p:sp>
      <p:sp>
        <p:nvSpPr>
          <p:cNvPr id="10243" name="Rectangle 9"/>
          <p:cNvSpPr>
            <a:spLocks noGrp="1" noChangeArrowheads="1"/>
          </p:cNvSpPr>
          <p:nvPr>
            <p:ph idx="1"/>
          </p:nvPr>
        </p:nvSpPr>
        <p:spPr>
          <a:xfrm>
            <a:off x="1143000" y="1371600"/>
            <a:ext cx="7772400" cy="25146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defRPr/>
            </a:pPr>
            <a:r>
              <a:rPr lang="en-US" dirty="0" smtClean="0">
                <a:solidFill>
                  <a:srgbClr val="842F73"/>
                </a:solidFill>
              </a:rPr>
              <a:t>Transferases </a:t>
            </a:r>
            <a:r>
              <a:rPr lang="en-US" dirty="0"/>
              <a:t>transfer a group from one molecule to another</a:t>
            </a:r>
          </a:p>
          <a:p>
            <a:pPr lvl="1" eaLnBrk="1" hangingPunct="1">
              <a:defRPr/>
            </a:pPr>
            <a:r>
              <a:rPr lang="en-US" sz="2400" dirty="0"/>
              <a:t>Transaminases catalyze transfer of an amino </a:t>
            </a:r>
            <a:r>
              <a:rPr lang="en-US" sz="2400" dirty="0" smtClean="0"/>
              <a:t>group</a:t>
            </a:r>
          </a:p>
          <a:p>
            <a:pPr lvl="1" eaLnBrk="1" hangingPunct="1">
              <a:defRPr/>
            </a:pPr>
            <a:r>
              <a:rPr lang="en-US" sz="2400" i="1" dirty="0" err="1" smtClean="0"/>
              <a:t>Transmethylase</a:t>
            </a:r>
            <a:r>
              <a:rPr lang="en-US" sz="2400" dirty="0" smtClean="0"/>
              <a:t> </a:t>
            </a:r>
            <a:r>
              <a:rPr lang="en-US" sz="2400" dirty="0"/>
              <a:t>catalyzes the transfer of a methyl group</a:t>
            </a:r>
          </a:p>
          <a:p>
            <a:pPr lvl="1" eaLnBrk="1" hangingPunct="1">
              <a:defRPr/>
            </a:pPr>
            <a:r>
              <a:rPr lang="en-US" sz="2400" dirty="0"/>
              <a:t>Kinases transfer a </a:t>
            </a:r>
            <a:r>
              <a:rPr lang="en-US" sz="2400" dirty="0" smtClean="0"/>
              <a:t>phosphoryl </a:t>
            </a:r>
            <a:r>
              <a:rPr lang="en-US" sz="2400" dirty="0"/>
              <a:t>group</a:t>
            </a:r>
          </a:p>
          <a:p>
            <a:pPr eaLnBrk="1" hangingPunct="1">
              <a:defRPr/>
            </a:pPr>
            <a:endParaRPr lang="en-US" sz="2600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7411" name="Rectangle 10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19.1 Nomenclature and Classification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61136"/>
            <a:ext cx="76454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09800" y="6542292"/>
            <a:ext cx="4759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solidFill>
                  <a:schemeClr val="bg1">
                    <a:lumMod val="10000"/>
                  </a:schemeClr>
                </a:solidFill>
              </a:rPr>
              <a:t>Copyright © 2017 McGraw-Hill Education.  Permission required for reproduction or display</a:t>
            </a:r>
            <a:endParaRPr lang="en-US" altLang="en-US" dirty="0">
              <a:solidFill>
                <a:schemeClr val="bg1">
                  <a:lumMod val="1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19.10 Inhibition of Enzyme Activity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Chemicals can bind to enzymes and eliminate or drastically reduce catalytic activity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Classify enzyme inhibitors on the basis of reversibility and competition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b="1" dirty="0" smtClean="0">
                <a:solidFill>
                  <a:schemeClr val="accent2"/>
                </a:solidFill>
                <a:ea typeface="ＭＳ Ｐゴシック" pitchFamily="34" charset="-128"/>
              </a:rPr>
              <a:t>Irreversible inhibitors</a:t>
            </a:r>
            <a:r>
              <a:rPr lang="en-US" altLang="en-US" sz="3200" b="1" dirty="0" smtClean="0">
                <a:ea typeface="ＭＳ Ｐゴシック" pitchFamily="34" charset="-128"/>
              </a:rPr>
              <a:t> </a:t>
            </a:r>
            <a:r>
              <a:rPr lang="en-US" altLang="en-US" sz="3200" dirty="0" smtClean="0">
                <a:ea typeface="ＭＳ Ｐゴシック" pitchFamily="34" charset="-128"/>
              </a:rPr>
              <a:t>bind tightly to the enzyme and thereby prevent formation of the E-S complex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b="1" dirty="0" smtClean="0">
                <a:solidFill>
                  <a:schemeClr val="accent2"/>
                </a:solidFill>
                <a:ea typeface="ＭＳ Ｐゴシック" pitchFamily="34" charset="-128"/>
              </a:rPr>
              <a:t>Reversible competitive inhibitors</a:t>
            </a:r>
            <a:r>
              <a:rPr lang="en-US" altLang="en-US" sz="3200" b="1" dirty="0" smtClean="0">
                <a:ea typeface="ＭＳ Ｐゴシック" pitchFamily="34" charset="-128"/>
              </a:rPr>
              <a:t> </a:t>
            </a:r>
            <a:r>
              <a:rPr lang="en-US" altLang="en-US" sz="3200" dirty="0" smtClean="0">
                <a:ea typeface="ＭＳ Ｐゴシック" pitchFamily="34" charset="-128"/>
              </a:rPr>
              <a:t>often structurally resemble the substrate and bind at the normal active site</a:t>
            </a:r>
          </a:p>
        </p:txBody>
      </p:sp>
      <p:grpSp>
        <p:nvGrpSpPr>
          <p:cNvPr id="54276" name="Group 9"/>
          <p:cNvGrpSpPr>
            <a:grpSpLocks/>
          </p:cNvGrpSpPr>
          <p:nvPr/>
        </p:nvGrpSpPr>
        <p:grpSpPr bwMode="auto">
          <a:xfrm>
            <a:off x="7924800" y="1609725"/>
            <a:ext cx="838200" cy="523875"/>
            <a:chOff x="3886200" y="5791200"/>
            <a:chExt cx="838200" cy="523220"/>
          </a:xfrm>
        </p:grpSpPr>
        <p:sp>
          <p:nvSpPr>
            <p:cNvPr id="54277" name="TextBox 5"/>
            <p:cNvSpPr txBox="1">
              <a:spLocks noChangeArrowheads="1"/>
            </p:cNvSpPr>
            <p:nvPr/>
          </p:nvSpPr>
          <p:spPr bwMode="auto">
            <a:xfrm>
              <a:off x="38862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10</a:t>
              </a:r>
            </a:p>
          </p:txBody>
        </p:sp>
        <p:sp>
          <p:nvSpPr>
            <p:cNvPr id="54278" name="Isosceles Triangle 7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Irreversible Inhibitors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914400"/>
            <a:ext cx="7391400" cy="5562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>
                <a:ea typeface="ＭＳ Ｐゴシック" pitchFamily="34" charset="-128"/>
              </a:rPr>
              <a:t>Irreversible enzyme inhibitors bind very tightly to the enzyme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smtClean="0">
                <a:ea typeface="ＭＳ Ｐゴシック" pitchFamily="34" charset="-128"/>
              </a:rPr>
              <a:t>Binding of the inhibitor to one of the R groups of a amino acid in the active site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This binding may block the active site binding groups so that the enzyme-substrate complex cannot form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Alternatively, an inhibitor may interfere with the catalytic group of the active site eliminating catalysis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smtClean="0">
                <a:ea typeface="ＭＳ Ｐゴシック" pitchFamily="34" charset="-128"/>
              </a:rPr>
              <a:t>Irreversible inhibitors include:</a:t>
            </a:r>
            <a:r>
              <a:rPr lang="en-US" altLang="en-US" sz="2400" smtClean="0">
                <a:ea typeface="ＭＳ Ｐゴシック" pitchFamily="34" charset="-128"/>
              </a:rPr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Arsenic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Snake venom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itchFamily="34" charset="-128"/>
              </a:rPr>
              <a:t>Nerve gas</a:t>
            </a:r>
          </a:p>
        </p:txBody>
      </p:sp>
      <p:sp>
        <p:nvSpPr>
          <p:cNvPr id="55299" name="Rectangle 5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19.10 Inhibition of Enzyme Activity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Reversible, Competitive Inhibitors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990600"/>
            <a:ext cx="7391400" cy="54864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Reversible, competitive enzyme inhibitors are also called </a:t>
            </a:r>
            <a:r>
              <a:rPr lang="en-US" altLang="en-US" sz="2800" b="1" i="1" smtClean="0">
                <a:solidFill>
                  <a:schemeClr val="accent2"/>
                </a:solidFill>
                <a:ea typeface="ＭＳ Ｐゴシック" pitchFamily="34" charset="-128"/>
              </a:rPr>
              <a:t>structural analogs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Molecules that resemble the structure and charge distribution of a natural substance for an enzyme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Resemblance permits the inhibitor to occupy the enzyme active site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Once inhibitor is at the active site, no reaction can occur and the enzyme activity is inhibited</a:t>
            </a: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Inhibition is competitive because the inhibitor and the substrate compete for binding to the active site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Degree of inhibition depends on the relative concentrations of enzyme and inhibitor</a:t>
            </a:r>
          </a:p>
        </p:txBody>
      </p:sp>
      <p:sp>
        <p:nvSpPr>
          <p:cNvPr id="56323" name="Rectangle 4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19.10 Inhibition of Enzyme Activity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8153400" cy="1125194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altLang="en-US" dirty="0" smtClean="0">
                <a:ea typeface="ＭＳ Ｐゴシック" pitchFamily="34" charset="-128"/>
              </a:rPr>
              <a:t>Representation of Reversible, Competitive Inhibitor</a:t>
            </a:r>
          </a:p>
        </p:txBody>
      </p:sp>
      <p:sp>
        <p:nvSpPr>
          <p:cNvPr id="57346" name="Rectangle 4"/>
          <p:cNvSpPr>
            <a:spLocks noChangeArrowheads="1"/>
          </p:cNvSpPr>
          <p:nvPr/>
        </p:nvSpPr>
        <p:spPr bwMode="auto">
          <a:xfrm rot="-5400000">
            <a:off x="-26289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dirty="0">
                <a:solidFill>
                  <a:schemeClr val="bg2"/>
                </a:solidFill>
              </a:rPr>
              <a:t>19.10 Inhibition of Enzyme Activity</a:t>
            </a:r>
          </a:p>
        </p:txBody>
      </p:sp>
      <p:pic>
        <p:nvPicPr>
          <p:cNvPr id="57347" name="Picture 10" descr="19_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1201394"/>
            <a:ext cx="4503737" cy="542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19.11 Proteolytic Enzymes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458200" cy="55626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Proteolytic enzymes cleave the peptide bond in proteins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These enzymes break the peptide bonds that maintain the primary protein structure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These enzymes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 specificity depend on a hydrophobic pocket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A cluster of hydrophobic amino acids brought together by the 3-D folding of the protein chain</a:t>
            </a:r>
          </a:p>
        </p:txBody>
      </p:sp>
      <p:grpSp>
        <p:nvGrpSpPr>
          <p:cNvPr id="59396" name="Group 9"/>
          <p:cNvGrpSpPr>
            <a:grpSpLocks/>
          </p:cNvGrpSpPr>
          <p:nvPr/>
        </p:nvGrpSpPr>
        <p:grpSpPr bwMode="auto">
          <a:xfrm>
            <a:off x="7924800" y="1685925"/>
            <a:ext cx="838200" cy="523875"/>
            <a:chOff x="3886200" y="5791200"/>
            <a:chExt cx="838200" cy="523220"/>
          </a:xfrm>
        </p:grpSpPr>
        <p:sp>
          <p:nvSpPr>
            <p:cNvPr id="59398" name="TextBox 5"/>
            <p:cNvSpPr txBox="1">
              <a:spLocks noChangeArrowheads="1"/>
            </p:cNvSpPr>
            <p:nvPr/>
          </p:nvSpPr>
          <p:spPr bwMode="auto">
            <a:xfrm>
              <a:off x="38862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11</a:t>
              </a:r>
            </a:p>
          </p:txBody>
        </p:sp>
        <p:sp>
          <p:nvSpPr>
            <p:cNvPr id="59399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  <p:sp>
        <p:nvSpPr>
          <p:cNvPr id="59397" name="TextBox 1"/>
          <p:cNvSpPr txBox="1">
            <a:spLocks noChangeArrowheads="1"/>
          </p:cNvSpPr>
          <p:nvPr/>
        </p:nvSpPr>
        <p:spPr bwMode="auto">
          <a:xfrm>
            <a:off x="9669463" y="2122488"/>
            <a:ext cx="1857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/>
            <a:endParaRPr lang="en-IN" altLang="en-US" sz="36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Chymotrypsin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458200" cy="55626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Chymotrypsin cleaves the peptide bond at the carboxylic end of: 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Methionine 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Tyrosine 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Tryptophan 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Phenylalanine </a:t>
            </a:r>
          </a:p>
        </p:txBody>
      </p:sp>
      <p:pic>
        <p:nvPicPr>
          <p:cNvPr id="60420" name="Picture 11" descr="19-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343400"/>
            <a:ext cx="4724400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421" name="Group 9"/>
          <p:cNvGrpSpPr>
            <a:grpSpLocks/>
          </p:cNvGrpSpPr>
          <p:nvPr/>
        </p:nvGrpSpPr>
        <p:grpSpPr bwMode="auto">
          <a:xfrm>
            <a:off x="7924800" y="1905000"/>
            <a:ext cx="838200" cy="523875"/>
            <a:chOff x="3886200" y="5791200"/>
            <a:chExt cx="838200" cy="523220"/>
          </a:xfrm>
        </p:grpSpPr>
        <p:sp>
          <p:nvSpPr>
            <p:cNvPr id="60422" name="TextBox 5"/>
            <p:cNvSpPr txBox="1">
              <a:spLocks noChangeArrowheads="1"/>
            </p:cNvSpPr>
            <p:nvPr/>
          </p:nvSpPr>
          <p:spPr bwMode="auto">
            <a:xfrm>
              <a:off x="38862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11</a:t>
              </a:r>
            </a:p>
          </p:txBody>
        </p:sp>
        <p:sp>
          <p:nvSpPr>
            <p:cNvPr id="60423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en-CA" smtClean="0">
                <a:ea typeface="+mj-ea"/>
              </a:rPr>
              <a:t>Specificity of the Proteolytic Enzyme, Chymotrypsin </a:t>
            </a:r>
          </a:p>
        </p:txBody>
      </p:sp>
      <p:sp>
        <p:nvSpPr>
          <p:cNvPr id="61442" name="Rectangle 4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19.11 Proteolytic Enzymes</a:t>
            </a:r>
          </a:p>
        </p:txBody>
      </p:sp>
      <p:pic>
        <p:nvPicPr>
          <p:cNvPr id="61443" name="Picture 9" descr="19_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71600"/>
            <a:ext cx="42481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ea typeface="+mj-ea"/>
              </a:rPr>
              <a:t>Proteolytic</a:t>
            </a:r>
            <a:r>
              <a:rPr lang="en-US" dirty="0" smtClean="0">
                <a:ea typeface="+mj-ea"/>
              </a:rPr>
              <a:t> Enzymes 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and Evolution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676400"/>
            <a:ext cx="7543800" cy="51816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Pancreatic serine proteases are a category of enzymes which all hydrolyze peptide bonds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Appear to have arisen through divergent evolution from a common ancestor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Similar primary structures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Similar tertiary structures</a:t>
            </a:r>
          </a:p>
          <a:p>
            <a:pPr lvl="1" eaLnBrk="1" hangingPunct="1"/>
            <a:r>
              <a:rPr lang="en-US" altLang="en-US" sz="2400" smtClean="0">
                <a:ea typeface="ＭＳ Ｐゴシック" pitchFamily="34" charset="-128"/>
              </a:rPr>
              <a:t>Different specificities </a:t>
            </a:r>
          </a:p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Each enzyme has a different pocket to fit the specificity for the side chains of their substrates</a:t>
            </a:r>
          </a:p>
          <a:p>
            <a:pPr lvl="1" eaLnBrk="1" hangingPunct="1"/>
            <a:r>
              <a:rPr lang="en-US" altLang="en-US" sz="2400" i="1" smtClean="0">
                <a:ea typeface="ＭＳ Ｐゴシック" pitchFamily="34" charset="-128"/>
              </a:rPr>
              <a:t>Different keys fit different locks</a:t>
            </a:r>
          </a:p>
        </p:txBody>
      </p:sp>
      <p:sp>
        <p:nvSpPr>
          <p:cNvPr id="62467" name="Rectangle 4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19.11 Proteolytic Enzymes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1534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Proteolytic Enzyme Specificities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219200"/>
            <a:ext cx="7620000" cy="1828800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ea typeface="ＭＳ Ｐゴシック" pitchFamily="34" charset="-128"/>
              </a:rPr>
              <a:t>Chymotrypsin: </a:t>
            </a:r>
            <a:r>
              <a:rPr lang="en-US" altLang="en-US" sz="2000" dirty="0" smtClean="0">
                <a:ea typeface="ＭＳ Ｐゴシック" pitchFamily="34" charset="-128"/>
              </a:rPr>
              <a:t>cleaves peptide bonds on the carbonyl side of aromatic amino acids and large, hydrophobic amino acids</a:t>
            </a:r>
          </a:p>
          <a:p>
            <a:pPr eaLnBrk="1" hangingPunct="1"/>
            <a:r>
              <a:rPr lang="en-US" altLang="en-US" sz="2400" dirty="0" smtClean="0">
                <a:ea typeface="ＭＳ Ｐゴシック" pitchFamily="34" charset="-128"/>
              </a:rPr>
              <a:t>Trypsin: </a:t>
            </a:r>
            <a:r>
              <a:rPr lang="en-US" altLang="en-US" sz="2000" dirty="0" smtClean="0">
                <a:ea typeface="ＭＳ Ｐゴシック" pitchFamily="34" charset="-128"/>
              </a:rPr>
              <a:t>cleaves on the carbonyl side of basic amino acids</a:t>
            </a:r>
            <a:endParaRPr lang="en-US" altLang="en-US" sz="2400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z="2400" dirty="0" smtClean="0">
                <a:ea typeface="ＭＳ Ｐゴシック" pitchFamily="34" charset="-128"/>
              </a:rPr>
              <a:t>Elastase:</a:t>
            </a:r>
            <a:r>
              <a:rPr lang="en-US" altLang="en-US" sz="2000" dirty="0" smtClean="0">
                <a:ea typeface="ＭＳ Ｐゴシック" pitchFamily="34" charset="-128"/>
              </a:rPr>
              <a:t>  cleaves on the carbonyl side of </a:t>
            </a:r>
            <a:r>
              <a:rPr lang="en-US" altLang="en-US" sz="2000" dirty="0" err="1" smtClean="0">
                <a:ea typeface="ＭＳ Ｐゴシック" pitchFamily="34" charset="-128"/>
              </a:rPr>
              <a:t>Gly</a:t>
            </a:r>
            <a:r>
              <a:rPr lang="en-US" altLang="en-US" sz="2000" dirty="0" smtClean="0">
                <a:ea typeface="ＭＳ Ｐゴシック" pitchFamily="34" charset="-128"/>
              </a:rPr>
              <a:t> and Ala</a:t>
            </a:r>
            <a:endParaRPr lang="en-US" altLang="en-US" sz="2400" dirty="0" smtClean="0">
              <a:ea typeface="ＭＳ Ｐゴシック" pitchFamily="34" charset="-128"/>
            </a:endParaRPr>
          </a:p>
        </p:txBody>
      </p:sp>
      <p:pic>
        <p:nvPicPr>
          <p:cNvPr id="63491" name="Picture 9" descr="19_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95600"/>
            <a:ext cx="5562600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Rectangle 4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19.11 Proteolytic Enzymes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382000" cy="9144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19.12 Uses of Enzymes in Medicine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534400" cy="5334000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en-US" altLang="en-US" smtClean="0">
                <a:solidFill>
                  <a:schemeClr val="accent2"/>
                </a:solidFill>
                <a:ea typeface="ＭＳ Ｐゴシック" pitchFamily="34" charset="-128"/>
              </a:rPr>
              <a:t>Diagnostic </a:t>
            </a:r>
            <a:r>
              <a:rPr lang="en-US" altLang="en-US" smtClean="0">
                <a:ea typeface="ＭＳ Ｐゴシック" pitchFamily="34" charset="-128"/>
              </a:rPr>
              <a:t>– biomarker levels altered with disease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Acute myocardial infarction:</a:t>
            </a:r>
          </a:p>
          <a:p>
            <a:pPr lvl="2" eaLnBrk="1" hangingPunct="1"/>
            <a:r>
              <a:rPr lang="en-US" altLang="en-US" smtClean="0">
                <a:ea typeface="ＭＳ Ｐゴシック" pitchFamily="34" charset="-128"/>
              </a:rPr>
              <a:t>Creatine kinase - MB</a:t>
            </a:r>
          </a:p>
          <a:p>
            <a:pPr lvl="2" eaLnBrk="1" hangingPunct="1"/>
            <a:r>
              <a:rPr lang="en-US" altLang="en-US" smtClean="0">
                <a:ea typeface="ＭＳ Ｐゴシック" pitchFamily="34" charset="-128"/>
              </a:rPr>
              <a:t>Myoglobin</a:t>
            </a:r>
          </a:p>
          <a:p>
            <a:pPr lvl="2" eaLnBrk="1" hangingPunct="1"/>
            <a:r>
              <a:rPr lang="en-US" altLang="en-US" smtClean="0">
                <a:ea typeface="ＭＳ Ｐゴシック" pitchFamily="34" charset="-128"/>
              </a:rPr>
              <a:t>Troponin I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Pancreatitis:</a:t>
            </a:r>
          </a:p>
          <a:p>
            <a:pPr lvl="2" eaLnBrk="1" hangingPunct="1"/>
            <a:r>
              <a:rPr lang="en-US" altLang="en-US" smtClean="0">
                <a:ea typeface="ＭＳ Ｐゴシック" pitchFamily="34" charset="-128"/>
              </a:rPr>
              <a:t>Amylase</a:t>
            </a:r>
          </a:p>
          <a:p>
            <a:pPr lvl="2" eaLnBrk="1" hangingPunct="1"/>
            <a:r>
              <a:rPr lang="en-US" altLang="en-US" smtClean="0">
                <a:ea typeface="ＭＳ Ｐゴシック" pitchFamily="34" charset="-128"/>
              </a:rPr>
              <a:t>Lipase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Hydrolases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1286669" y="1066800"/>
            <a:ext cx="7620000" cy="2590800"/>
          </a:xfrm>
        </p:spPr>
        <p:txBody>
          <a:bodyPr/>
          <a:lstStyle/>
          <a:p>
            <a:pPr marL="398463" indent="-398463" eaLnBrk="1" hangingPunct="1">
              <a:buClr>
                <a:schemeClr val="tx1"/>
              </a:buClr>
            </a:pPr>
            <a:r>
              <a:rPr lang="en-US" altLang="en-US" dirty="0" smtClean="0">
                <a:solidFill>
                  <a:schemeClr val="accent2"/>
                </a:solidFill>
                <a:ea typeface="ＭＳ Ｐゴシック" pitchFamily="34" charset="-128"/>
              </a:rPr>
              <a:t>Hydrolases</a:t>
            </a:r>
            <a:r>
              <a:rPr lang="en-US" altLang="en-US" dirty="0" smtClean="0">
                <a:ea typeface="ＭＳ Ｐゴシック" pitchFamily="34" charset="-128"/>
              </a:rPr>
              <a:t> cleave bonds by adding water</a:t>
            </a:r>
            <a:r>
              <a:rPr lang="en-US" altLang="en-US" sz="2800" dirty="0" smtClean="0">
                <a:ea typeface="ＭＳ Ｐゴシック" pitchFamily="34" charset="-128"/>
              </a:rPr>
              <a:t>  </a:t>
            </a:r>
          </a:p>
          <a:p>
            <a:pPr marL="858838" lvl="1" indent="-282575" eaLnBrk="1" hangingPunct="1"/>
            <a:r>
              <a:rPr lang="en-US" altLang="en-US" sz="2400" dirty="0" smtClean="0">
                <a:ea typeface="ＭＳ Ｐゴシック" pitchFamily="34" charset="-128"/>
              </a:rPr>
              <a:t>Phosphatases</a:t>
            </a:r>
          </a:p>
          <a:p>
            <a:pPr marL="858838" lvl="1" indent="-282575" eaLnBrk="1" hangingPunct="1"/>
            <a:r>
              <a:rPr lang="en-US" altLang="en-US" sz="2400" dirty="0" smtClean="0">
                <a:ea typeface="ＭＳ Ｐゴシック" pitchFamily="34" charset="-128"/>
              </a:rPr>
              <a:t>Peptidases </a:t>
            </a:r>
          </a:p>
          <a:p>
            <a:pPr marL="858838" lvl="1" indent="-282575" eaLnBrk="1" hangingPunct="1"/>
            <a:r>
              <a:rPr lang="en-US" altLang="en-US" sz="2400" dirty="0" smtClean="0">
                <a:ea typeface="ＭＳ Ｐゴシック" pitchFamily="34" charset="-128"/>
              </a:rPr>
              <a:t>Lipases </a:t>
            </a:r>
          </a:p>
          <a:p>
            <a:pPr marL="858838" lvl="1" indent="-282575" eaLnBrk="1" hangingPunct="1"/>
            <a:r>
              <a:rPr lang="en-US" sz="2400" dirty="0" err="1" smtClean="0"/>
              <a:t>Glycosidases</a:t>
            </a:r>
            <a:r>
              <a:rPr lang="en-US" sz="2400" dirty="0" smtClean="0"/>
              <a:t> (example: amylase)</a:t>
            </a:r>
            <a:endParaRPr lang="en-US" altLang="en-US" sz="2400" dirty="0" smtClean="0">
              <a:ea typeface="ＭＳ Ｐゴシック" pitchFamily="34" charset="-128"/>
            </a:endParaRPr>
          </a:p>
        </p:txBody>
      </p:sp>
      <p:sp>
        <p:nvSpPr>
          <p:cNvPr id="18435" name="Rectangle 10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19.1 Nomenclature and Classification</a:t>
            </a:r>
          </a:p>
        </p:txBody>
      </p:sp>
      <p:pic>
        <p:nvPicPr>
          <p:cNvPr id="18436" name="Picture 15" descr="19-0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623093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382000" cy="914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Other Uses of Enzymes in Medicine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219200"/>
            <a:ext cx="7239000" cy="5334000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en-US" altLang="en-US" smtClean="0">
                <a:solidFill>
                  <a:schemeClr val="accent2"/>
                </a:solidFill>
                <a:ea typeface="ＭＳ Ｐゴシック" pitchFamily="34" charset="-128"/>
              </a:rPr>
              <a:t>Analytical reagents</a:t>
            </a:r>
            <a:r>
              <a:rPr lang="en-US" altLang="en-US" smtClean="0">
                <a:ea typeface="ＭＳ Ｐゴシック" pitchFamily="34" charset="-128"/>
              </a:rPr>
              <a:t> – enzyme used to</a:t>
            </a:r>
            <a:br>
              <a:rPr lang="en-US" altLang="en-US" smtClean="0">
                <a:ea typeface="ＭＳ Ｐゴシック" pitchFamily="34" charset="-128"/>
              </a:rPr>
            </a:br>
            <a:r>
              <a:rPr lang="en-US" altLang="en-US" smtClean="0">
                <a:ea typeface="ＭＳ Ｐゴシック" pitchFamily="34" charset="-128"/>
              </a:rPr>
              <a:t>measure another substance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en-US" smtClean="0">
                <a:ea typeface="ＭＳ Ｐゴシック" pitchFamily="34" charset="-128"/>
              </a:rPr>
              <a:t>Urea converted to NH</a:t>
            </a:r>
            <a:r>
              <a:rPr lang="en-US" altLang="en-US" baseline="-25000" smtClean="0">
                <a:ea typeface="ＭＳ Ｐゴシック" pitchFamily="34" charset="-128"/>
              </a:rPr>
              <a:t>3</a:t>
            </a:r>
            <a:r>
              <a:rPr lang="en-US" altLang="en-US" smtClean="0">
                <a:ea typeface="ＭＳ Ｐゴシック" pitchFamily="34" charset="-128"/>
              </a:rPr>
              <a:t> via urease 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en-US" smtClean="0">
                <a:ea typeface="ＭＳ Ｐゴシック" pitchFamily="34" charset="-128"/>
              </a:rPr>
              <a:t>Blood urea nitrogen (BUN) measured</a:t>
            </a:r>
          </a:p>
          <a:p>
            <a:pPr eaLnBrk="1" hangingPunct="1">
              <a:spcBef>
                <a:spcPct val="10000"/>
              </a:spcBef>
            </a:pPr>
            <a:r>
              <a:rPr lang="en-US" altLang="en-US" smtClean="0">
                <a:solidFill>
                  <a:schemeClr val="accent2"/>
                </a:solidFill>
                <a:ea typeface="ＭＳ Ｐゴシック" pitchFamily="34" charset="-128"/>
              </a:rPr>
              <a:t>Replacement therapy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en-US" smtClean="0">
                <a:ea typeface="ＭＳ Ｐゴシック" pitchFamily="34" charset="-128"/>
              </a:rPr>
              <a:t>Administer genetically engineered </a:t>
            </a:r>
            <a:r>
              <a:rPr lang="en-US" altLang="en-US" smtClean="0">
                <a:latin typeface="Symbol" pitchFamily="18" charset="2"/>
                <a:ea typeface="ＭＳ Ｐゴシック" pitchFamily="34" charset="-128"/>
              </a:rPr>
              <a:t>b</a:t>
            </a:r>
            <a:r>
              <a:rPr lang="en-US" altLang="en-US" smtClean="0">
                <a:ea typeface="ＭＳ Ｐゴシック" pitchFamily="34" charset="-128"/>
              </a:rPr>
              <a:t>-glucocerebrosidase for Gaucher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s disease</a:t>
            </a:r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dirty="0" err="1" smtClean="0">
                <a:ea typeface="ＭＳ Ｐゴシック" pitchFamily="34" charset="-128"/>
              </a:rPr>
              <a:t>Lyases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295400"/>
            <a:ext cx="7620000" cy="5105400"/>
          </a:xfrm>
        </p:spPr>
        <p:txBody>
          <a:bodyPr/>
          <a:lstStyle/>
          <a:p>
            <a:pPr marL="398463" indent="-398463" eaLnBrk="1" hangingPunct="1">
              <a:buClr>
                <a:schemeClr val="tx1"/>
              </a:buClr>
            </a:pPr>
            <a:r>
              <a:rPr lang="en-US" altLang="en-US" smtClean="0">
                <a:solidFill>
                  <a:schemeClr val="accent2"/>
                </a:solidFill>
                <a:ea typeface="ＭＳ Ｐゴシック" pitchFamily="34" charset="-128"/>
              </a:rPr>
              <a:t>Lyases</a:t>
            </a:r>
            <a:r>
              <a:rPr lang="en-US" altLang="en-US" smtClean="0">
                <a:ea typeface="ＭＳ Ｐゴシック" pitchFamily="34" charset="-128"/>
              </a:rPr>
              <a:t> catalyze removal of groups to form double bonds or the reverse break double bonds </a:t>
            </a:r>
          </a:p>
          <a:p>
            <a:pPr marL="858838" lvl="1" indent="-282575" eaLnBrk="1" hangingPunct="1"/>
            <a:r>
              <a:rPr lang="en-US" altLang="en-US" smtClean="0">
                <a:ea typeface="ＭＳ Ｐゴシック" pitchFamily="34" charset="-128"/>
              </a:rPr>
              <a:t>Decarboxylases</a:t>
            </a:r>
          </a:p>
          <a:p>
            <a:pPr marL="858838" lvl="1" indent="-282575" eaLnBrk="1" hangingPunct="1"/>
            <a:r>
              <a:rPr lang="en-US" altLang="en-US" smtClean="0">
                <a:ea typeface="ＭＳ Ｐゴシック" pitchFamily="34" charset="-128"/>
              </a:rPr>
              <a:t>Synthases </a:t>
            </a:r>
            <a:endParaRPr lang="en-US" altLang="en-US" sz="2400" smtClean="0">
              <a:ea typeface="ＭＳ Ｐゴシック" pitchFamily="34" charset="-128"/>
            </a:endParaRPr>
          </a:p>
        </p:txBody>
      </p:sp>
      <p:sp>
        <p:nvSpPr>
          <p:cNvPr id="19459" name="Rectangle 10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19.1 Nomenclature and Classification</a:t>
            </a:r>
          </a:p>
        </p:txBody>
      </p:sp>
      <p:pic>
        <p:nvPicPr>
          <p:cNvPr id="19460" name="Picture 16" descr="19-04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54864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1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err="1" smtClean="0">
                <a:ea typeface="ＭＳ Ｐゴシック" pitchFamily="34" charset="-128"/>
              </a:rPr>
              <a:t>Isomeraes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12291" name="Rectangle 12"/>
          <p:cNvSpPr>
            <a:spLocks noGrp="1" noChangeArrowheads="1"/>
          </p:cNvSpPr>
          <p:nvPr>
            <p:ph idx="1"/>
          </p:nvPr>
        </p:nvSpPr>
        <p:spPr>
          <a:xfrm>
            <a:off x="1295400" y="1295400"/>
            <a:ext cx="7620000" cy="28194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defRPr/>
            </a:pPr>
            <a:r>
              <a:rPr lang="en-US" dirty="0" err="1">
                <a:solidFill>
                  <a:schemeClr val="accent5"/>
                </a:solidFill>
              </a:rPr>
              <a:t>Isomerases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/>
              <a:t>catalyze </a:t>
            </a:r>
            <a:r>
              <a:rPr lang="en-US" dirty="0" err="1"/>
              <a:t>intramolecular</a:t>
            </a:r>
            <a:r>
              <a:rPr lang="en-US" dirty="0"/>
              <a:t> rearrangements  </a:t>
            </a:r>
          </a:p>
          <a:p>
            <a:pPr lvl="1" eaLnBrk="1" hangingPunct="1">
              <a:defRPr/>
            </a:pPr>
            <a:r>
              <a:rPr lang="en-US" dirty="0" err="1"/>
              <a:t>Epimerases</a:t>
            </a:r>
            <a:r>
              <a:rPr lang="en-US" dirty="0"/>
              <a:t>  </a:t>
            </a:r>
          </a:p>
          <a:p>
            <a:pPr lvl="1" eaLnBrk="1" hangingPunct="1">
              <a:defRPr/>
            </a:pPr>
            <a:r>
              <a:rPr lang="en-US" dirty="0" err="1"/>
              <a:t>Mutases</a:t>
            </a:r>
            <a:r>
              <a:rPr lang="en-US" dirty="0"/>
              <a:t> </a:t>
            </a:r>
          </a:p>
          <a:p>
            <a:pPr eaLnBrk="1" hangingPunct="1">
              <a:buFontTx/>
              <a:buNone/>
              <a:defRPr/>
            </a:pPr>
            <a:endParaRPr lang="en-US" dirty="0"/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20483" name="Rectangle 9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19.1 Nomenclature and Classification</a:t>
            </a: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352800"/>
            <a:ext cx="7544474" cy="3186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764174" y="6590506"/>
            <a:ext cx="47593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algn="l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algn="l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algn="l">
              <a:spcBef>
                <a:spcPct val="20000"/>
              </a:spcBef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2000">
                <a:solidFill>
                  <a:srgbClr val="CDE1FF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900" b="1" dirty="0">
                <a:solidFill>
                  <a:schemeClr val="bg1">
                    <a:lumMod val="10000"/>
                  </a:schemeClr>
                </a:solidFill>
              </a:rPr>
              <a:t>Copyright © 2017 McGraw-Hill Education.  Permission required for reproduction or display</a:t>
            </a:r>
            <a:endParaRPr lang="en-US" altLang="en-US" dirty="0">
              <a:solidFill>
                <a:schemeClr val="bg1">
                  <a:lumMod val="1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1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Ligases</a:t>
            </a:r>
          </a:p>
        </p:txBody>
      </p:sp>
      <p:sp>
        <p:nvSpPr>
          <p:cNvPr id="21506" name="Rectangle 12"/>
          <p:cNvSpPr>
            <a:spLocks noGrp="1" noChangeArrowheads="1"/>
          </p:cNvSpPr>
          <p:nvPr>
            <p:ph idx="1"/>
          </p:nvPr>
        </p:nvSpPr>
        <p:spPr>
          <a:xfrm>
            <a:off x="1295400" y="838200"/>
            <a:ext cx="7620000" cy="21336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dirty="0" smtClean="0">
              <a:ea typeface="ＭＳ Ｐゴシック" pitchFamily="34" charset="-128"/>
            </a:endParaRPr>
          </a:p>
          <a:p>
            <a:pPr eaLnBrk="1" hangingPunct="1">
              <a:buClr>
                <a:schemeClr val="tx1"/>
              </a:buClr>
            </a:pPr>
            <a:r>
              <a:rPr lang="en-US" altLang="en-US" dirty="0" smtClean="0">
                <a:solidFill>
                  <a:srgbClr val="842F73"/>
                </a:solidFill>
                <a:ea typeface="ＭＳ Ｐゴシック" pitchFamily="34" charset="-128"/>
              </a:rPr>
              <a:t>Ligases</a:t>
            </a:r>
            <a:r>
              <a:rPr lang="en-US" altLang="en-US" dirty="0" smtClean="0">
                <a:ea typeface="ＭＳ Ｐゴシック" pitchFamily="34" charset="-128"/>
              </a:rPr>
              <a:t> catalyze a reaction in which a C-C,   C-S, C-O, or C-N bond is made or broken</a:t>
            </a:r>
          </a:p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21507" name="Rectangle 9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19.1 Nomenclature and Classification</a:t>
            </a:r>
          </a:p>
        </p:txBody>
      </p:sp>
      <p:pic>
        <p:nvPicPr>
          <p:cNvPr id="21508" name="Picture 18" descr="19-05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95600"/>
            <a:ext cx="57150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7724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ea typeface="+mj-ea"/>
              </a:rPr>
              <a:t>Nomenclature of Enzymes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600200"/>
            <a:ext cx="7543800" cy="33528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In most cases, enzyme names end in </a:t>
            </a:r>
            <a:r>
              <a:rPr lang="en-US" altLang="en-US" smtClean="0">
                <a:solidFill>
                  <a:schemeClr val="accent2"/>
                </a:solidFill>
                <a:ea typeface="ＭＳ Ｐゴシック" pitchFamily="34" charset="-128"/>
              </a:rPr>
              <a:t>–ase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The common name for a hydrolase is derived from the substrate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Urea:  remove -</a:t>
            </a:r>
            <a:r>
              <a:rPr lang="en-US" altLang="en-US" smtClean="0">
                <a:solidFill>
                  <a:schemeClr val="folHlink"/>
                </a:solidFill>
                <a:ea typeface="ＭＳ Ｐゴシック" pitchFamily="34" charset="-128"/>
              </a:rPr>
              <a:t>a</a:t>
            </a:r>
            <a:r>
              <a:rPr lang="en-US" altLang="en-US" smtClean="0">
                <a:ea typeface="ＭＳ Ｐゴシック" pitchFamily="34" charset="-128"/>
              </a:rPr>
              <a:t>, replace with -</a:t>
            </a:r>
            <a:r>
              <a:rPr lang="en-US" altLang="en-US" smtClean="0">
                <a:solidFill>
                  <a:schemeClr val="accent2"/>
                </a:solidFill>
                <a:ea typeface="ＭＳ Ｐゴシック" pitchFamily="34" charset="-128"/>
              </a:rPr>
              <a:t>ase</a:t>
            </a:r>
            <a:r>
              <a:rPr lang="en-US" altLang="en-US" smtClean="0">
                <a:ea typeface="ＭＳ Ｐゴシック" pitchFamily="34" charset="-128"/>
              </a:rPr>
              <a:t> = </a:t>
            </a:r>
            <a:r>
              <a:rPr lang="en-US" altLang="en-US" smtClean="0">
                <a:solidFill>
                  <a:schemeClr val="accent2"/>
                </a:solidFill>
                <a:ea typeface="ＭＳ Ｐゴシック" pitchFamily="34" charset="-128"/>
              </a:rPr>
              <a:t>urease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Lactose: remove -</a:t>
            </a:r>
            <a:r>
              <a:rPr lang="en-US" altLang="en-US" smtClean="0">
                <a:solidFill>
                  <a:schemeClr val="folHlink"/>
                </a:solidFill>
                <a:ea typeface="ＭＳ Ｐゴシック" pitchFamily="34" charset="-128"/>
              </a:rPr>
              <a:t>ose</a:t>
            </a:r>
            <a:r>
              <a:rPr lang="en-US" altLang="en-US" smtClean="0">
                <a:ea typeface="ＭＳ Ｐゴシック" pitchFamily="34" charset="-128"/>
              </a:rPr>
              <a:t>, replace with -</a:t>
            </a:r>
            <a:r>
              <a:rPr lang="en-US" altLang="en-US" smtClean="0">
                <a:solidFill>
                  <a:schemeClr val="accent2"/>
                </a:solidFill>
                <a:ea typeface="ＭＳ Ｐゴシック" pitchFamily="34" charset="-128"/>
              </a:rPr>
              <a:t>ase</a:t>
            </a:r>
            <a:r>
              <a:rPr lang="en-US" altLang="en-US" smtClean="0">
                <a:ea typeface="ＭＳ Ｐゴシック" pitchFamily="34" charset="-128"/>
              </a:rPr>
              <a:t> = lactase</a:t>
            </a: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 rot="-5400000">
            <a:off x="-27051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solidFill>
                  <a:schemeClr val="bg2"/>
                </a:solidFill>
              </a:rPr>
              <a:t>19.1 Nomenclature and Classification</a:t>
            </a:r>
          </a:p>
        </p:txBody>
      </p:sp>
      <p:grpSp>
        <p:nvGrpSpPr>
          <p:cNvPr id="22533" name="Group 9"/>
          <p:cNvGrpSpPr>
            <a:grpSpLocks/>
          </p:cNvGrpSpPr>
          <p:nvPr/>
        </p:nvGrpSpPr>
        <p:grpSpPr bwMode="auto">
          <a:xfrm>
            <a:off x="8001000" y="1219200"/>
            <a:ext cx="762000" cy="523875"/>
            <a:chOff x="3962400" y="5791200"/>
            <a:chExt cx="762000" cy="523220"/>
          </a:xfrm>
        </p:grpSpPr>
        <p:sp>
          <p:nvSpPr>
            <p:cNvPr id="22534" name="TextBox 5"/>
            <p:cNvSpPr txBox="1">
              <a:spLocks noChangeArrowheads="1"/>
            </p:cNvSpPr>
            <p:nvPr/>
          </p:nvSpPr>
          <p:spPr bwMode="auto">
            <a:xfrm>
              <a:off x="3962400" y="5791200"/>
              <a:ext cx="685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en-US" sz="2800">
                  <a:solidFill>
                    <a:srgbClr val="660066"/>
                  </a:solidFill>
                  <a:latin typeface="Arial Black" pitchFamily="34" charset="0"/>
                </a:rPr>
                <a:t>2</a:t>
              </a:r>
            </a:p>
          </p:txBody>
        </p:sp>
        <p:sp>
          <p:nvSpPr>
            <p:cNvPr id="22535" name="Isosceles Triangle 8"/>
            <p:cNvSpPr>
              <a:spLocks noChangeArrowheads="1"/>
            </p:cNvSpPr>
            <p:nvPr/>
          </p:nvSpPr>
          <p:spPr bwMode="auto">
            <a:xfrm rot="5400000">
              <a:off x="4533900" y="5927108"/>
              <a:ext cx="152400" cy="2286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D0C1D5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I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SECTOMILLISECCONVERTED" val="1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63&quot;/&gt;&lt;/object&gt;&lt;object type=&quot;3&quot; unique_id=&quot;10005&quot;&gt;&lt;property id=&quot;20148&quot; value=&quot;5&quot;/&gt;&lt;property id=&quot;20300&quot; value=&quot;Slide 2 - &amp;quot;19.1 Nomenclature and Classification&amp;quot;&quot;/&gt;&lt;property id=&quot;20307&quot; value=&quot;310&quot;/&gt;&lt;/object&gt;&lt;object type=&quot;3&quot; unique_id=&quot;10006&quot;&gt;&lt;property id=&quot;20148&quot; value=&quot;5&quot;/&gt;&lt;property id=&quot;20300&quot; value=&quot;Slide 3 - &amp;quot;Classification of Enzymes&amp;quot;&quot;/&gt;&lt;property id=&quot;20307&quot; value=&quot;346&quot;/&gt;&lt;/object&gt;&lt;object type=&quot;3&quot; unique_id=&quot;10007&quot;&gt;&lt;property id=&quot;20148&quot; value=&quot;5&quot;/&gt;&lt;property id=&quot;20300&quot; value=&quot;Slide 5 - &amp;quot;Classification of Enzymes&amp;quot;&quot;/&gt;&lt;property id=&quot;20307&quot; value=&quot;311&quot;/&gt;&lt;/object&gt;&lt;object type=&quot;3&quot; unique_id=&quot;10008&quot;&gt;&lt;property id=&quot;20148&quot; value=&quot;5&quot;/&gt;&lt;property id=&quot;20300&quot; value=&quot;Slide 7 - &amp;quot;Classification of Enzymes&amp;quot;&quot;/&gt;&lt;property id=&quot;20307&quot; value=&quot;312&quot;/&gt;&lt;/object&gt;&lt;object type=&quot;3&quot; unique_id=&quot;10009&quot;&gt;&lt;property id=&quot;20148&quot; value=&quot;5&quot;/&gt;&lt;property id=&quot;20300&quot; value=&quot;Slide 9 - &amp;quot;Nomenclature of Enzymes&amp;quot;&quot;/&gt;&lt;property id=&quot;20307&quot; value=&quot;313&quot;/&gt;&lt;/object&gt;&lt;object type=&quot;3&quot; unique_id=&quot;10010&quot;&gt;&lt;property id=&quot;20148&quot; value=&quot;5&quot;/&gt;&lt;property id=&quot;20300&quot; value=&quot;Slide 11 - &amp;quot;19.2 The Effect of Enzymes on the Activation Energy of a Reaction&amp;quot;&quot;/&gt;&lt;property id=&quot;20307&quot; value=&quot;347&quot;/&gt;&lt;/object&gt;&lt;object type=&quot;3&quot; unique_id=&quot;10011&quot;&gt;&lt;property id=&quot;20148&quot; value=&quot;5&quot;/&gt;&lt;property id=&quot;20300&quot; value=&quot;Slide 12 - &amp;quot;Diagram of Energy Difference Between Reactants and Products&amp;quot;&quot;/&gt;&lt;property id=&quot;20307&quot; value=&quot;314&quot;/&gt;&lt;/object&gt;&lt;object type=&quot;3&quot; unique_id=&quot;10012&quot;&gt;&lt;property id=&quot;20148&quot; value=&quot;5&quot;/&gt;&lt;property id=&quot;20300&quot; value=&quot;Slide 13 - &amp;quot;19.3 The Effect of Substrate Concentration on Enzyme-Catalyzed Reactions&amp;quot;&quot;/&gt;&lt;property id=&quot;20307&quot; value=&quot;315&quot;/&gt;&lt;/object&gt;&lt;object type=&quot;3&quot; unique_id=&quot;10013&quot;&gt;&lt;property id=&quot;20148&quot; value=&quot;5&quot;/&gt;&lt;property id=&quot;20300&quot; value=&quot;Slide 14 - &amp;quot;19.4 The Enzyme-Substrate Complex&amp;quot;&quot;/&gt;&lt;property id=&quot;20307&quot; value=&quot;316&quot;/&gt;&lt;/object&gt;&lt;object type=&quot;3&quot; unique_id=&quot;10014&quot;&gt;&lt;property id=&quot;20148&quot; value=&quot;5&quot;/&gt;&lt;property id=&quot;20300&quot; value=&quot;Slide 15 - &amp;quot;Enzyme-Substrate Complex Details&amp;quot;&quot;/&gt;&lt;property id=&quot;20307&quot; value=&quot;317&quot;/&gt;&lt;/object&gt;&lt;object type=&quot;3&quot; unique_id=&quot;10015&quot;&gt;&lt;property id=&quot;20148&quot; value=&quot;5&quot;/&gt;&lt;property id=&quot;20300&quot; value=&quot;Slide 16 - &amp;quot; Lock and Key Enzyme Model&amp;quot;&quot;/&gt;&lt;property id=&quot;20307&quot; value=&quot;348&quot;/&gt;&lt;/object&gt;&lt;object type=&quot;3&quot; unique_id=&quot;10016&quot;&gt;&lt;property id=&quot;20148&quot; value=&quot;5&quot;/&gt;&lt;property id=&quot;20300&quot; value=&quot;Slide 17 - &amp;quot;Induced Fit Enzyme Model&amp;quot;&quot;/&gt;&lt;property id=&quot;20307&quot; value=&quot;318&quot;/&gt;&lt;/object&gt;&lt;object type=&quot;3&quot; unique_id=&quot;10017&quot;&gt;&lt;property id=&quot;20148&quot; value=&quot;5&quot;/&gt;&lt;property id=&quot;20300&quot; value=&quot;Slide 18 - &amp;quot;19.5 Specificity of the Enzyme-Substrate Complex&amp;quot;&quot;/&gt;&lt;property id=&quot;20307&quot; value=&quot;320&quot;/&gt;&lt;/object&gt;&lt;object type=&quot;3&quot; unique_id=&quot;10018&quot;&gt;&lt;property id=&quot;20148&quot; value=&quot;5&quot;/&gt;&lt;property id=&quot;20300&quot; value=&quot;Slide 19 - &amp;quot;Classes of Enzyme Specificity&amp;quot;&quot;/&gt;&lt;property id=&quot;20307&quot; value=&quot;349&quot;/&gt;&lt;/object&gt;&lt;object type=&quot;3&quot; unique_id=&quot;10019&quot;&gt;&lt;property id=&quot;20148&quot; value=&quot;5&quot;/&gt;&lt;property id=&quot;20300&quot; value=&quot;Slide 20 - &amp;quot;19.6 The Transition State and Product Formation&amp;quot;&quot;/&gt;&lt;property id=&quot;20307&quot; value=&quot;323&quot;/&gt;&lt;/object&gt;&lt;object type=&quot;3&quot; unique_id=&quot;10020&quot;&gt;&lt;property id=&quot;20148&quot; value=&quot;5&quot;/&gt;&lt;property id=&quot;20300&quot; value=&quot;Slide 21 - &amp;quot;Possible Types of Transition State Changes&amp;quot;&quot;/&gt;&lt;property id=&quot;20307&quot; value=&quot;350&quot;/&gt;&lt;/object&gt;&lt;object type=&quot;3&quot; unique_id=&quot;10021&quot;&gt;&lt;property id=&quot;20148&quot; value=&quot;5&quot;/&gt;&lt;property id=&quot;20300&quot; value=&quot;Slide 22 - &amp;quot;Possible Types of Transition State Changes&amp;quot;&quot;/&gt;&lt;property id=&quot;20307&quot; value=&quot;351&quot;/&gt;&lt;/object&gt;&lt;object type=&quot;3&quot; unique_id=&quot;10022&quot;&gt;&lt;property id=&quot;20148&quot; value=&quot;5&quot;/&gt;&lt;property id=&quot;20300&quot; value=&quot;Slide 23 - &amp;quot;Possible Types of Transition State Changes&amp;quot;&quot;/&gt;&lt;property id=&quot;20307&quot; value=&quot;352&quot;/&gt;&lt;/object&gt;&lt;object type=&quot;3&quot; unique_id=&quot;10023&quot;&gt;&lt;property id=&quot;20148&quot; value=&quot;5&quot;/&gt;&lt;property id=&quot;20300&quot; value=&quot;Slide 24 - &amp;quot;19.7 Cofactors and Coenzymes&amp;quot;&quot;/&gt;&lt;property id=&quot;20307&quot; value=&quot;325&quot;/&gt;&lt;/object&gt;&lt;object type=&quot;3&quot; unique_id=&quot;10024&quot;&gt;&lt;property id=&quot;20148&quot; value=&quot;5&quot;/&gt;&lt;property id=&quot;20300&quot; value=&quot;Slide 26 - &amp;quot;Coenzymes&amp;quot;&quot;/&gt;&lt;property id=&quot;20307&quot; value=&quot;353&quot;/&gt;&lt;/object&gt;&lt;object type=&quot;3&quot; unique_id=&quot;10025&quot;&gt;&lt;property id=&quot;20148&quot; value=&quot;5&quot;/&gt;&lt;property id=&quot;20300&quot; value=&quot;Slide 27 - &amp;quot;Water-Soluble Vitamins and Their Coenzymes &amp;quot;&quot;/&gt;&lt;property id=&quot;20307&quot; value=&quot;328&quot;/&gt;&lt;/object&gt;&lt;object type=&quot;3&quot; unique_id=&quot;10026&quot;&gt;&lt;property id=&quot;20148&quot; value=&quot;5&quot;/&gt;&lt;property id=&quot;20300&quot; value=&quot;Slide 28 - &amp;quot;Nicotinamide Adenine Dinucleotide in Oxidized and Reduced Forms&amp;quot;&quot;/&gt;&lt;property id=&quot;20307&quot; value=&quot;329&quot;/&gt;&lt;/object&gt;&lt;object type=&quot;3&quot; unique_id=&quot;10027&quot;&gt;&lt;property id=&quot;20148&quot; value=&quot;5&quot;/&gt;&lt;property id=&quot;20300&quot; value=&quot;Slide 29 - &amp;quot;NAD+ to NADH Mechanism&amp;quot;&quot;/&gt;&lt;property id=&quot;20307&quot; value=&quot;330&quot;/&gt;&lt;/object&gt;&lt;object type=&quot;3&quot; unique_id=&quot;10028&quot;&gt;&lt;property id=&quot;20148&quot; value=&quot;5&quot;/&gt;&lt;property id=&quot;20300&quot; value=&quot;Slide 30 - &amp;quot;Two Other Adenine &amp;#x0D;&amp;#x0A;Dinucleotide Coenzymes&amp;quot;&quot;/&gt;&lt;property id=&quot;20307&quot; value=&quot;354&quot;/&gt;&lt;/object&gt;&lt;object type=&quot;3&quot; unique_id=&quot;10029&quot;&gt;&lt;property id=&quot;20148&quot; value=&quot;5&quot;/&gt;&lt;property id=&quot;20300&quot; value=&quot;Slide 31 - &amp;quot;19.8 Environmental Effects&amp;quot;&quot;/&gt;&lt;property id=&quot;20307&quot; value=&quot;333&quot;/&gt;&lt;/object&gt;&lt;object type=&quot;3&quot; unique_id=&quot;10030&quot;&gt;&lt;property id=&quot;20148&quot; value=&quot;5&quot;/&gt;&lt;property id=&quot;20300&quot; value=&quot;Slide 32 - &amp;quot;Temperature Effects&amp;quot;&quot;/&gt;&lt;property id=&quot;20307&quot; value=&quot;355&quot;/&gt;&lt;/object&gt;&lt;object type=&quot;3&quot; unique_id=&quot;10031&quot;&gt;&lt;property id=&quot;20148&quot; value=&quot;5&quot;/&gt;&lt;property id=&quot;20300&quot; value=&quot;Slide 33 - &amp;quot;19.9 Regulation of Enzyme Activity&amp;quot;&quot;/&gt;&lt;property id=&quot;20307&quot; value=&quot;335&quot;/&gt;&lt;/object&gt;&lt;object type=&quot;3&quot; unique_id=&quot;10032&quot;&gt;&lt;property id=&quot;20148&quot; value=&quot;5&quot;/&gt;&lt;property id=&quot;20300&quot; value=&quot;Slide 34 - &amp;quot;Allosteric Enzymes&amp;quot;&quot;/&gt;&lt;property id=&quot;20307&quot; value=&quot;336&quot;/&gt;&lt;/object&gt;&lt;object type=&quot;3&quot; unique_id=&quot;10033&quot;&gt;&lt;property id=&quot;20148&quot; value=&quot;5&quot;/&gt;&lt;property id=&quot;20300&quot; value=&quot;Slide 35 - &amp;quot;Allosteric Enzymes in Metabolism&amp;quot;&quot;/&gt;&lt;property id=&quot;20307&quot; value=&quot;337&quot;/&gt;&lt;/object&gt;&lt;object type=&quot;3&quot; unique_id=&quot;10034&quot;&gt;&lt;property id=&quot;20148&quot; value=&quot;5&quot;/&gt;&lt;property id=&quot;20300&quot; value=&quot;Slide 36 - &amp;quot;Feedback Inhibition&amp;quot;&quot;/&gt;&lt;property id=&quot;20307&quot; value=&quot;339&quot;/&gt;&lt;/object&gt;&lt;object type=&quot;3&quot; unique_id=&quot;10035&quot;&gt;&lt;property id=&quot;20148&quot; value=&quot;5&quot;/&gt;&lt;property id=&quot;20300&quot; value=&quot;Slide 37 - &amp;quot;Proenzymes&amp;quot;&quot;/&gt;&lt;property id=&quot;20307&quot; value=&quot;357&quot;/&gt;&lt;/object&gt;&lt;object type=&quot;3&quot; unique_id=&quot;10036&quot;&gt;&lt;property id=&quot;20148&quot; value=&quot;5&quot;/&gt;&lt;property id=&quot;20300&quot; value=&quot;Slide 38 - &amp;quot;Proenzymes of the Digestive Tract &amp;quot;&quot;/&gt;&lt;property id=&quot;20307&quot; value=&quot;340&quot;/&gt;&lt;/object&gt;&lt;object type=&quot;3&quot; unique_id=&quot;10037&quot;&gt;&lt;property id=&quot;20148&quot; value=&quot;5&quot;/&gt;&lt;property id=&quot;20300&quot; value=&quot;Slide 39 - &amp;quot;Protein Modification &amp;quot;&quot;/&gt;&lt;property id=&quot;20307&quot; value=&quot;358&quot;/&gt;&lt;/object&gt;&lt;object type=&quot;3&quot; unique_id=&quot;10038&quot;&gt;&lt;property id=&quot;20148&quot; value=&quot;5&quot;/&gt;&lt;property id=&quot;20300&quot; value=&quot;Slide 40 - &amp;quot;19.10 Inhibition of Enzyme Activity&amp;quot;&quot;/&gt;&lt;property id=&quot;20307&quot; value=&quot;342&quot;/&gt;&lt;/object&gt;&lt;object type=&quot;3&quot; unique_id=&quot;10039&quot;&gt;&lt;property id=&quot;20148&quot; value=&quot;5&quot;/&gt;&lt;property id=&quot;20300&quot; value=&quot;Slide 41 - &amp;quot;Irreversible Inhibitors&amp;quot;&quot;/&gt;&lt;property id=&quot;20307&quot; value=&quot;356&quot;/&gt;&lt;/object&gt;&lt;object type=&quot;3&quot; unique_id=&quot;10040&quot;&gt;&lt;property id=&quot;20148&quot; value=&quot;5&quot;/&gt;&lt;property id=&quot;20300&quot; value=&quot;Slide 42 - &amp;quot;Reversible, Competitive Inhibitors&amp;quot;&quot;/&gt;&lt;property id=&quot;20307&quot; value=&quot;359&quot;/&gt;&lt;/object&gt;&lt;object type=&quot;3&quot; unique_id=&quot;10041&quot;&gt;&lt;property id=&quot;20148&quot; value=&quot;5&quot;/&gt;&lt;property id=&quot;20300&quot; value=&quot;Slide 43 - &amp;quot;Reversible, Competitive Inhibitors&amp;quot;&quot;/&gt;&lt;property id=&quot;20307&quot; value=&quot;360&quot;/&gt;&lt;/object&gt;&lt;object type=&quot;3&quot; unique_id=&quot;10042&quot;&gt;&lt;property id=&quot;20148&quot; value=&quot;5&quot;/&gt;&lt;property id=&quot;20300&quot; value=&quot;Slide 44 - &amp;quot;Reversible, Noncompetitive Inhibitors&amp;quot;&quot;/&gt;&lt;property id=&quot;20307&quot; value=&quot;361&quot;/&gt;&lt;/object&gt;&lt;object type=&quot;3&quot; unique_id=&quot;10043&quot;&gt;&lt;property id=&quot;20148&quot; value=&quot;5&quot;/&gt;&lt;property id=&quot;20300&quot; value=&quot;Slide 45 - &amp;quot;19.11 Proteolytic Enzymes&amp;quot;&quot;/&gt;&lt;property id=&quot;20307&quot; value=&quot;343&quot;/&gt;&lt;/object&gt;&lt;object type=&quot;3&quot; unique_id=&quot;10044&quot;&gt;&lt;property id=&quot;20148&quot; value=&quot;5&quot;/&gt;&lt;property id=&quot;20300&quot; value=&quot;Slide 47 - &amp;quot;Specificity of the Proteolytic Enzyme, Chymotrypsin &amp;quot;&quot;/&gt;&lt;property id=&quot;20307&quot; value=&quot;338&quot;/&gt;&lt;/object&gt;&lt;object type=&quot;3&quot; unique_id=&quot;10045&quot;&gt;&lt;property id=&quot;20148&quot; value=&quot;5&quot;/&gt;&lt;property id=&quot;20300&quot; value=&quot;Slide 48 - &amp;quot;Proteolytic Enzymes &amp;#x0D;&amp;#x0A;and Evolution&amp;quot;&quot;/&gt;&lt;property id=&quot;20307&quot; value=&quot;344&quot;/&gt;&lt;/object&gt;&lt;object type=&quot;3&quot; unique_id=&quot;10046&quot;&gt;&lt;property id=&quot;20148&quot; value=&quot;5&quot;/&gt;&lt;property id=&quot;20300&quot; value=&quot;Slide 49 - &amp;quot;Proteolytic Enzymes and Evolution&amp;quot;&quot;/&gt;&lt;property id=&quot;20307&quot; value=&quot;362&quot;/&gt;&lt;/object&gt;&lt;object type=&quot;3&quot; unique_id=&quot;10047&quot;&gt;&lt;property id=&quot;20148&quot; value=&quot;5&quot;/&gt;&lt;property id=&quot;20300&quot; value=&quot;Slide 50 - &amp;quot;19.12 Uses of Enzymes in Medicine&amp;quot;&quot;/&gt;&lt;property id=&quot;20307&quot; value=&quot;345&quot;/&gt;&lt;/object&gt;&lt;object type=&quot;3&quot; unique_id=&quot;10364&quot;&gt;&lt;property id=&quot;20148&quot; value=&quot;5&quot;/&gt;&lt;property id=&quot;20300&quot; value=&quot;Slide 4 - &amp;quot;Classification of Enzymes&amp;quot;&quot;/&gt;&lt;property id=&quot;20307&quot; value=&quot;364&quot;/&gt;&lt;/object&gt;&lt;object type=&quot;3&quot; unique_id=&quot;10365&quot;&gt;&lt;property id=&quot;20148&quot; value=&quot;5&quot;/&gt;&lt;property id=&quot;20300&quot; value=&quot;Slide 6 - &amp;quot;Classification of Enzymes&amp;quot;&quot;/&gt;&lt;property id=&quot;20307&quot; value=&quot;365&quot;/&gt;&lt;/object&gt;&lt;object type=&quot;3&quot; unique_id=&quot;10366&quot;&gt;&lt;property id=&quot;20148&quot; value=&quot;5&quot;/&gt;&lt;property id=&quot;20300&quot; value=&quot;Slide 8 - &amp;quot;Classification of Enzymes&amp;quot;&quot;/&gt;&lt;property id=&quot;20307&quot; value=&quot;366&quot;/&gt;&lt;/object&gt;&lt;object type=&quot;3&quot; unique_id=&quot;10367&quot;&gt;&lt;property id=&quot;20148&quot; value=&quot;5&quot;/&gt;&lt;property id=&quot;20300&quot; value=&quot;Slide 10 - &amp;quot;Nomenclature of Enzymes&amp;quot;&quot;/&gt;&lt;property id=&quot;20307&quot; value=&quot;367&quot;/&gt;&lt;/object&gt;&lt;object type=&quot;3&quot; unique_id=&quot;10368&quot;&gt;&lt;property id=&quot;20148&quot; value=&quot;5&quot;/&gt;&lt;property id=&quot;20300&quot; value=&quot;Slide 25 - &amp;quot;19.7 Cofactors and Coenzymes&amp;quot;&quot;/&gt;&lt;property id=&quot;20307&quot; value=&quot;368&quot;/&gt;&lt;/object&gt;&lt;object type=&quot;3&quot; unique_id=&quot;10369&quot;&gt;&lt;property id=&quot;20148&quot; value=&quot;5&quot;/&gt;&lt;property id=&quot;20300&quot; value=&quot;Slide 46 - &amp;quot;19.11 Proteolytic Enzymes&amp;quot;&quot;/&gt;&lt;property id=&quot;20307&quot; value=&quot;369&quot;/&gt;&lt;/object&gt;&lt;object type=&quot;3&quot; unique_id=&quot;10370&quot;&gt;&lt;property id=&quot;20148&quot; value=&quot;5&quot;/&gt;&lt;property id=&quot;20300&quot; value=&quot;Slide 51 - &amp;quot;19.12 Uses of Enzymes in Medicine&amp;quot;&quot;/&gt;&lt;property id=&quot;20307&quot; value=&quot;370&quot;/&gt;&lt;/object&gt;&lt;/object&gt;&lt;/object&gt;&lt;/database&gt;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rgbClr val="FFFFFF"/>
      </a:lt1>
      <a:dk2>
        <a:srgbClr val="B13F9A"/>
      </a:dk2>
      <a:lt2>
        <a:srgbClr val="E5C6D4"/>
      </a:lt2>
      <a:accent1>
        <a:srgbClr val="0000FF"/>
      </a:accent1>
      <a:accent2>
        <a:srgbClr val="874296"/>
      </a:accent2>
      <a:accent3>
        <a:srgbClr val="DE6C36"/>
      </a:accent3>
      <a:accent4>
        <a:srgbClr val="F9B639"/>
      </a:accent4>
      <a:accent5>
        <a:srgbClr val="842F73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600" dirty="0" smtClean="0">
            <a:solidFill>
              <a:srgbClr val="FF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9089</TotalTime>
  <Words>1954</Words>
  <Application>Microsoft Office PowerPoint</Application>
  <PresentationFormat>On-screen Show (4:3)</PresentationFormat>
  <Paragraphs>298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PowerPoint Presentation</vt:lpstr>
      <vt:lpstr>19.1 Nomenclature and Classification</vt:lpstr>
      <vt:lpstr>Oxidoreductases</vt:lpstr>
      <vt:lpstr>Transferases</vt:lpstr>
      <vt:lpstr>Hydrolases</vt:lpstr>
      <vt:lpstr>Lyases</vt:lpstr>
      <vt:lpstr>Isomeraes</vt:lpstr>
      <vt:lpstr>Ligases</vt:lpstr>
      <vt:lpstr>Nomenclature of Enzymes</vt:lpstr>
      <vt:lpstr>Examples of Enzymes</vt:lpstr>
      <vt:lpstr>19.2 The Effect of Enzymes on the Activation Energy of a Reaction</vt:lpstr>
      <vt:lpstr>Diagram of Energy Difference Between Reactants and Products</vt:lpstr>
      <vt:lpstr>19.3 The Effect of Substrate Concentration on Enzyme-Catalyzed Reactions</vt:lpstr>
      <vt:lpstr>19.4 The Enzyme-Substrate Complex</vt:lpstr>
      <vt:lpstr>Enzyme-Substrate Complex Details</vt:lpstr>
      <vt:lpstr> Lock and Key Enzyme Model</vt:lpstr>
      <vt:lpstr>Induced Fit Enzyme Model</vt:lpstr>
      <vt:lpstr>19.5 Specificity of the Enzyme-Substrate Complex</vt:lpstr>
      <vt:lpstr>Classes of Enzyme Specificity</vt:lpstr>
      <vt:lpstr>19.6 The Transition State and Product Formation</vt:lpstr>
      <vt:lpstr>First Possible Transition State Change</vt:lpstr>
      <vt:lpstr>Second Possible Transition State Change</vt:lpstr>
      <vt:lpstr>Third Possible Transition State Change</vt:lpstr>
      <vt:lpstr>19.7 Cofactors and Coenzymes</vt:lpstr>
      <vt:lpstr>Representation of Apopenzyme and Cofactor</vt:lpstr>
      <vt:lpstr>Coenzymes</vt:lpstr>
      <vt:lpstr>Water-Soluble Vitamins and Their Coenzymes </vt:lpstr>
      <vt:lpstr>Nicotinamide Adenine Dinucleotide in Oxidized and Reduced Forms</vt:lpstr>
      <vt:lpstr>NAD+ to NADH Mechanism</vt:lpstr>
      <vt:lpstr>Two Other Adenine  Dinucleotide Coenzymes</vt:lpstr>
      <vt:lpstr>19.8 Environmental Effects</vt:lpstr>
      <vt:lpstr>Temperature Effects</vt:lpstr>
      <vt:lpstr>19.9 Regulation of Enzyme Activity</vt:lpstr>
      <vt:lpstr>Allosteric Enzymes</vt:lpstr>
      <vt:lpstr>Allosteric Enzymes in Metabolism</vt:lpstr>
      <vt:lpstr>Feedback Inhibition</vt:lpstr>
      <vt:lpstr>Proenzymes</vt:lpstr>
      <vt:lpstr>Proenzymes of the Digestive Tract </vt:lpstr>
      <vt:lpstr>Protein Modification </vt:lpstr>
      <vt:lpstr>19.10 Inhibition of Enzyme Activity</vt:lpstr>
      <vt:lpstr>Irreversible Inhibitors</vt:lpstr>
      <vt:lpstr>Reversible, Competitive Inhibitors</vt:lpstr>
      <vt:lpstr>Representation of Reversible, Competitive Inhibitor</vt:lpstr>
      <vt:lpstr>19.11 Proteolytic Enzymes</vt:lpstr>
      <vt:lpstr>Chymotrypsin</vt:lpstr>
      <vt:lpstr>Specificity of the Proteolytic Enzyme, Chymotrypsin </vt:lpstr>
      <vt:lpstr>Proteolytic Enzymes  and Evolution</vt:lpstr>
      <vt:lpstr>Proteolytic Enzyme Specificities</vt:lpstr>
      <vt:lpstr>19.12 Uses of Enzymes in Medicine</vt:lpstr>
      <vt:lpstr>Other Uses of Enzymes in Medicine</vt:lpstr>
    </vt:vector>
  </TitlesOfParts>
  <Company>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Danae R. Quirk Dorr</dc:creator>
  <cp:lastModifiedBy>Mascotti, David P.</cp:lastModifiedBy>
  <cp:revision>112</cp:revision>
  <dcterms:created xsi:type="dcterms:W3CDTF">2001-06-11T10:28:45Z</dcterms:created>
  <dcterms:modified xsi:type="dcterms:W3CDTF">2019-02-14T15:17:15Z</dcterms:modified>
</cp:coreProperties>
</file>