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47"/>
  </p:notesMasterIdLst>
  <p:sldIdLst>
    <p:sldId id="355" r:id="rId2"/>
    <p:sldId id="307" r:id="rId3"/>
    <p:sldId id="334" r:id="rId4"/>
    <p:sldId id="308" r:id="rId5"/>
    <p:sldId id="312" r:id="rId6"/>
    <p:sldId id="335" r:id="rId7"/>
    <p:sldId id="336" r:id="rId8"/>
    <p:sldId id="309" r:id="rId9"/>
    <p:sldId id="310" r:id="rId10"/>
    <p:sldId id="311" r:id="rId11"/>
    <p:sldId id="337" r:id="rId12"/>
    <p:sldId id="338" r:id="rId13"/>
    <p:sldId id="339" r:id="rId14"/>
    <p:sldId id="340" r:id="rId15"/>
    <p:sldId id="315" r:id="rId16"/>
    <p:sldId id="341" r:id="rId17"/>
    <p:sldId id="342" r:id="rId18"/>
    <p:sldId id="343" r:id="rId19"/>
    <p:sldId id="344" r:id="rId20"/>
    <p:sldId id="345" r:id="rId21"/>
    <p:sldId id="327" r:id="rId22"/>
    <p:sldId id="346" r:id="rId23"/>
    <p:sldId id="328" r:id="rId24"/>
    <p:sldId id="330" r:id="rId25"/>
    <p:sldId id="331" r:id="rId26"/>
    <p:sldId id="323" r:id="rId27"/>
    <p:sldId id="320" r:id="rId28"/>
    <p:sldId id="348" r:id="rId29"/>
    <p:sldId id="347" r:id="rId30"/>
    <p:sldId id="349" r:id="rId31"/>
    <p:sldId id="350" r:id="rId32"/>
    <p:sldId id="353" r:id="rId33"/>
    <p:sldId id="351" r:id="rId34"/>
    <p:sldId id="357" r:id="rId35"/>
    <p:sldId id="356" r:id="rId36"/>
    <p:sldId id="332" r:id="rId37"/>
    <p:sldId id="354" r:id="rId38"/>
    <p:sldId id="358" r:id="rId39"/>
    <p:sldId id="359" r:id="rId40"/>
    <p:sldId id="352" r:id="rId41"/>
    <p:sldId id="360" r:id="rId42"/>
    <p:sldId id="361" r:id="rId43"/>
    <p:sldId id="363" r:id="rId44"/>
    <p:sldId id="364" r:id="rId45"/>
    <p:sldId id="362" r:id="rId46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C489"/>
    <a:srgbClr val="000A6B"/>
    <a:srgbClr val="61116D"/>
    <a:srgbClr val="D0C1D5"/>
    <a:srgbClr val="E0E090"/>
    <a:srgbClr val="E08097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7" autoAdjust="0"/>
    <p:restoredTop sz="94660"/>
  </p:normalViewPr>
  <p:slideViewPr>
    <p:cSldViewPr>
      <p:cViewPr varScale="1">
        <p:scale>
          <a:sx n="113" d="100"/>
          <a:sy n="113" d="100"/>
        </p:scale>
        <p:origin x="-1776" y="-108"/>
      </p:cViewPr>
      <p:guideLst>
        <p:guide orient="horz" pos="3504"/>
        <p:guide pos="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7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6D2F28-3A0C-4FB6-9DAD-D1991522F3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110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1B13BF-B896-41FB-BBDC-9C3EC1502F44}" type="datetimeFigureOut">
              <a:rPr lang="en-US" altLang="en-US"/>
              <a:pPr/>
              <a:t>2/14/2019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BFFB7-8B72-4E33-B885-0183C03D8A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97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FA3530-DD18-4C88-B9B7-1C57DDBE8850}" type="datetimeFigureOut">
              <a:rPr lang="en-US" altLang="en-US"/>
              <a:pPr/>
              <a:t>2/14/2019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AEE27-B00C-446E-A1BB-C03F721E3A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980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4DCB75-A094-4E7F-A234-CF98ADFFF348}" type="datetimeFigureOut">
              <a:rPr lang="en-US" altLang="en-US"/>
              <a:pPr/>
              <a:t>2/14/2019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0371B-63F3-49D3-A0F8-78BBBEC081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450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71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4191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4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43000" y="20574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25811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2A0CE-CB31-46A6-8052-EE96C77EA623}" type="datetimeFigureOut">
              <a:rPr lang="en-US" altLang="en-US"/>
              <a:pPr/>
              <a:t>2/14/2019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19989-7961-4447-8E4F-C58E1955AE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88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845265-8D23-408A-A597-0ACE11FB9E1B}" type="datetimeFigureOut">
              <a:rPr lang="en-US" altLang="en-US"/>
              <a:pPr/>
              <a:t>2/14/2019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7371A-0A2A-4986-B4A8-47C5B0A6B8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68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A8D205-FA95-4514-BF97-391394A1468F}" type="datetimeFigureOut">
              <a:rPr lang="en-US" altLang="en-US"/>
              <a:pPr/>
              <a:t>2/14/2019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8922C-6440-493A-925F-43031FD0EC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61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A8E6E1-2AFE-4A60-B2A0-DDB547096764}" type="datetimeFigureOut">
              <a:rPr lang="en-US" altLang="en-US"/>
              <a:pPr/>
              <a:t>2/14/2019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A945D-8AF2-4D71-BD95-AE375A7197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39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86400B-77BB-47D0-8DF9-B67C928C9CE6}" type="datetimeFigureOut">
              <a:rPr lang="en-US" altLang="en-US"/>
              <a:pPr/>
              <a:t>2/14/2019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B197F-5737-4BE5-9A24-2DE9BC054D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47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F7094-04AB-4C1E-8CDD-FC29B024BDA4}" type="datetimeFigureOut">
              <a:rPr lang="en-US" altLang="en-US"/>
              <a:pPr/>
              <a:t>2/14/2019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7B87F-EC8A-42A0-907C-EA4ABE912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12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8F5FB7-FFC0-4C25-B50E-1BC7AB3764C2}" type="datetimeFigureOut">
              <a:rPr lang="en-US" altLang="en-US"/>
              <a:pPr/>
              <a:t>2/14/2019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1A6D3-0A45-40E2-8AD9-0894EA8423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42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19EDFC-A3F2-4A7F-B18E-C2D711DE719F}" type="datetimeFigureOut">
              <a:rPr lang="en-US" altLang="en-US"/>
              <a:pPr/>
              <a:t>2/14/2019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8FC85-EB94-485F-9FD8-02A00B540E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67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18418196-6756-44D9-B6A5-9C19587D6628}" type="datetimeFigureOut">
              <a:rPr lang="en-US" altLang="en-US"/>
              <a:pPr/>
              <a:t>2/14/2019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028D241-67F8-4400-A9DA-B6AB79FCA0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  <p:sldLayoutId id="2147483724" r:id="rId3"/>
    <p:sldLayoutId id="2147483723" r:id="rId4"/>
    <p:sldLayoutId id="2147483722" r:id="rId5"/>
    <p:sldLayoutId id="2147483721" r:id="rId6"/>
    <p:sldLayoutId id="2147483720" r:id="rId7"/>
    <p:sldLayoutId id="2147483719" r:id="rId8"/>
    <p:sldLayoutId id="2147483718" r:id="rId9"/>
    <p:sldLayoutId id="2147483717" r:id="rId10"/>
    <p:sldLayoutId id="2147483716" r:id="rId11"/>
    <p:sldLayoutId id="2147483727" r:id="rId12"/>
    <p:sldLayoutId id="2147483728" r:id="rId13"/>
    <p:sldLayoutId id="214748372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660066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ibtimes.com/rapamycin-may-treat-progeria-can-it-slow-natural-aging-295419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/>
          </a:p>
        </p:txBody>
      </p:sp>
      <p:sp>
        <p:nvSpPr>
          <p:cNvPr id="12" name="Rectangle 11"/>
          <p:cNvSpPr/>
          <p:nvPr/>
        </p:nvSpPr>
        <p:spPr>
          <a:xfrm>
            <a:off x="6705600" y="533400"/>
            <a:ext cx="1905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9600" b="1" spc="50" dirty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</a:rPr>
              <a:t>18</a:t>
            </a:r>
            <a:endParaRPr lang="en-US" sz="9600" b="1" spc="50" dirty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5675" y="76200"/>
            <a:ext cx="492125" cy="289560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25000"/>
                    <a:lumOff val="75000"/>
                  </a:schemeClr>
                </a:solidFill>
                <a:latin typeface="Arial Black" pitchFamily="34" charset="0"/>
                <a:ea typeface="+mn-ea"/>
              </a:rPr>
              <a:t>Biochemistry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429000" cy="6858000"/>
          </a:xfrm>
          <a:prstGeom prst="rect">
            <a:avLst/>
          </a:prstGeom>
          <a:gradFill>
            <a:gsLst>
              <a:gs pos="0">
                <a:srgbClr val="7030A0"/>
              </a:gs>
              <a:gs pos="39999">
                <a:srgbClr val="C729FF"/>
              </a:gs>
              <a:gs pos="70000">
                <a:srgbClr val="DA71F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03492" y="838200"/>
            <a:ext cx="3533339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Protein Structure</a:t>
            </a:r>
            <a:b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and Function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0" y="6621463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33800" y="3733800"/>
            <a:ext cx="5351646" cy="305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i="1" dirty="0">
                <a:solidFill>
                  <a:srgbClr val="FFFFFF"/>
                </a:solidFill>
              </a:rPr>
              <a:t>General, </a:t>
            </a:r>
            <a:r>
              <a:rPr lang="en-US" altLang="en-US" sz="2400" b="1" i="1" dirty="0" smtClean="0">
                <a:solidFill>
                  <a:srgbClr val="FFFFFF"/>
                </a:solidFill>
              </a:rPr>
              <a:t>Organic, </a:t>
            </a:r>
            <a:r>
              <a:rPr lang="en-US" altLang="en-US" sz="2400" b="1" i="1" dirty="0">
                <a:solidFill>
                  <a:srgbClr val="FFFFFF"/>
                </a:solidFill>
              </a:rPr>
              <a:t>and Biochemistry </a:t>
            </a:r>
            <a:br>
              <a:rPr lang="en-US" altLang="en-US" sz="2400" b="1" i="1" dirty="0">
                <a:solidFill>
                  <a:srgbClr val="FFFFFF"/>
                </a:solidFill>
              </a:rPr>
            </a:br>
            <a:r>
              <a:rPr lang="en-US" altLang="en-US" sz="2000" b="1" i="1" dirty="0">
                <a:solidFill>
                  <a:srgbClr val="FFFFFF"/>
                </a:solidFill>
              </a:rPr>
              <a:t>9</a:t>
            </a:r>
            <a:r>
              <a:rPr lang="en-US" altLang="en-US" sz="2000" b="1" i="1" baseline="30000" dirty="0">
                <a:solidFill>
                  <a:srgbClr val="FFFFFF"/>
                </a:solidFill>
              </a:rPr>
              <a:t>th</a:t>
            </a:r>
            <a:r>
              <a:rPr lang="en-US" altLang="en-US" sz="2000" b="1" i="1" dirty="0">
                <a:solidFill>
                  <a:srgbClr val="FFFFFF"/>
                </a:solidFill>
              </a:rPr>
              <a:t> </a:t>
            </a:r>
            <a:r>
              <a:rPr lang="en-US" altLang="en-US" sz="2000" b="1" i="1" dirty="0" smtClean="0">
                <a:solidFill>
                  <a:srgbClr val="FFFFFF"/>
                </a:solidFill>
              </a:rPr>
              <a:t>Edition</a:t>
            </a:r>
          </a:p>
          <a:p>
            <a:pPr algn="r">
              <a:buNone/>
            </a:pPr>
            <a:endParaRPr lang="en-US" sz="2000" b="1" dirty="0" smtClean="0">
              <a:solidFill>
                <a:srgbClr val="FFFFFF"/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Katherine 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J. 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Denniston</a:t>
            </a:r>
          </a:p>
          <a:p>
            <a:pPr algn="r">
              <a:buNone/>
            </a:pP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Joseph 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J. Topping 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r">
              <a:buNone/>
            </a:pPr>
            <a:r>
              <a:rPr lang="en-US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Danaè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R. Quirk Dorr </a:t>
            </a:r>
            <a:endParaRPr lang="en-US" sz="20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Robert 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L. Caret </a:t>
            </a:r>
            <a:endParaRPr lang="en-US" sz="20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altLang="en-US" sz="2400" b="1" dirty="0">
              <a:solidFill>
                <a:srgbClr val="FFF6E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Polar Neutral Amino Acids</a:t>
            </a:r>
          </a:p>
        </p:txBody>
      </p:sp>
      <p:pic>
        <p:nvPicPr>
          <p:cNvPr id="23554" name="Picture 9" descr="18_0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066925"/>
            <a:ext cx="80772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7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Charged Amino Acids</a:t>
            </a:r>
          </a:p>
        </p:txBody>
      </p:sp>
      <p:pic>
        <p:nvPicPr>
          <p:cNvPr id="24578" name="Picture 9" descr="18_03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855788"/>
            <a:ext cx="8001000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7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18.2 The Peptide Bond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295400"/>
            <a:ext cx="7772400" cy="25908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Proteins are linear polymers of L-a-amino acids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Carboxyl group of one amino acid is linked to the amino group of another amino acid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Linkage is an amide bond or peptide linkage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This reaction is a dehydration reaction as water is released</a:t>
            </a:r>
          </a:p>
        </p:txBody>
      </p:sp>
      <p:grpSp>
        <p:nvGrpSpPr>
          <p:cNvPr id="25604" name="Group 9"/>
          <p:cNvGrpSpPr>
            <a:grpSpLocks/>
          </p:cNvGrpSpPr>
          <p:nvPr/>
        </p:nvGrpSpPr>
        <p:grpSpPr bwMode="auto">
          <a:xfrm>
            <a:off x="8077200" y="3733800"/>
            <a:ext cx="762000" cy="523875"/>
            <a:chOff x="3962400" y="5791200"/>
            <a:chExt cx="762000" cy="523220"/>
          </a:xfrm>
        </p:grpSpPr>
        <p:sp>
          <p:nvSpPr>
            <p:cNvPr id="25607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3</a:t>
              </a:r>
            </a:p>
          </p:txBody>
        </p:sp>
        <p:sp>
          <p:nvSpPr>
            <p:cNvPr id="25608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pic>
        <p:nvPicPr>
          <p:cNvPr id="25610" name="Picture 10" descr="den02761_eq18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381500"/>
            <a:ext cx="7159625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Dipeptides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066800"/>
            <a:ext cx="77724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Condensing or dehydrating two amino acids produces a dipeptide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Amino acid with a free </a:t>
            </a:r>
            <a:r>
              <a:rPr lang="en-US" altLang="en-US" sz="2400" smtClean="0">
                <a:latin typeface="Symbol" pitchFamily="18" charset="2"/>
                <a:ea typeface="ＭＳ Ｐゴシック" pitchFamily="34" charset="-128"/>
              </a:rPr>
              <a:t>a</a:t>
            </a:r>
            <a:r>
              <a:rPr lang="en-US" altLang="en-US" sz="2400" smtClean="0">
                <a:ea typeface="ＭＳ Ｐゴシック" pitchFamily="34" charset="-128"/>
              </a:rPr>
              <a:t>-NH</a:t>
            </a:r>
            <a:r>
              <a:rPr lang="en-US" altLang="en-US" sz="2400" baseline="-25000" smtClean="0">
                <a:ea typeface="ＭＳ Ｐゴシック" pitchFamily="34" charset="-128"/>
              </a:rPr>
              <a:t>3</a:t>
            </a:r>
            <a:r>
              <a:rPr lang="en-US" altLang="en-US" sz="2400" baseline="30000" smtClean="0">
                <a:ea typeface="ＭＳ Ｐゴシック" pitchFamily="34" charset="-128"/>
              </a:rPr>
              <a:t>+</a:t>
            </a:r>
            <a:r>
              <a:rPr lang="en-US" altLang="en-US" sz="2400" smtClean="0">
                <a:ea typeface="ＭＳ Ｐゴシック" pitchFamily="34" charset="-128"/>
              </a:rPr>
              <a:t> group is the amino terminal amino acid, N-terminal for short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Amino acid with a free -COO</a:t>
            </a:r>
            <a:r>
              <a:rPr lang="en-US" altLang="en-US" sz="2400" baseline="30000" smtClean="0">
                <a:ea typeface="ＭＳ Ｐゴシック" pitchFamily="34" charset="-128"/>
              </a:rPr>
              <a:t>-</a:t>
            </a:r>
            <a:r>
              <a:rPr lang="en-US" altLang="en-US" sz="2400" smtClean="0">
                <a:ea typeface="ＭＳ Ｐゴシック" pitchFamily="34" charset="-128"/>
              </a:rPr>
              <a:t> group is the carboxyl terminal amino acid, C-terminal for short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Amino acid structures are written with the N-terminal on the left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Calibri" pitchFamily="34" charset="0"/>
              </a:rPr>
              <a:t>18.2 The Peptide Bond</a:t>
            </a:r>
          </a:p>
        </p:txBody>
      </p:sp>
      <p:pic>
        <p:nvPicPr>
          <p:cNvPr id="26628" name="Picture 9" descr="ta18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4067175"/>
            <a:ext cx="73152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Writing the Structure of Peptides</a:t>
            </a:r>
          </a:p>
        </p:txBody>
      </p:sp>
      <p:sp>
        <p:nvSpPr>
          <p:cNvPr id="27650" name="Rectangle 4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Calibri" pitchFamily="34" charset="0"/>
              </a:rPr>
              <a:t>18.2 The Peptide Bond</a:t>
            </a:r>
          </a:p>
        </p:txBody>
      </p:sp>
      <p:grpSp>
        <p:nvGrpSpPr>
          <p:cNvPr id="27653" name="Group 9"/>
          <p:cNvGrpSpPr>
            <a:grpSpLocks/>
          </p:cNvGrpSpPr>
          <p:nvPr/>
        </p:nvGrpSpPr>
        <p:grpSpPr bwMode="auto">
          <a:xfrm>
            <a:off x="7924800" y="1219200"/>
            <a:ext cx="762000" cy="523875"/>
            <a:chOff x="3962400" y="5791200"/>
            <a:chExt cx="762000" cy="523220"/>
          </a:xfrm>
        </p:grpSpPr>
        <p:sp>
          <p:nvSpPr>
            <p:cNvPr id="27655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4</a:t>
              </a:r>
            </a:p>
          </p:txBody>
        </p:sp>
        <p:sp>
          <p:nvSpPr>
            <p:cNvPr id="27656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pic>
        <p:nvPicPr>
          <p:cNvPr id="27658" name="Picture 10" descr="den02761_eq18_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1495425"/>
            <a:ext cx="6394450" cy="477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18.3 The Primary Structure of Proteins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534400" cy="48006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Primary structure is the amino acid sequence of the polypeptide chain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A result of covalent bonding between the amino acids – the peptide bonds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Each protein has a different primary structure with different amino acids in different places along the chain</a:t>
            </a:r>
          </a:p>
          <a:p>
            <a:pPr lvl="1" eaLnBrk="1" hangingPunct="1"/>
            <a:endParaRPr lang="en-US" altLang="en-US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28676" name="Picture 12" descr="18_0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43400"/>
            <a:ext cx="541020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7" name="Group 9"/>
          <p:cNvGrpSpPr>
            <a:grpSpLocks/>
          </p:cNvGrpSpPr>
          <p:nvPr/>
        </p:nvGrpSpPr>
        <p:grpSpPr bwMode="auto">
          <a:xfrm>
            <a:off x="8077200" y="990600"/>
            <a:ext cx="762000" cy="523875"/>
            <a:chOff x="3962400" y="5791200"/>
            <a:chExt cx="762000" cy="523220"/>
          </a:xfrm>
        </p:grpSpPr>
        <p:sp>
          <p:nvSpPr>
            <p:cNvPr id="28678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4</a:t>
              </a:r>
            </a:p>
          </p:txBody>
        </p:sp>
        <p:sp>
          <p:nvSpPr>
            <p:cNvPr id="28679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58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18.4 The Secondary Structure of Proteins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When the primary sequence of the polypeptide folds into regularly repeating structures,  secondary structure is formed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Secondary structure results from hydrogen bonding between the amide hydrogens and carbonyl oxygens of the peptide bonds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Not all regions have a clearly defined secondary structure, some are random or nonregular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>
              <a:ea typeface="ＭＳ Ｐゴシック" pitchFamily="34" charset="-128"/>
            </a:endParaRPr>
          </a:p>
        </p:txBody>
      </p:sp>
      <p:grpSp>
        <p:nvGrpSpPr>
          <p:cNvPr id="29702" name="Group 9"/>
          <p:cNvGrpSpPr>
            <a:grpSpLocks/>
          </p:cNvGrpSpPr>
          <p:nvPr/>
        </p:nvGrpSpPr>
        <p:grpSpPr bwMode="auto">
          <a:xfrm>
            <a:off x="8001000" y="1524000"/>
            <a:ext cx="762000" cy="523875"/>
            <a:chOff x="3962400" y="5791200"/>
            <a:chExt cx="762000" cy="523220"/>
          </a:xfrm>
        </p:grpSpPr>
        <p:sp>
          <p:nvSpPr>
            <p:cNvPr id="29706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5</a:t>
              </a:r>
            </a:p>
          </p:txBody>
        </p:sp>
        <p:sp>
          <p:nvSpPr>
            <p:cNvPr id="29707" name="Isosceles Triangle 10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grpSp>
        <p:nvGrpSpPr>
          <p:cNvPr id="29703" name="Group 9"/>
          <p:cNvGrpSpPr>
            <a:grpSpLocks/>
          </p:cNvGrpSpPr>
          <p:nvPr/>
        </p:nvGrpSpPr>
        <p:grpSpPr bwMode="auto">
          <a:xfrm>
            <a:off x="8077200" y="3962400"/>
            <a:ext cx="762000" cy="523875"/>
            <a:chOff x="3962400" y="5791200"/>
            <a:chExt cx="762000" cy="523220"/>
          </a:xfrm>
        </p:grpSpPr>
        <p:sp>
          <p:nvSpPr>
            <p:cNvPr id="29704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6</a:t>
              </a:r>
            </a:p>
          </p:txBody>
        </p:sp>
        <p:sp>
          <p:nvSpPr>
            <p:cNvPr id="29705" name="Isosceles Triangle 13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Symbol" pitchFamily="18" charset="2"/>
                <a:ea typeface="ＭＳ Ｐゴシック" pitchFamily="34" charset="-128"/>
              </a:rPr>
              <a:t>a</a:t>
            </a:r>
            <a:r>
              <a:rPr lang="en-US" altLang="en-US" smtClean="0">
                <a:ea typeface="ＭＳ Ｐゴシック" pitchFamily="34" charset="-128"/>
              </a:rPr>
              <a:t>-Helix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371600"/>
            <a:ext cx="7543800" cy="48006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Most common type of secondary structure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Coiled, helical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Important features: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Each amide H and carbonyl O is involved in H bonds locking the helix in place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Carbonyl O links to amide H 4 amino acids away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H bonds are parallel to the long axis of the helix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Helix is right-handed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Repeat distance or pitch is 5.4 angstroms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3.6 amino acids per turn</a:t>
            </a: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Calibri" pitchFamily="34" charset="0"/>
              </a:rPr>
              <a:t>18.4 The Secondary Structure of Proteins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Representation of </a:t>
            </a:r>
            <a:r>
              <a:rPr lang="en-US" altLang="en-US" dirty="0" smtClean="0">
                <a:latin typeface="Symbol" pitchFamily="18" charset="2"/>
                <a:ea typeface="ＭＳ Ｐゴシック" pitchFamily="34" charset="-128"/>
              </a:rPr>
              <a:t>a</a:t>
            </a:r>
            <a:r>
              <a:rPr lang="en-US" altLang="en-US" dirty="0" smtClean="0">
                <a:ea typeface="ＭＳ Ｐゴシック" pitchFamily="34" charset="-128"/>
              </a:rPr>
              <a:t>-Helix Representation</a:t>
            </a:r>
          </a:p>
        </p:txBody>
      </p:sp>
      <p:sp>
        <p:nvSpPr>
          <p:cNvPr id="31746" name="Rectangle 4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000">
                <a:solidFill>
                  <a:schemeClr val="bg2"/>
                </a:solidFill>
                <a:latin typeface="Calibri" pitchFamily="34" charset="0"/>
              </a:rPr>
              <a:t>18.4</a:t>
            </a:r>
            <a:r>
              <a:rPr lang="en-US" altLang="en-US">
                <a:solidFill>
                  <a:schemeClr val="bg2"/>
                </a:solidFill>
                <a:latin typeface="Calibri" pitchFamily="34" charset="0"/>
              </a:rPr>
              <a:t> The Secondary Structure of Proteins</a:t>
            </a:r>
          </a:p>
        </p:txBody>
      </p:sp>
      <p:pic>
        <p:nvPicPr>
          <p:cNvPr id="31747" name="Picture 10" descr="18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77111"/>
            <a:ext cx="5334000" cy="522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Symbol" pitchFamily="18" charset="2"/>
                <a:ea typeface="ＭＳ Ｐゴシック" pitchFamily="34" charset="-128"/>
              </a:rPr>
              <a:t>a</a:t>
            </a:r>
            <a:r>
              <a:rPr lang="en-US" altLang="en-US" smtClean="0">
                <a:ea typeface="ＭＳ Ｐゴシック" pitchFamily="34" charset="-128"/>
              </a:rPr>
              <a:t>-Helices in Fibrils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6002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Fibrous proteins are arranged in a secondary structure of fibers or sheets with only 1 type of secondary structure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Repeated coiling of  helices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Calibri" pitchFamily="34" charset="0"/>
              </a:rPr>
              <a:t>18.4 The Secondary Structure of Proteins</a:t>
            </a:r>
          </a:p>
        </p:txBody>
      </p:sp>
      <p:pic>
        <p:nvPicPr>
          <p:cNvPr id="32773" name="Picture 11" descr="18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1428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4" name="Group 9"/>
          <p:cNvGrpSpPr>
            <a:grpSpLocks/>
          </p:cNvGrpSpPr>
          <p:nvPr/>
        </p:nvGrpSpPr>
        <p:grpSpPr bwMode="auto">
          <a:xfrm>
            <a:off x="8001000" y="1371600"/>
            <a:ext cx="762000" cy="523875"/>
            <a:chOff x="3962400" y="5791200"/>
            <a:chExt cx="762000" cy="523220"/>
          </a:xfrm>
        </p:grpSpPr>
        <p:sp>
          <p:nvSpPr>
            <p:cNvPr id="32775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7</a:t>
              </a:r>
            </a:p>
          </p:txBody>
        </p:sp>
        <p:sp>
          <p:nvSpPr>
            <p:cNvPr id="32776" name="Isosceles Triangle 9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Biological Functions of Proteins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8229600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Protein means </a:t>
            </a:r>
            <a:r>
              <a:rPr lang="ja-JP" altLang="en-US" sz="2800" smtClean="0">
                <a:ea typeface="ＭＳ Ｐゴシック" pitchFamily="34" charset="-128"/>
              </a:rPr>
              <a:t>“</a:t>
            </a:r>
            <a:r>
              <a:rPr lang="en-US" altLang="ja-JP" sz="2800" smtClean="0">
                <a:ea typeface="ＭＳ Ｐゴシック" pitchFamily="34" charset="-128"/>
              </a:rPr>
              <a:t>of first importance</a:t>
            </a:r>
            <a:r>
              <a:rPr lang="ja-JP" altLang="en-US" sz="2800" smtClean="0">
                <a:ea typeface="ＭＳ Ｐゴシック" pitchFamily="34" charset="-128"/>
              </a:rPr>
              <a:t>”</a:t>
            </a:r>
            <a:endParaRPr lang="en-US" altLang="ja-JP" sz="28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Proteins play a crucial role in biological processes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Proteins are polymers of amino acids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Proteins have many important biological functions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Enzymes – biological catalysts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Antibodies – defense proteins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Transport proteins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Regulatory proteins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Structural proteins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Movement proteins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Nutrient Proteins</a:t>
            </a:r>
          </a:p>
        </p:txBody>
      </p:sp>
      <p:grpSp>
        <p:nvGrpSpPr>
          <p:cNvPr id="15364" name="Group 9"/>
          <p:cNvGrpSpPr>
            <a:grpSpLocks/>
          </p:cNvGrpSpPr>
          <p:nvPr/>
        </p:nvGrpSpPr>
        <p:grpSpPr bwMode="auto">
          <a:xfrm>
            <a:off x="8001000" y="1371600"/>
            <a:ext cx="762000" cy="523875"/>
            <a:chOff x="3962400" y="5791200"/>
            <a:chExt cx="762000" cy="523220"/>
          </a:xfrm>
        </p:grpSpPr>
        <p:sp>
          <p:nvSpPr>
            <p:cNvPr id="15365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15366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altLang="en-US" smtClean="0">
                <a:ea typeface="ＭＳ Ｐゴシック" pitchFamily="34" charset="-128"/>
              </a:rPr>
              <a:t>-Pleated Sheet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990600"/>
            <a:ext cx="7696200" cy="35052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Second most common secondary structure appears similar to folds of fabric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All of the carbonyl O and amide H are involved in the H bonds with the chain nearly completely extended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Two possible orientations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Parallel if the N-termini are head-to-head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Antiparallel if the N-terminus of one chain is aligned with the C-terminus of the other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  <a:latin typeface="Calibri" pitchFamily="34" charset="0"/>
              </a:rPr>
              <a:t>18.4 The Secondary Structure of Proteins</a:t>
            </a:r>
          </a:p>
        </p:txBody>
      </p:sp>
      <p:pic>
        <p:nvPicPr>
          <p:cNvPr id="33797" name="Picture 13" descr="ta18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6575"/>
            <a:ext cx="27432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4" descr="18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324350"/>
            <a:ext cx="48006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9" name="Group 9"/>
          <p:cNvGrpSpPr>
            <a:grpSpLocks/>
          </p:cNvGrpSpPr>
          <p:nvPr/>
        </p:nvGrpSpPr>
        <p:grpSpPr bwMode="auto">
          <a:xfrm>
            <a:off x="8001000" y="1371600"/>
            <a:ext cx="762000" cy="523875"/>
            <a:chOff x="3962400" y="5791200"/>
            <a:chExt cx="762000" cy="523220"/>
          </a:xfrm>
        </p:grpSpPr>
        <p:sp>
          <p:nvSpPr>
            <p:cNvPr id="33800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7</a:t>
              </a:r>
            </a:p>
          </p:txBody>
        </p:sp>
        <p:sp>
          <p:nvSpPr>
            <p:cNvPr id="33801" name="Isosceles Triangle 10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18.5 Tertiary Structure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639871" y="15240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The three-dimensional structure of the entire peptide, which is distinct from secondary structure, is classified as </a:t>
            </a:r>
            <a:r>
              <a:rPr lang="en-US" altLang="en-US" b="1" dirty="0" smtClean="0">
                <a:solidFill>
                  <a:srgbClr val="7030A0"/>
                </a:solidFill>
                <a:ea typeface="ＭＳ Ｐゴシック" pitchFamily="34" charset="-128"/>
              </a:rPr>
              <a:t>tertiary structure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Globular tertiary structure forms spontaneously and is maintained by interactions among the side chains or R groups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Tertiary structure defines the biological function of proteins</a:t>
            </a:r>
            <a:endParaRPr lang="en-US" altLang="en-US" sz="3600" dirty="0" smtClean="0">
              <a:ea typeface="ＭＳ Ｐゴシック" pitchFamily="34" charset="-128"/>
            </a:endParaRPr>
          </a:p>
        </p:txBody>
      </p:sp>
      <p:grpSp>
        <p:nvGrpSpPr>
          <p:cNvPr id="34820" name="Group 9"/>
          <p:cNvGrpSpPr>
            <a:grpSpLocks/>
          </p:cNvGrpSpPr>
          <p:nvPr/>
        </p:nvGrpSpPr>
        <p:grpSpPr bwMode="auto">
          <a:xfrm>
            <a:off x="8153400" y="1828800"/>
            <a:ext cx="762000" cy="676275"/>
            <a:chOff x="3962400" y="5791200"/>
            <a:chExt cx="762000" cy="523220"/>
          </a:xfrm>
        </p:grpSpPr>
        <p:sp>
          <p:nvSpPr>
            <p:cNvPr id="34821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8</a:t>
              </a:r>
            </a:p>
          </p:txBody>
        </p:sp>
        <p:sp>
          <p:nvSpPr>
            <p:cNvPr id="34822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Types of Interactions Maintaining Tertiary Structure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295400"/>
            <a:ext cx="4419600" cy="54102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Disulfide bridges between two cysteine residues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Salt bridges between ionic side chains -COO</a:t>
            </a:r>
            <a:r>
              <a:rPr lang="en-US" altLang="en-US" sz="2800" baseline="30000" smtClean="0">
                <a:ea typeface="ＭＳ Ｐゴシック" pitchFamily="34" charset="-128"/>
              </a:rPr>
              <a:t>-</a:t>
            </a:r>
            <a:r>
              <a:rPr lang="en-US" altLang="en-US" sz="2800" smtClean="0">
                <a:ea typeface="ＭＳ Ｐゴシック" pitchFamily="34" charset="-128"/>
              </a:rPr>
              <a:t> and -NH</a:t>
            </a:r>
            <a:r>
              <a:rPr lang="en-US" altLang="en-US" sz="2800" baseline="-25000" smtClean="0">
                <a:ea typeface="ＭＳ Ｐゴシック" pitchFamily="34" charset="-128"/>
              </a:rPr>
              <a:t>3</a:t>
            </a:r>
            <a:r>
              <a:rPr lang="en-US" altLang="en-US" sz="2800" baseline="30000" smtClean="0">
                <a:ea typeface="ＭＳ Ｐゴシック" pitchFamily="34" charset="-128"/>
              </a:rPr>
              <a:t>+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Hydrogen bonds between polar residue side chains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Hydrophobic interactions: two nonpolar groups are attracted by a mutual repulsion of water</a:t>
            </a:r>
          </a:p>
          <a:p>
            <a:pPr eaLnBrk="1" hangingPunct="1"/>
            <a:endParaRPr lang="en-US" altLang="en-US" sz="2800" smtClean="0">
              <a:ea typeface="ＭＳ Ｐゴシック" pitchFamily="34" charset="-128"/>
            </a:endParaRP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  <a:latin typeface="Calibri" pitchFamily="34" charset="0"/>
              </a:rPr>
              <a:t>18.5 The Tertiary Structure of Proteins</a:t>
            </a:r>
          </a:p>
        </p:txBody>
      </p:sp>
      <p:pic>
        <p:nvPicPr>
          <p:cNvPr id="35845" name="Picture 11" descr="18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2735263"/>
            <a:ext cx="3592512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6" name="Group 9"/>
          <p:cNvGrpSpPr>
            <a:grpSpLocks/>
          </p:cNvGrpSpPr>
          <p:nvPr/>
        </p:nvGrpSpPr>
        <p:grpSpPr bwMode="auto">
          <a:xfrm>
            <a:off x="8001000" y="1371600"/>
            <a:ext cx="762000" cy="523875"/>
            <a:chOff x="3962400" y="5791200"/>
            <a:chExt cx="762000" cy="523220"/>
          </a:xfrm>
        </p:grpSpPr>
        <p:sp>
          <p:nvSpPr>
            <p:cNvPr id="35847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9</a:t>
              </a:r>
            </a:p>
          </p:txBody>
        </p:sp>
        <p:sp>
          <p:nvSpPr>
            <p:cNvPr id="35848" name="Isosceles Triangle 9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Calibri" pitchFamily="34" charset="0"/>
              </a:rPr>
              <a:t>18.5 The Tertiary Structure of Proteins</a:t>
            </a:r>
          </a:p>
        </p:txBody>
      </p:sp>
      <p:sp>
        <p:nvSpPr>
          <p:cNvPr id="379908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Interactions Involved in Tertiary Structure</a:t>
            </a:r>
          </a:p>
        </p:txBody>
      </p:sp>
      <p:pic>
        <p:nvPicPr>
          <p:cNvPr id="36867" name="Picture 9" descr="18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8580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18.6  The Quaternary Structure of Proteins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534400" cy="52578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The functional form of many proteins is not that of a single polypeptide chain, but actually an aggregate of several globular peptides</a:t>
            </a:r>
          </a:p>
          <a:p>
            <a:pPr eaLnBrk="1" hangingPunct="1"/>
            <a:r>
              <a:rPr lang="en-US" altLang="en-US" sz="2800" b="1" smtClean="0">
                <a:solidFill>
                  <a:srgbClr val="7030A0"/>
                </a:solidFill>
                <a:ea typeface="ＭＳ Ｐゴシック" pitchFamily="34" charset="-128"/>
              </a:rPr>
              <a:t>Quaternary structure</a:t>
            </a:r>
            <a:r>
              <a:rPr lang="en-US" altLang="en-US" sz="2800" smtClean="0">
                <a:ea typeface="ＭＳ Ｐゴシック" pitchFamily="34" charset="-128"/>
              </a:rPr>
              <a:t>: the arrangement of subunits or peptides that form a larger protein</a:t>
            </a:r>
          </a:p>
          <a:p>
            <a:pPr eaLnBrk="1" hangingPunct="1"/>
            <a:r>
              <a:rPr lang="en-US" altLang="en-US" sz="2800" b="1" smtClean="0">
                <a:solidFill>
                  <a:srgbClr val="7030A0"/>
                </a:solidFill>
                <a:ea typeface="ＭＳ Ｐゴシック" pitchFamily="34" charset="-128"/>
              </a:rPr>
              <a:t>Subunit</a:t>
            </a:r>
            <a:r>
              <a:rPr lang="en-US" altLang="en-US" sz="2800" smtClean="0">
                <a:ea typeface="ＭＳ Ｐゴシック" pitchFamily="34" charset="-128"/>
              </a:rPr>
              <a:t>:  a polypeptide chain having primary, secondary, and tertiary structural features that is a part of a larger protein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Quaternary structure is maintained by the same forces which are active in maintaining tertiary structure</a:t>
            </a:r>
          </a:p>
        </p:txBody>
      </p:sp>
      <p:grpSp>
        <p:nvGrpSpPr>
          <p:cNvPr id="37892" name="Group 9"/>
          <p:cNvGrpSpPr>
            <a:grpSpLocks/>
          </p:cNvGrpSpPr>
          <p:nvPr/>
        </p:nvGrpSpPr>
        <p:grpSpPr bwMode="auto">
          <a:xfrm>
            <a:off x="8153400" y="2362200"/>
            <a:ext cx="762000" cy="523875"/>
            <a:chOff x="3962400" y="5791200"/>
            <a:chExt cx="762000" cy="523220"/>
          </a:xfrm>
        </p:grpSpPr>
        <p:sp>
          <p:nvSpPr>
            <p:cNvPr id="37893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8</a:t>
              </a:r>
            </a:p>
          </p:txBody>
        </p:sp>
        <p:sp>
          <p:nvSpPr>
            <p:cNvPr id="37894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Hemoglobin Structure Demonstrating the Four Levels of Protein Structure</a:t>
            </a:r>
          </a:p>
        </p:txBody>
      </p:sp>
      <p:sp>
        <p:nvSpPr>
          <p:cNvPr id="38914" name="Rectangle 6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Calibri" pitchFamily="34" charset="0"/>
              </a:rPr>
              <a:t>18.6 The Quaternary Structure of Proteins</a:t>
            </a:r>
          </a:p>
        </p:txBody>
      </p:sp>
      <p:pic>
        <p:nvPicPr>
          <p:cNvPr id="38917" name="Picture 17" descr="18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64008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Proteins Requiring Prosthetic Groups</a:t>
            </a:r>
          </a:p>
        </p:txBody>
      </p:sp>
      <p:graphicFrame>
        <p:nvGraphicFramePr>
          <p:cNvPr id="374822" name="Group 38"/>
          <p:cNvGraphicFramePr>
            <a:graphicFrameLocks noGrp="1"/>
          </p:cNvGraphicFramePr>
          <p:nvPr>
            <p:ph type="tbl" idx="1"/>
          </p:nvPr>
        </p:nvGraphicFramePr>
        <p:xfrm>
          <a:off x="1066800" y="1676400"/>
          <a:ext cx="7772400" cy="4521201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Prosthetic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Nucleoprotein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Nucleic acids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Viruses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Lipoprotein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Lipids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Serum lipoproteins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Glycoprotein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Carbohydrates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Mucin in saliva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Phosphoprotein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Phosphate groups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Casein in 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Hemoprotein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Hemoglobin, cytochormes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Metalloprotein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Iron, zinc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Ferritin, hemoglobin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9972" name="Group 9"/>
          <p:cNvGrpSpPr>
            <a:grpSpLocks/>
          </p:cNvGrpSpPr>
          <p:nvPr/>
        </p:nvGrpSpPr>
        <p:grpSpPr bwMode="auto">
          <a:xfrm>
            <a:off x="8077200" y="990600"/>
            <a:ext cx="838200" cy="523875"/>
            <a:chOff x="3886200" y="5791200"/>
            <a:chExt cx="838200" cy="523220"/>
          </a:xfrm>
        </p:grpSpPr>
        <p:sp>
          <p:nvSpPr>
            <p:cNvPr id="39973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 dirty="0">
                  <a:solidFill>
                    <a:srgbClr val="660066"/>
                  </a:solidFill>
                  <a:latin typeface="Arial Black" pitchFamily="34" charset="0"/>
                </a:rPr>
                <a:t>10</a:t>
              </a:r>
            </a:p>
          </p:txBody>
        </p:sp>
        <p:sp>
          <p:nvSpPr>
            <p:cNvPr id="39974" name="Isosceles Triangle 3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18.7 An Overview of Protein Structure and Function</a:t>
            </a:r>
          </a:p>
        </p:txBody>
      </p:sp>
      <p:sp>
        <p:nvSpPr>
          <p:cNvPr id="40962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4572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mtClean="0">
                <a:ea typeface="ＭＳ Ｐゴシック" pitchFamily="34" charset="-128"/>
              </a:rPr>
              <a:t>Types of Protein Structure and Their Interrelationships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Primary structure: </a:t>
            </a:r>
          </a:p>
          <a:p>
            <a:pPr marL="1371600" lvl="2" indent="-457200" eaLnBrk="1" hangingPunct="1"/>
            <a:r>
              <a:rPr lang="en-US" altLang="en-US" smtClean="0">
                <a:ea typeface="ＭＳ Ｐゴシック" pitchFamily="34" charset="-128"/>
              </a:rPr>
              <a:t>Amino acid sequence</a:t>
            </a:r>
          </a:p>
          <a:p>
            <a:pPr marL="1371600" lvl="2" indent="-457200" eaLnBrk="1" hangingPunct="1"/>
            <a:r>
              <a:rPr lang="en-US" altLang="en-US" smtClean="0">
                <a:ea typeface="ＭＳ Ｐゴシック" pitchFamily="34" charset="-128"/>
              </a:rPr>
              <a:t>Results from formation of covalent peptide bonds between amino acids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Secondary structure:</a:t>
            </a:r>
          </a:p>
          <a:p>
            <a:pPr marL="1371600" lvl="2" indent="-457200" eaLnBrk="1" hangingPunct="1"/>
            <a:r>
              <a:rPr lang="en-US" altLang="en-US" smtClean="0">
                <a:ea typeface="ＭＳ Ｐゴシック" pitchFamily="34" charset="-128"/>
              </a:rPr>
              <a:t>Includes </a:t>
            </a:r>
            <a:r>
              <a:rPr lang="el-GR" altLang="en-US" smtClean="0">
                <a:latin typeface="Lucida Grande" pitchFamily="1" charset="0"/>
                <a:ea typeface="ＭＳ Ｐゴシック" pitchFamily="34" charset="-128"/>
                <a:cs typeface="Times New Roman" pitchFamily="18" charset="0"/>
              </a:rPr>
              <a:t>α</a:t>
            </a:r>
            <a:r>
              <a:rPr lang="en-US" altLang="en-US" smtClean="0">
                <a:ea typeface="ＭＳ Ｐゴシック" pitchFamily="34" charset="-128"/>
              </a:rPr>
              <a:t>-helix and </a:t>
            </a:r>
            <a:r>
              <a:rPr lang="el-GR" altLang="en-US" smtClean="0">
                <a:latin typeface="Lucida Grande" pitchFamily="1" charset="0"/>
                <a:ea typeface="ＭＳ Ｐゴシック" pitchFamily="34" charset="-128"/>
                <a:cs typeface="Times New Roman" pitchFamily="18" charset="0"/>
              </a:rPr>
              <a:t>β</a:t>
            </a:r>
            <a:r>
              <a:rPr lang="en-US" altLang="en-US" smtClean="0">
                <a:ea typeface="ＭＳ Ｐゴシック" pitchFamily="34" charset="-128"/>
              </a:rPr>
              <a:t>-sheet</a:t>
            </a:r>
          </a:p>
          <a:p>
            <a:pPr marL="1371600" lvl="2" indent="-457200" eaLnBrk="1" hangingPunct="1"/>
            <a:r>
              <a:rPr lang="en-US" altLang="en-US" smtClean="0">
                <a:ea typeface="ＭＳ Ｐゴシック" pitchFamily="34" charset="-128"/>
              </a:rPr>
              <a:t>Hydrogen bonding between amide hydrogens and carbonyl oxygens of the peptide bonds</a:t>
            </a:r>
          </a:p>
          <a:p>
            <a:pPr marL="1371600" lvl="2" indent="-457200" eaLnBrk="1" hangingPunct="1"/>
            <a:endParaRPr lang="en-US" altLang="en-US" smtClean="0">
              <a:ea typeface="ＭＳ Ｐゴシック" pitchFamily="34" charset="-128"/>
            </a:endParaRPr>
          </a:p>
        </p:txBody>
      </p:sp>
      <p:grpSp>
        <p:nvGrpSpPr>
          <p:cNvPr id="40963" name="Group 9"/>
          <p:cNvGrpSpPr>
            <a:grpSpLocks/>
          </p:cNvGrpSpPr>
          <p:nvPr/>
        </p:nvGrpSpPr>
        <p:grpSpPr bwMode="auto">
          <a:xfrm>
            <a:off x="8077200" y="2362200"/>
            <a:ext cx="838200" cy="523875"/>
            <a:chOff x="3886200" y="5791200"/>
            <a:chExt cx="838200" cy="523220"/>
          </a:xfrm>
        </p:grpSpPr>
        <p:sp>
          <p:nvSpPr>
            <p:cNvPr id="40964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11</a:t>
              </a:r>
            </a:p>
          </p:txBody>
        </p:sp>
        <p:sp>
          <p:nvSpPr>
            <p:cNvPr id="40965" name="Isosceles Triangle 5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a typeface="+mj-ea"/>
              </a:rPr>
              <a:t>Types of Protein Structure and Their Interrelationships - continued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914400"/>
            <a:ext cx="7772400" cy="3657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marL="990600" lvl="1" indent="-533400" eaLnBrk="1" hangingPunct="1">
              <a:buFontTx/>
              <a:buAutoNum type="arabicPeriod" startAt="3"/>
            </a:pPr>
            <a:r>
              <a:rPr lang="en-US" altLang="en-US" dirty="0" smtClean="0">
                <a:ea typeface="ＭＳ Ｐゴシック" pitchFamily="34" charset="-128"/>
              </a:rPr>
              <a:t>Tertiary structure: </a:t>
            </a:r>
          </a:p>
          <a:p>
            <a:pPr marL="1371600" lvl="2" indent="-457200" eaLnBrk="1" hangingPunct="1"/>
            <a:r>
              <a:rPr lang="en-US" altLang="en-US" dirty="0" smtClean="0">
                <a:ea typeface="ＭＳ Ｐゴシック" pitchFamily="34" charset="-128"/>
              </a:rPr>
              <a:t>Overall folding of the entire polypeptide chain</a:t>
            </a:r>
          </a:p>
          <a:p>
            <a:pPr marL="1371600" lvl="2" indent="-457200" eaLnBrk="1" hangingPunct="1"/>
            <a:r>
              <a:rPr lang="en-US" altLang="en-US" dirty="0" smtClean="0">
                <a:ea typeface="ＭＳ Ｐゴシック" pitchFamily="34" charset="-128"/>
              </a:rPr>
              <a:t>Interactions between different amino acid side chains</a:t>
            </a:r>
          </a:p>
          <a:p>
            <a:pPr marL="990600" lvl="1" indent="-533400" eaLnBrk="1" hangingPunct="1">
              <a:buFontTx/>
              <a:buAutoNum type="arabicPeriod" startAt="3"/>
            </a:pPr>
            <a:r>
              <a:rPr lang="en-US" altLang="en-US" dirty="0" smtClean="0">
                <a:ea typeface="ＭＳ Ｐゴシック" pitchFamily="34" charset="-128"/>
              </a:rPr>
              <a:t>Quaternary structure:</a:t>
            </a:r>
          </a:p>
          <a:p>
            <a:pPr marL="1371600" lvl="2" indent="-457200" eaLnBrk="1" hangingPunct="1"/>
            <a:r>
              <a:rPr lang="en-US" altLang="en-US" dirty="0" smtClean="0">
                <a:ea typeface="ＭＳ Ｐゴシック" pitchFamily="34" charset="-128"/>
              </a:rPr>
              <a:t>Concerned with topological, spatial arrangement of two or more polypeptide chains</a:t>
            </a:r>
          </a:p>
          <a:p>
            <a:pPr marL="1371600" lvl="2" indent="-457200" eaLnBrk="1" hangingPunct="1"/>
            <a:r>
              <a:rPr lang="en-US" altLang="en-US" dirty="0" smtClean="0">
                <a:ea typeface="ＭＳ Ｐゴシック" pitchFamily="34" charset="-128"/>
              </a:rPr>
              <a:t>Involves both disulfide bridges and noncovalent interactions</a:t>
            </a:r>
          </a:p>
          <a:p>
            <a:pPr marL="1371600" lvl="2" indent="-457200"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 rot="-5400000">
            <a:off x="-2971800" y="2971800"/>
            <a:ext cx="7239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Calibri" pitchFamily="34" charset="0"/>
              </a:rPr>
              <a:t>18.7 An Overview of Protein Structure and Function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Protein Functions Follow Shape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219200"/>
            <a:ext cx="6629400" cy="472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Fibrous proteins: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Mechanical strength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Structural components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Movement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Globular proteins: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Transport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Regulatory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Enzymes</a:t>
            </a:r>
          </a:p>
          <a:p>
            <a:pPr lvl="1" eaLnBrk="1" hangingPunct="1"/>
            <a:endParaRPr lang="en-US" altLang="en-US" smtClean="0">
              <a:ea typeface="ＭＳ Ｐゴシック" pitchFamily="34" charset="-128"/>
            </a:endParaRPr>
          </a:p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 rot="-5400000">
            <a:off x="-2933700" y="2933700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Calibri" pitchFamily="34" charset="0"/>
              </a:rPr>
              <a:t>18.7 An Overview of Protein Structure and Function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18.1 Protein Building Blocks: The </a:t>
            </a:r>
            <a:r>
              <a:rPr lang="en-US" dirty="0" smtClean="0">
                <a:latin typeface="Symbol" pitchFamily="18" charset="2"/>
                <a:ea typeface="+mj-ea"/>
              </a:rPr>
              <a:t>a</a:t>
            </a:r>
            <a:r>
              <a:rPr lang="en-US" dirty="0" smtClean="0">
                <a:ea typeface="+mj-ea"/>
              </a:rPr>
              <a:t>-Amino Acids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764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As the name implies, these compounds contains both an amine and an acid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Hundreds are formed both naturally and synthetically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20 are common in nature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All 20 are </a:t>
            </a:r>
            <a:r>
              <a:rPr lang="en-US" altLang="en-US" dirty="0" smtClean="0">
                <a:latin typeface="Symbol" pitchFamily="18" charset="2"/>
                <a:ea typeface="ＭＳ Ｐゴシック" pitchFamily="34" charset="-128"/>
              </a:rPr>
              <a:t>a</a:t>
            </a:r>
            <a:r>
              <a:rPr lang="en-US" altLang="en-US" dirty="0" smtClean="0">
                <a:ea typeface="ＭＳ Ｐゴシック" pitchFamily="34" charset="-128"/>
              </a:rPr>
              <a:t>-amino acids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Alpha means the amine is adjacent to the carboxylate group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19 out of the 20 are stereoisomers </a:t>
            </a:r>
          </a:p>
        </p:txBody>
      </p:sp>
      <p:grpSp>
        <p:nvGrpSpPr>
          <p:cNvPr id="16388" name="Group 9"/>
          <p:cNvGrpSpPr>
            <a:grpSpLocks/>
          </p:cNvGrpSpPr>
          <p:nvPr/>
        </p:nvGrpSpPr>
        <p:grpSpPr bwMode="auto">
          <a:xfrm>
            <a:off x="8077200" y="1600200"/>
            <a:ext cx="762000" cy="523875"/>
            <a:chOff x="3962400" y="5791200"/>
            <a:chExt cx="762000" cy="523220"/>
          </a:xfrm>
        </p:grpSpPr>
        <p:sp>
          <p:nvSpPr>
            <p:cNvPr id="16389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16390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18.8 Myoglobin and Hemoglobin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42672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smtClean="0">
                <a:ea typeface="ＭＳ Ｐゴシック" pitchFamily="34" charset="-128"/>
              </a:rPr>
              <a:t>Myoglobin and Oxygen Storage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Hemoglobin is the oxygen-transport protein of higher animals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Myoglobin is the oxygen storage protein of skeletal muscle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Oxygen is transferred from hemoglobin to myoglobin as myoglobin has a stronger attraction for oxygen than hemoglobin does</a:t>
            </a:r>
          </a:p>
        </p:txBody>
      </p:sp>
      <p:pic>
        <p:nvPicPr>
          <p:cNvPr id="45060" name="Picture 10" descr="18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1981200"/>
            <a:ext cx="41497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61" name="Group 9"/>
          <p:cNvGrpSpPr>
            <a:grpSpLocks/>
          </p:cNvGrpSpPr>
          <p:nvPr/>
        </p:nvGrpSpPr>
        <p:grpSpPr bwMode="auto">
          <a:xfrm>
            <a:off x="8077200" y="1219200"/>
            <a:ext cx="838200" cy="523875"/>
            <a:chOff x="3886200" y="5791200"/>
            <a:chExt cx="838200" cy="523220"/>
          </a:xfrm>
        </p:grpSpPr>
        <p:sp>
          <p:nvSpPr>
            <p:cNvPr id="45062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12</a:t>
              </a:r>
            </a:p>
          </p:txBody>
        </p:sp>
        <p:sp>
          <p:nvSpPr>
            <p:cNvPr id="45063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Heme and Oxygen Binding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447800"/>
            <a:ext cx="4191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Heme group is an essential component of the proteins hemoglobin and myoglobin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Fe</a:t>
            </a:r>
            <a:r>
              <a:rPr lang="en-US" altLang="en-US" sz="2800" baseline="30000" smtClean="0">
                <a:ea typeface="ＭＳ Ｐゴシック" pitchFamily="34" charset="-128"/>
              </a:rPr>
              <a:t>2+</a:t>
            </a:r>
            <a:r>
              <a:rPr lang="en-US" altLang="en-US" sz="2800" smtClean="0">
                <a:ea typeface="ＭＳ Ｐゴシック" pitchFamily="34" charset="-128"/>
              </a:rPr>
              <a:t> ion in the heme group is the oxygen binding site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Each hemoglobin contains a heme group which can hold 1 molecule of oxygen</a:t>
            </a:r>
          </a:p>
        </p:txBody>
      </p:sp>
      <p:sp>
        <p:nvSpPr>
          <p:cNvPr id="46083" name="Rectangle 6"/>
          <p:cNvSpPr>
            <a:spLocks noChangeArrowheads="1"/>
          </p:cNvSpPr>
          <p:nvPr/>
        </p:nvSpPr>
        <p:spPr bwMode="auto">
          <a:xfrm rot="-5400000">
            <a:off x="-2705100" y="2933700"/>
            <a:ext cx="6705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Calibri" pitchFamily="34" charset="0"/>
              </a:rPr>
              <a:t>18.8 Myoglobin and Hemoglobin</a:t>
            </a:r>
          </a:p>
        </p:txBody>
      </p:sp>
      <p:pic>
        <p:nvPicPr>
          <p:cNvPr id="46084" name="Picture 9" descr="18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981200"/>
            <a:ext cx="3552825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Hemoglobin Variants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447800"/>
            <a:ext cx="4191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A fetus has a unique type of hemoglobin with slightly greater affinity for oxygen than typical hemoglobin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Another variant is the sickle cell hemoglobin that causes red blood cells to appear altered as in this scanning electron micrograph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705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Calibri" pitchFamily="34" charset="0"/>
              </a:rPr>
              <a:t>18.8 Myoglobin and Hemoglobin</a:t>
            </a:r>
          </a:p>
        </p:txBody>
      </p:sp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1600200"/>
            <a:ext cx="30956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18.9 Proteins in the Blood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219200"/>
            <a:ext cx="8305800" cy="48768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Blood plasma contains 60-80 g/L of proteins, separated in 5 classes: </a:t>
            </a:r>
            <a:r>
              <a:rPr lang="en-US" altLang="en-US" sz="2800" smtClean="0">
                <a:latin typeface="Symbol" pitchFamily="18" charset="2"/>
                <a:ea typeface="ＭＳ Ｐゴシック" pitchFamily="34" charset="-128"/>
              </a:rPr>
              <a:t>a</a:t>
            </a:r>
            <a:r>
              <a:rPr lang="en-US" altLang="en-US" sz="2800" smtClean="0">
                <a:ea typeface="ＭＳ Ｐゴシック" pitchFamily="34" charset="-128"/>
              </a:rPr>
              <a:t> through </a:t>
            </a:r>
            <a:r>
              <a:rPr lang="en-US" altLang="en-US" sz="2800" smtClean="0">
                <a:latin typeface="Symbol" pitchFamily="18" charset="2"/>
                <a:ea typeface="ＭＳ Ｐゴシック" pitchFamily="34" charset="-128"/>
              </a:rPr>
              <a:t>g.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The most abundant is albumin, a nonspecific transport molecule for poorly soluble metabolites such as bilirubin, Ca</a:t>
            </a:r>
            <a:r>
              <a:rPr lang="en-US" altLang="en-US" sz="2800" baseline="30000" smtClean="0">
                <a:ea typeface="ＭＳ Ｐゴシック" pitchFamily="34" charset="-128"/>
              </a:rPr>
              <a:t>2+</a:t>
            </a:r>
            <a:r>
              <a:rPr lang="en-US" altLang="en-US" sz="2800" smtClean="0">
                <a:ea typeface="ＭＳ Ｐゴシック" pitchFamily="34" charset="-128"/>
              </a:rPr>
              <a:t>, and fatty acids.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The </a:t>
            </a:r>
            <a:r>
              <a:rPr lang="en-US" altLang="en-US" sz="2800" smtClean="0">
                <a:latin typeface="Symbol" pitchFamily="18" charset="2"/>
                <a:ea typeface="ＭＳ Ｐゴシック" pitchFamily="34" charset="-128"/>
              </a:rPr>
              <a:t>a</a:t>
            </a:r>
            <a:r>
              <a:rPr lang="en-US" altLang="en-US" sz="2800" smtClean="0">
                <a:ea typeface="ＭＳ Ｐゴシック" pitchFamily="34" charset="-128"/>
              </a:rPr>
              <a:t>-globulins  are the next most abundant and include glycoproteins, high and very low density lipoproteins, ceruloplasmin, and prothrombin.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Next are </a:t>
            </a:r>
            <a:r>
              <a:rPr lang="en-US" altLang="en-US" sz="2800" smtClean="0"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altLang="en-US" sz="2800" smtClean="0">
                <a:ea typeface="ＭＳ Ｐゴシック" pitchFamily="34" charset="-128"/>
              </a:rPr>
              <a:t>-globulins which include transferrin and low-density lipoproteins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18.9 Proteins in the Blood - continued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057400"/>
            <a:ext cx="7467600" cy="39624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Fibrinogen, a protein involved in coagulation of blood, makes up 7% of plasma protein</a:t>
            </a:r>
            <a:r>
              <a:rPr lang="en-US" altLang="en-US" sz="2800" dirty="0" smtClean="0">
                <a:latin typeface="Symbol" pitchFamily="18" charset="2"/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Finally, the </a:t>
            </a:r>
            <a:r>
              <a:rPr lang="en-US" altLang="en-US" sz="2800" dirty="0" smtClean="0">
                <a:latin typeface="Symbol" pitchFamily="18" charset="2"/>
                <a:ea typeface="ＭＳ Ｐゴシック" pitchFamily="34" charset="-128"/>
              </a:rPr>
              <a:t>g</a:t>
            </a:r>
            <a:r>
              <a:rPr lang="en-US" altLang="en-US" sz="2800" dirty="0" smtClean="0">
                <a:ea typeface="ＭＳ Ｐゴシック" pitchFamily="34" charset="-128"/>
              </a:rPr>
              <a:t>-globulins, which are synthesized by the B lymphocytes.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Most of the remaining plasma proteins are synthesized in the liver.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A hallmark of liver disease is reduced amounts of one or more of the plasma proteins.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18.10 Denaturation of Proteins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4191000" cy="52578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Extremes of temperature and pH have a drastic effect on protein conformation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Denaturation 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Is the loss of organized structure of a globular protein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Does not alter primary structure</a:t>
            </a:r>
          </a:p>
        </p:txBody>
      </p:sp>
      <p:pic>
        <p:nvPicPr>
          <p:cNvPr id="50180" name="Picture 10" descr="18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14575"/>
            <a:ext cx="487680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81" name="Group 9"/>
          <p:cNvGrpSpPr>
            <a:grpSpLocks/>
          </p:cNvGrpSpPr>
          <p:nvPr/>
        </p:nvGrpSpPr>
        <p:grpSpPr bwMode="auto">
          <a:xfrm>
            <a:off x="8077200" y="1371600"/>
            <a:ext cx="838200" cy="523875"/>
            <a:chOff x="3886200" y="5791200"/>
            <a:chExt cx="838200" cy="523220"/>
          </a:xfrm>
        </p:grpSpPr>
        <p:sp>
          <p:nvSpPr>
            <p:cNvPr id="50182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13</a:t>
              </a:r>
            </a:p>
          </p:txBody>
        </p:sp>
        <p:sp>
          <p:nvSpPr>
            <p:cNvPr id="50183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Denaturation vs. Hydrolysis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914400"/>
            <a:ext cx="7772400" cy="5715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Because structure and 3-D shape matters in activity, proteins are very susceptible to changes in conditions</a:t>
            </a:r>
          </a:p>
          <a:p>
            <a:pPr lvl="1" eaLnBrk="1" hangingPunct="1"/>
            <a:r>
              <a:rPr lang="en-US" altLang="en-US" sz="2400" smtClean="0">
                <a:solidFill>
                  <a:srgbClr val="006891"/>
                </a:solidFill>
                <a:ea typeface="ＭＳ Ｐゴシック" pitchFamily="34" charset="-128"/>
              </a:rPr>
              <a:t>Hydrolysis</a:t>
            </a:r>
            <a:r>
              <a:rPr lang="en-US" altLang="en-US" sz="2400" smtClean="0">
                <a:ea typeface="ＭＳ Ｐゴシック" pitchFamily="34" charset="-128"/>
              </a:rPr>
              <a:t>: breaking down into smaller peptides or amino acids</a:t>
            </a:r>
          </a:p>
          <a:p>
            <a:pPr lvl="2" eaLnBrk="1" hangingPunct="1"/>
            <a:r>
              <a:rPr lang="en-US" altLang="en-US" sz="2000" smtClean="0">
                <a:ea typeface="ＭＳ Ｐゴシック" pitchFamily="34" charset="-128"/>
              </a:rPr>
              <a:t>Changes in pH</a:t>
            </a:r>
          </a:p>
          <a:p>
            <a:pPr lvl="2" eaLnBrk="1" hangingPunct="1"/>
            <a:r>
              <a:rPr lang="en-US" altLang="en-US" sz="2000" smtClean="0">
                <a:ea typeface="ＭＳ Ｐゴシック" pitchFamily="34" charset="-128"/>
              </a:rPr>
              <a:t>Enzymes </a:t>
            </a:r>
          </a:p>
          <a:p>
            <a:pPr lvl="2" eaLnBrk="1" hangingPunct="1"/>
            <a:r>
              <a:rPr lang="en-US" altLang="en-US" sz="2000" smtClean="0">
                <a:ea typeface="ＭＳ Ｐゴシック" pitchFamily="34" charset="-128"/>
              </a:rPr>
              <a:t>Temperature</a:t>
            </a:r>
          </a:p>
          <a:p>
            <a:pPr lvl="1" eaLnBrk="1" hangingPunct="1"/>
            <a:r>
              <a:rPr lang="en-US" altLang="en-US" sz="2400" smtClean="0">
                <a:solidFill>
                  <a:srgbClr val="006891"/>
                </a:solidFill>
                <a:ea typeface="ＭＳ Ｐゴシック" pitchFamily="34" charset="-128"/>
              </a:rPr>
              <a:t>Denaturation</a:t>
            </a:r>
            <a:r>
              <a:rPr lang="en-US" altLang="en-US" sz="2400" smtClean="0">
                <a:ea typeface="ＭＳ Ｐゴシック" pitchFamily="34" charset="-128"/>
              </a:rPr>
              <a:t>: breaking up the 3-D shape</a:t>
            </a:r>
          </a:p>
          <a:p>
            <a:pPr lvl="2" eaLnBrk="1" hangingPunct="1"/>
            <a:r>
              <a:rPr lang="en-US" altLang="en-US" sz="2000" smtClean="0">
                <a:ea typeface="ＭＳ Ｐゴシック" pitchFamily="34" charset="-128"/>
              </a:rPr>
              <a:t>Temperature</a:t>
            </a:r>
          </a:p>
          <a:p>
            <a:pPr lvl="2" eaLnBrk="1" hangingPunct="1"/>
            <a:r>
              <a:rPr lang="en-US" altLang="en-US" sz="2000" smtClean="0">
                <a:ea typeface="ＭＳ Ｐゴシック" pitchFamily="34" charset="-128"/>
              </a:rPr>
              <a:t>Heavy metals</a:t>
            </a:r>
          </a:p>
          <a:p>
            <a:pPr lvl="2" eaLnBrk="1" hangingPunct="1"/>
            <a:r>
              <a:rPr lang="en-US" altLang="en-US" sz="2000" smtClean="0">
                <a:ea typeface="ＭＳ Ｐゴシック" pitchFamily="34" charset="-128"/>
              </a:rPr>
              <a:t>Detergents</a:t>
            </a:r>
          </a:p>
          <a:p>
            <a:pPr lvl="2" eaLnBrk="1" hangingPunct="1"/>
            <a:r>
              <a:rPr lang="en-US" altLang="en-US" sz="2000" smtClean="0">
                <a:ea typeface="ＭＳ Ｐゴシック" pitchFamily="34" charset="-128"/>
              </a:rPr>
              <a:t>Organic Solvents</a:t>
            </a:r>
          </a:p>
          <a:p>
            <a:pPr lvl="2" eaLnBrk="1" hangingPunct="1"/>
            <a:r>
              <a:rPr lang="en-US" altLang="en-US" sz="2000" smtClean="0">
                <a:ea typeface="ＭＳ Ｐゴシック" pitchFamily="34" charset="-128"/>
              </a:rPr>
              <a:t>Mechanical Stress</a:t>
            </a:r>
          </a:p>
          <a:p>
            <a:pPr lvl="2" eaLnBrk="1" hangingPunct="1"/>
            <a:endParaRPr lang="en-US" altLang="en-US" sz="2000" smtClean="0">
              <a:ea typeface="ＭＳ Ｐゴシック" pitchFamily="34" charset="-128"/>
            </a:endParaRP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705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Calibri" pitchFamily="34" charset="0"/>
              </a:rPr>
              <a:t>18.10 Denaturation of Proteins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 Effect of Temperature on Proteins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524000"/>
            <a:ext cx="7239000" cy="2286000"/>
          </a:xfrm>
        </p:spPr>
        <p:txBody>
          <a:bodyPr/>
          <a:lstStyle/>
          <a:p>
            <a:pPr marL="533400" indent="-533400" eaLnBrk="1" hangingPunct="1">
              <a:buFont typeface="Arial" charset="0"/>
              <a:buChar char="•"/>
              <a:defRPr/>
            </a:pPr>
            <a:r>
              <a:rPr lang="en-US" sz="2400" dirty="0" smtClean="0"/>
              <a:t>As the temperature of a solution of proteins increases, the first effect is the increase in the rate of molecular movement of the individual molecules within the solution.</a:t>
            </a:r>
          </a:p>
          <a:p>
            <a:pPr marL="533400" indent="-533400" eaLnBrk="1" hangingPunct="1">
              <a:buFont typeface="Arial" charset="0"/>
              <a:buChar char="•"/>
              <a:defRPr/>
            </a:pPr>
            <a:r>
              <a:rPr lang="en-US" sz="2400" dirty="0" smtClean="0"/>
              <a:t>Then, as the temperature increases further, the bonds within the proteins vibrate more violently.</a:t>
            </a:r>
          </a:p>
          <a:p>
            <a:pPr marL="533400" indent="-533400" eaLnBrk="1" hangingPunct="1">
              <a:buFont typeface="Arial" charset="0"/>
              <a:buChar char="•"/>
              <a:defRPr/>
            </a:pPr>
            <a:r>
              <a:rPr lang="en-US" sz="2400" dirty="0" smtClean="0"/>
              <a:t>Eventually, the weaker hydrogen bonds and hydrophobic interactions are disrupted, and the characteristic three-dimensional conformation of the protein is disorganized.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400" dirty="0"/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 rot="-5400000">
            <a:off x="-2743200" y="2819400"/>
            <a:ext cx="6629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  <a:latin typeface="Calibri" pitchFamily="34" charset="0"/>
              </a:rPr>
              <a:t>18.10 Denaturation of Proteins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 Effect of pH on Proteins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524000"/>
            <a:ext cx="7239000" cy="2286000"/>
          </a:xfrm>
        </p:spPr>
        <p:txBody>
          <a:bodyPr/>
          <a:lstStyle/>
          <a:p>
            <a:pPr marL="533400" indent="-533400" eaLnBrk="1" hangingPunct="1">
              <a:buFont typeface="Arial" charset="0"/>
              <a:buChar char="•"/>
              <a:defRPr/>
            </a:pPr>
            <a:r>
              <a:rPr lang="en-US" sz="2400" dirty="0" smtClean="0"/>
              <a:t>When the pH of the solution containing a protein is changed dramatically, the acid or base will change the charge of the protein.</a:t>
            </a:r>
            <a:br>
              <a:rPr lang="en-US" sz="2400" dirty="0" smtClean="0"/>
            </a:br>
            <a:endParaRPr lang="en-US" sz="2400" dirty="0"/>
          </a:p>
          <a:p>
            <a:pPr marL="533400" indent="-533400" eaLnBrk="1" hangingPunct="1">
              <a:buFont typeface="Arial" charset="0"/>
              <a:buChar char="•"/>
              <a:defRPr/>
            </a:pPr>
            <a:r>
              <a:rPr lang="en-US" sz="2400" dirty="0" smtClean="0"/>
              <a:t>This interferes with the salt bridges and hydrogen bonds that stabilize the tertiary structure.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400" dirty="0"/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 rot="-5400000">
            <a:off x="-2743200" y="2819400"/>
            <a:ext cx="6629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  <a:latin typeface="Calibri" pitchFamily="34" charset="0"/>
              </a:rPr>
              <a:t>18.10 Denaturation of Proteins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Other Denaturation Agents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524000"/>
            <a:ext cx="7239000" cy="3124200"/>
          </a:xfrm>
        </p:spPr>
        <p:txBody>
          <a:bodyPr/>
          <a:lstStyle/>
          <a:p>
            <a:pPr marL="533400" indent="-533400" eaLnBrk="1" hangingPunct="1">
              <a:buFont typeface="Arial" charset="0"/>
              <a:buChar char="•"/>
              <a:defRPr/>
            </a:pPr>
            <a:r>
              <a:rPr lang="en-US" dirty="0" smtClean="0"/>
              <a:t>Organic Solvents</a:t>
            </a:r>
            <a:endParaRPr lang="en-US" dirty="0"/>
          </a:p>
          <a:p>
            <a:pPr marL="533400" indent="-533400" eaLnBrk="1" hangingPunct="1">
              <a:buFont typeface="Arial" charset="0"/>
              <a:buChar char="•"/>
              <a:defRPr/>
            </a:pPr>
            <a:r>
              <a:rPr lang="en-US" dirty="0" smtClean="0"/>
              <a:t>Detergents</a:t>
            </a:r>
          </a:p>
          <a:p>
            <a:pPr marL="533400" indent="-533400" eaLnBrk="1" hangingPunct="1">
              <a:buFont typeface="Arial" charset="0"/>
              <a:buChar char="•"/>
              <a:defRPr/>
            </a:pPr>
            <a:r>
              <a:rPr lang="en-US" dirty="0" smtClean="0"/>
              <a:t>Heavy Metals (Hg</a:t>
            </a:r>
            <a:r>
              <a:rPr lang="en-US" baseline="30000" dirty="0" smtClean="0"/>
              <a:t>2+</a:t>
            </a:r>
            <a:r>
              <a:rPr lang="en-US" dirty="0"/>
              <a:t> </a:t>
            </a:r>
            <a:r>
              <a:rPr lang="en-US" dirty="0" smtClean="0"/>
              <a:t>and Pb</a:t>
            </a:r>
            <a:r>
              <a:rPr lang="en-US" baseline="30000" dirty="0" smtClean="0"/>
              <a:t>2+</a:t>
            </a:r>
            <a:r>
              <a:rPr lang="en-US" dirty="0" smtClean="0"/>
              <a:t>)</a:t>
            </a:r>
          </a:p>
          <a:p>
            <a:pPr marL="533400" indent="-533400" eaLnBrk="1" hangingPunct="1">
              <a:buFont typeface="Arial" charset="0"/>
              <a:buChar char="•"/>
              <a:defRPr/>
            </a:pPr>
            <a:r>
              <a:rPr lang="en-US" dirty="0" smtClean="0"/>
              <a:t>Mechanical Stress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400" dirty="0"/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 rot="-5400000">
            <a:off x="-2743200" y="2819400"/>
            <a:ext cx="6629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  <a:latin typeface="Calibri" pitchFamily="34" charset="0"/>
              </a:rPr>
              <a:t>18.10 Denaturation of Proteins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Amino Acids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990600"/>
            <a:ext cx="6934200" cy="4953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Attach</a:t>
            </a:r>
            <a:r>
              <a:rPr lang="en-US" altLang="en-US" sz="2800" smtClean="0">
                <a:latin typeface="Symbol" pitchFamily="18" charset="2"/>
                <a:ea typeface="ＭＳ Ｐゴシック" pitchFamily="34" charset="-128"/>
              </a:rPr>
              <a:t> a</a:t>
            </a:r>
            <a:r>
              <a:rPr lang="en-US" altLang="en-US" sz="2800" smtClean="0">
                <a:ea typeface="ＭＳ Ｐゴシック" pitchFamily="34" charset="-128"/>
              </a:rPr>
              <a:t>-carbon to a: 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Carboxylate group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Protonated amino group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At physiologic pH the amino acid has: 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Carboxyl group in –COO</a:t>
            </a:r>
            <a:r>
              <a:rPr lang="en-US" altLang="en-US" sz="2400" baseline="30000" smtClean="0">
                <a:ea typeface="ＭＳ Ｐゴシック" pitchFamily="34" charset="-128"/>
              </a:rPr>
              <a:t>-  </a:t>
            </a:r>
            <a:endParaRPr lang="en-US" altLang="en-US" sz="2400" smtClean="0">
              <a:ea typeface="ＭＳ Ｐゴシック" pitchFamily="34" charset="-128"/>
            </a:endParaRP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Amino group in –NH</a:t>
            </a:r>
            <a:r>
              <a:rPr lang="en-US" altLang="en-US" sz="2400" baseline="-25000" smtClean="0">
                <a:ea typeface="ＭＳ Ｐゴシック" pitchFamily="34" charset="-128"/>
              </a:rPr>
              <a:t>3</a:t>
            </a:r>
            <a:r>
              <a:rPr lang="en-US" altLang="en-US" sz="2400" baseline="30000" smtClean="0">
                <a:ea typeface="ＭＳ Ｐゴシック" pitchFamily="34" charset="-128"/>
              </a:rPr>
              <a:t>+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Neutral molecule with equal number of + and – charges is a</a:t>
            </a:r>
            <a:r>
              <a:rPr lang="en-US" altLang="en-US" sz="2400" b="1" smtClean="0">
                <a:ea typeface="ＭＳ Ｐゴシック" pitchFamily="34" charset="-128"/>
              </a:rPr>
              <a:t> </a:t>
            </a:r>
            <a:r>
              <a:rPr lang="en-US" altLang="en-US" sz="2400" b="1" smtClean="0">
                <a:solidFill>
                  <a:schemeClr val="accent2"/>
                </a:solidFill>
                <a:ea typeface="ＭＳ Ｐゴシック" pitchFamily="34" charset="-128"/>
              </a:rPr>
              <a:t>zwitterion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Calibri" pitchFamily="34" charset="0"/>
              </a:rPr>
              <a:t>18.1 Protein Building Blocks</a:t>
            </a:r>
          </a:p>
        </p:txBody>
      </p:sp>
      <p:pic>
        <p:nvPicPr>
          <p:cNvPr id="17415" name="Picture 7" descr="den02761_18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648200"/>
            <a:ext cx="4270375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458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18.11 Dietary Protein and Protein Digestion 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7924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3600" smtClean="0">
                <a:ea typeface="ＭＳ Ｐゴシック" pitchFamily="34" charset="-128"/>
              </a:rPr>
              <a:t>Proteins have several dietary purposes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sz="3200" smtClean="0">
                <a:ea typeface="ＭＳ Ｐゴシック" pitchFamily="34" charset="-128"/>
              </a:rPr>
              <a:t>Oxidize to provide energy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sz="3200" smtClean="0">
                <a:ea typeface="ＭＳ Ｐゴシック" pitchFamily="34" charset="-128"/>
              </a:rPr>
              <a:t>Amino acids liberated by hydrolysis can be used in biosynthesis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sz="3200" smtClean="0">
                <a:ea typeface="ＭＳ Ｐゴシック" pitchFamily="34" charset="-128"/>
              </a:rPr>
              <a:t>Amino acids which can not be made in the body are essential amino acids</a:t>
            </a:r>
          </a:p>
        </p:txBody>
      </p:sp>
      <p:grpSp>
        <p:nvGrpSpPr>
          <p:cNvPr id="55300" name="Group 9"/>
          <p:cNvGrpSpPr>
            <a:grpSpLocks/>
          </p:cNvGrpSpPr>
          <p:nvPr/>
        </p:nvGrpSpPr>
        <p:grpSpPr bwMode="auto">
          <a:xfrm>
            <a:off x="7772400" y="1143000"/>
            <a:ext cx="838200" cy="523875"/>
            <a:chOff x="3886200" y="5791200"/>
            <a:chExt cx="838200" cy="523220"/>
          </a:xfrm>
        </p:grpSpPr>
        <p:sp>
          <p:nvSpPr>
            <p:cNvPr id="55301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14</a:t>
              </a:r>
            </a:p>
          </p:txBody>
        </p:sp>
        <p:sp>
          <p:nvSpPr>
            <p:cNvPr id="55302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458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Essential and Nonessential Amino Acids</a:t>
            </a:r>
          </a:p>
        </p:txBody>
      </p:sp>
      <p:grpSp>
        <p:nvGrpSpPr>
          <p:cNvPr id="56323" name="Group 9"/>
          <p:cNvGrpSpPr>
            <a:grpSpLocks/>
          </p:cNvGrpSpPr>
          <p:nvPr/>
        </p:nvGrpSpPr>
        <p:grpSpPr bwMode="auto">
          <a:xfrm>
            <a:off x="7772400" y="1143000"/>
            <a:ext cx="838200" cy="523875"/>
            <a:chOff x="3886200" y="5791200"/>
            <a:chExt cx="838200" cy="523220"/>
          </a:xfrm>
        </p:grpSpPr>
        <p:sp>
          <p:nvSpPr>
            <p:cNvPr id="56327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14</a:t>
              </a:r>
            </a:p>
          </p:txBody>
        </p:sp>
        <p:sp>
          <p:nvSpPr>
            <p:cNvPr id="56328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sp>
        <p:nvSpPr>
          <p:cNvPr id="56324" name="Rectangle 4"/>
          <p:cNvSpPr>
            <a:spLocks noChangeArrowheads="1"/>
          </p:cNvSpPr>
          <p:nvPr/>
        </p:nvSpPr>
        <p:spPr bwMode="auto">
          <a:xfrm rot="-5400000">
            <a:off x="-2743200" y="2819400"/>
            <a:ext cx="6629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  <a:latin typeface="Calibri" pitchFamily="34" charset="0"/>
              </a:rPr>
              <a:t>18.11 Dietary Protein and Protein Digestion</a:t>
            </a:r>
          </a:p>
        </p:txBody>
      </p:sp>
      <p:pic>
        <p:nvPicPr>
          <p:cNvPr id="56330" name="Picture 10" descr="den02761_t18_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790700"/>
            <a:ext cx="7208838" cy="468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www.researchgate.net/profile/Marleen_Van_Baak/publication/5682882/figure/tbl1/AS:669356841254935@1536598515760/1-Amino-acid-composition-of-the-protein-hydrolysates_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494"/>
            <a:ext cx="7848600" cy="651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2116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0"/>
            <a:ext cx="7945437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7239000" y="6321425"/>
            <a:ext cx="1817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mic Sans MS" pitchFamily="66" charset="0"/>
              </a:rPr>
              <a:t>Vary &amp; Lynch, 2007</a:t>
            </a:r>
          </a:p>
        </p:txBody>
      </p:sp>
    </p:spTree>
    <p:extLst>
      <p:ext uri="{BB962C8B-B14F-4D97-AF65-F5344CB8AC3E}">
        <p14:creationId xmlns:p14="http://schemas.microsoft.com/office/powerpoint/2010/main" val="10873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1600200" y="6183313"/>
            <a:ext cx="685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  <a:hlinkClick r:id="rId2"/>
              </a:rPr>
              <a:t>http://www.ibtimes.com/rapamycin-may-treat-progeria-can-it-slow-natural-aging-295419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4572000" y="5205413"/>
            <a:ext cx="4572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mic Sans MS" pitchFamily="66" charset="0"/>
              </a:rPr>
              <a:t>Xiaoju Max Ma &amp; John Blenis, </a:t>
            </a:r>
            <a:r>
              <a:rPr lang="en-US" altLang="en-US" sz="1400" i="1">
                <a:latin typeface="Comic Sans MS" pitchFamily="66" charset="0"/>
              </a:rPr>
              <a:t>Nature Reviews Molecular Cell Biology </a:t>
            </a:r>
            <a:r>
              <a:rPr lang="en-US" altLang="en-US" sz="1400" b="1">
                <a:latin typeface="Comic Sans MS" pitchFamily="66" charset="0"/>
              </a:rPr>
              <a:t>10</a:t>
            </a:r>
            <a:r>
              <a:rPr lang="en-US" altLang="en-US" sz="1400">
                <a:latin typeface="Comic Sans MS" pitchFamily="66" charset="0"/>
              </a:rPr>
              <a:t>, 307-318 (May 2009)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Comic Sans MS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mic Sans MS" pitchFamily="66" charset="0"/>
              </a:rPr>
              <a:t>*Raptor: Regulatory-associated protein of mTOR 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316913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82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Zwitterions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219200"/>
            <a:ext cx="7772400" cy="4953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Amino acids are white crystalline solids with high melting points and high water solubilities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The two charged groups, the basic amino group and the carboxylic acid, at the two ends lead to internal proton transfer – zwitterions 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By changing the pH you can affect the net charge on the zwitterions 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The pH point at which there is no net charge on the zwitterions is called the </a:t>
            </a:r>
            <a:r>
              <a:rPr lang="en-US" altLang="en-US" sz="2800" b="1" i="1" smtClean="0">
                <a:solidFill>
                  <a:srgbClr val="852F74"/>
                </a:solidFill>
                <a:ea typeface="ＭＳ Ｐゴシック" pitchFamily="34" charset="-128"/>
              </a:rPr>
              <a:t>isoelectric point</a:t>
            </a:r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>
              <a:solidFill>
                <a:schemeClr val="bg2"/>
              </a:solidFill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Calibri" pitchFamily="34" charset="0"/>
              </a:rPr>
              <a:t>18.1 Protein Building Blocks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Stereoisomers of Amino Acids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447800"/>
            <a:ext cx="3810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The </a:t>
            </a:r>
            <a:r>
              <a:rPr lang="en-US" altLang="en-US" sz="2800" smtClean="0">
                <a:latin typeface="Symbol" pitchFamily="18" charset="2"/>
                <a:ea typeface="ＭＳ Ｐゴシック" pitchFamily="34" charset="-128"/>
              </a:rPr>
              <a:t>a</a:t>
            </a:r>
            <a:r>
              <a:rPr lang="en-US" altLang="en-US" sz="2800" smtClean="0">
                <a:ea typeface="ＭＳ Ｐゴシック" pitchFamily="34" charset="-128"/>
              </a:rPr>
              <a:t>-carbon of amino acids is chiral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Glycine is the only common amino acid that is not chiral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Amino acid configuration isolated from proteins is </a:t>
            </a:r>
            <a:r>
              <a:rPr lang="en-US" altLang="en-US" sz="2400" b="1" smtClean="0">
                <a:ea typeface="ＭＳ Ｐゴシック" pitchFamily="34" charset="-128"/>
              </a:rPr>
              <a:t>L</a:t>
            </a:r>
            <a:r>
              <a:rPr lang="en-US" altLang="en-US" sz="2800" smtClean="0">
                <a:ea typeface="ＭＳ Ｐゴシック" pitchFamily="34" charset="-128"/>
              </a:rPr>
              <a:t>-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Draw most oxidized end of the molecule, carbonyl, at the top</a:t>
            </a:r>
          </a:p>
        </p:txBody>
      </p:sp>
      <p:pic>
        <p:nvPicPr>
          <p:cNvPr id="19459" name="Picture 9" descr="18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4575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7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>
              <a:solidFill>
                <a:schemeClr val="bg2"/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 rot="-5400000">
            <a:off x="-2705100" y="28575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Calibri" pitchFamily="34" charset="0"/>
              </a:rPr>
              <a:t>18.1 Protein Building Blocks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Classes of Amino Acids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4478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All differences between amino acids depend upon their side-chain R groups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Some amino acids are hydrophobic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Hydrophilic amino acids can be subdivided: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Polar, neutral have a high affinity for water, but are not ionic at pH 7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Negatively charged have ionized carboxyl groups in their side chains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Positively charged are basic as the side chain reacts with water to release a hydroxide anion</a:t>
            </a:r>
          </a:p>
        </p:txBody>
      </p:sp>
      <p:sp>
        <p:nvSpPr>
          <p:cNvPr id="20483" name="Rectangle 7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>
              <a:solidFill>
                <a:schemeClr val="bg2"/>
              </a:solidFill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 rot="-5400000">
            <a:off x="-2705100" y="28575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Calibri" pitchFamily="34" charset="0"/>
              </a:rPr>
              <a:t>18.1 Protein Building Blocks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Names of Common Amino Acids</a:t>
            </a:r>
          </a:p>
        </p:txBody>
      </p:sp>
      <p:sp>
        <p:nvSpPr>
          <p:cNvPr id="21506" name="Rectangle 7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>
              <a:solidFill>
                <a:schemeClr val="bg2"/>
              </a:solidFill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 rot="-5400000">
            <a:off x="-2705100" y="28575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Calibri" pitchFamily="34" charset="0"/>
              </a:rPr>
              <a:t>18.1 Protein Building Blocks</a:t>
            </a:r>
          </a:p>
        </p:txBody>
      </p:sp>
      <p:pic>
        <p:nvPicPr>
          <p:cNvPr id="21511" name="Picture 7" descr="den02761_t18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808" y="770987"/>
            <a:ext cx="7038975" cy="590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Hydrophobic Amino Acids</a:t>
            </a:r>
          </a:p>
        </p:txBody>
      </p:sp>
      <p:pic>
        <p:nvPicPr>
          <p:cNvPr id="22530" name="Picture 12" descr="18_0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8001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7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6.0&quot;&gt;&lt;object type=&quot;1&quot; unique_id=&quot;10001&quot;&gt;&lt;object type=&quot;8&quot; unique_id=&quot;10186&quot;&gt;&lt;/object&gt;&lt;object type=&quot;2&quot; unique_id=&quot;10187&quot;&gt;&lt;object type=&quot;3&quot; unique_id=&quot;10188&quot;&gt;&lt;property id=&quot;20148&quot; value=&quot;5&quot;/&gt;&lt;property id=&quot;20300&quot; value=&quot;Slide 1&quot;/&gt;&lt;property id=&quot;20307&quot; value=&quot;355&quot;/&gt;&lt;/object&gt;&lt;object type=&quot;3&quot; unique_id=&quot;10189&quot;&gt;&lt;property id=&quot;20148&quot; value=&quot;5&quot;/&gt;&lt;property id=&quot;20300&quot; value=&quot;Slide 2 - &amp;quot;Biological Functions of Proteins&amp;quot;&quot;/&gt;&lt;property id=&quot;20307&quot; value=&quot;307&quot;/&gt;&lt;/object&gt;&lt;object type=&quot;3&quot; unique_id=&quot;10190&quot;&gt;&lt;property id=&quot;20148&quot; value=&quot;5&quot;/&gt;&lt;property id=&quot;20300&quot; value=&quot;Slide 3 - &amp;quot;18.1 Protein Building Blocks: The a-Amino Acids&amp;quot;&quot;/&gt;&lt;property id=&quot;20307&quot; value=&quot;334&quot;/&gt;&lt;/object&gt;&lt;object type=&quot;3&quot; unique_id=&quot;10191&quot;&gt;&lt;property id=&quot;20148&quot; value=&quot;5&quot;/&gt;&lt;property id=&quot;20300&quot; value=&quot;Slide 4 - &amp;quot;Amino Acids&amp;quot;&quot;/&gt;&lt;property id=&quot;20307&quot; value=&quot;308&quot;/&gt;&lt;/object&gt;&lt;object type=&quot;3&quot; unique_id=&quot;10192&quot;&gt;&lt;property id=&quot;20148&quot; value=&quot;5&quot;/&gt;&lt;property id=&quot;20300&quot; value=&quot;Slide 5 - &amp;quot;Zwitterions&amp;quot;&quot;/&gt;&lt;property id=&quot;20307&quot; value=&quot;312&quot;/&gt;&lt;/object&gt;&lt;object type=&quot;3&quot; unique_id=&quot;10193&quot;&gt;&lt;property id=&quot;20148&quot; value=&quot;5&quot;/&gt;&lt;property id=&quot;20300&quot; value=&quot;Slide 6 - &amp;quot;Stereoisomers of Amino Acids&amp;quot;&quot;/&gt;&lt;property id=&quot;20307&quot; value=&quot;335&quot;/&gt;&lt;/object&gt;&lt;object type=&quot;3&quot; unique_id=&quot;10194&quot;&gt;&lt;property id=&quot;20148&quot; value=&quot;5&quot;/&gt;&lt;property id=&quot;20300&quot; value=&quot;Slide 7 - &amp;quot;Classes of Amino Acids&amp;quot;&quot;/&gt;&lt;property id=&quot;20307&quot; value=&quot;336&quot;/&gt;&lt;/object&gt;&lt;object type=&quot;3&quot; unique_id=&quot;10195&quot;&gt;&lt;property id=&quot;20148&quot; value=&quot;5&quot;/&gt;&lt;property id=&quot;20300&quot; value=&quot;Slide 8 - &amp;quot;Names of Common Amino Acids&amp;quot;&quot;/&gt;&lt;property id=&quot;20307&quot; value=&quot;309&quot;/&gt;&lt;/object&gt;&lt;object type=&quot;3&quot; unique_id=&quot;10196&quot;&gt;&lt;property id=&quot;20148&quot; value=&quot;5&quot;/&gt;&lt;property id=&quot;20300&quot; value=&quot;Slide 9 - &amp;quot;Hydrophobic Amino Acids&amp;quot;&quot;/&gt;&lt;property id=&quot;20307&quot; value=&quot;310&quot;/&gt;&lt;/object&gt;&lt;object type=&quot;3&quot; unique_id=&quot;10197&quot;&gt;&lt;property id=&quot;20148&quot; value=&quot;5&quot;/&gt;&lt;property id=&quot;20300&quot; value=&quot;Slide 10 - &amp;quot;Polar Neutral Amino Acids&amp;quot;&quot;/&gt;&lt;property id=&quot;20307&quot; value=&quot;311&quot;/&gt;&lt;/object&gt;&lt;object type=&quot;3&quot; unique_id=&quot;10198&quot;&gt;&lt;property id=&quot;20148&quot; value=&quot;5&quot;/&gt;&lt;property id=&quot;20300&quot; value=&quot;Slide 11 - &amp;quot;Charged Amino Acids&amp;quot;&quot;/&gt;&lt;property id=&quot;20307&quot; value=&quot;337&quot;/&gt;&lt;/object&gt;&lt;object type=&quot;3&quot; unique_id=&quot;10199&quot;&gt;&lt;property id=&quot;20148&quot; value=&quot;5&quot;/&gt;&lt;property id=&quot;20300&quot; value=&quot;Slide 12 - &amp;quot;18.2 The Peptide Bond&amp;quot;&quot;/&gt;&lt;property id=&quot;20307&quot; value=&quot;338&quot;/&gt;&lt;/object&gt;&lt;object type=&quot;3&quot; unique_id=&quot;10200&quot;&gt;&lt;property id=&quot;20148&quot; value=&quot;5&quot;/&gt;&lt;property id=&quot;20300&quot; value=&quot;Slide 13 - &amp;quot;Dipeptides&amp;quot;&quot;/&gt;&lt;property id=&quot;20307&quot; value=&quot;339&quot;/&gt;&lt;/object&gt;&lt;object type=&quot;3&quot; unique_id=&quot;10201&quot;&gt;&lt;property id=&quot;20148&quot; value=&quot;5&quot;/&gt;&lt;property id=&quot;20300&quot; value=&quot;Slide 14 - &amp;quot;Writing the Structure of Peptides&amp;quot;&quot;/&gt;&lt;property id=&quot;20307&quot; value=&quot;340&quot;/&gt;&lt;/object&gt;&lt;object type=&quot;3&quot; unique_id=&quot;10202&quot;&gt;&lt;property id=&quot;20148&quot; value=&quot;5&quot;/&gt;&lt;property id=&quot;20300&quot; value=&quot;Slide 15 - &amp;quot;18.3 The Primary Structure of Proteins&amp;quot;&quot;/&gt;&lt;property id=&quot;20307&quot; value=&quot;315&quot;/&gt;&lt;/object&gt;&lt;object type=&quot;3&quot; unique_id=&quot;10203&quot;&gt;&lt;property id=&quot;20148&quot; value=&quot;5&quot;/&gt;&lt;property id=&quot;20300&quot; value=&quot;Slide 16 - &amp;quot;18.4 The Secondary Structure of Proteins&amp;quot;&quot;/&gt;&lt;property id=&quot;20307&quot; value=&quot;341&quot;/&gt;&lt;/object&gt;&lt;object type=&quot;3&quot; unique_id=&quot;10204&quot;&gt;&lt;property id=&quot;20148&quot; value=&quot;5&quot;/&gt;&lt;property id=&quot;20300&quot; value=&quot;Slide 17 - &amp;quot;a-Helix&amp;quot;&quot;/&gt;&lt;property id=&quot;20307&quot; value=&quot;342&quot;/&gt;&lt;/object&gt;&lt;object type=&quot;3&quot; unique_id=&quot;10205&quot;&gt;&lt;property id=&quot;20148&quot; value=&quot;5&quot;/&gt;&lt;property id=&quot;20300&quot; value=&quot;Slide 18 - &amp;quot;a-Helix&amp;quot;&quot;/&gt;&lt;property id=&quot;20307&quot; value=&quot;343&quot;/&gt;&lt;/object&gt;&lt;object type=&quot;3&quot; unique_id=&quot;10206&quot;&gt;&lt;property id=&quot;20148&quot; value=&quot;5&quot;/&gt;&lt;property id=&quot;20300&quot; value=&quot;Slide 19 - &amp;quot;a-Helices in Fibrils&amp;quot;&quot;/&gt;&lt;property id=&quot;20307&quot; value=&quot;344&quot;/&gt;&lt;/object&gt;&lt;object type=&quot;3&quot; unique_id=&quot;10207&quot;&gt;&lt;property id=&quot;20148&quot; value=&quot;5&quot;/&gt;&lt;property id=&quot;20300&quot; value=&quot;Slide 20 - &amp;quot;b-Pleated Sheet&amp;quot;&quot;/&gt;&lt;property id=&quot;20307&quot; value=&quot;345&quot;/&gt;&lt;/object&gt;&lt;object type=&quot;3&quot; unique_id=&quot;10208&quot;&gt;&lt;property id=&quot;20148&quot; value=&quot;5&quot;/&gt;&lt;property id=&quot;20300&quot; value=&quot;Slide 21 - &amp;quot;18.5 Tertiary Structure&amp;quot;&quot;/&gt;&lt;property id=&quot;20307&quot; value=&quot;327&quot;/&gt;&lt;/object&gt;&lt;object type=&quot;3&quot; unique_id=&quot;10209&quot;&gt;&lt;property id=&quot;20148&quot; value=&quot;5&quot;/&gt;&lt;property id=&quot;20300&quot; value=&quot;Slide 22 - &amp;quot;Types of Interactions Maintaining Tertiary Structure&amp;quot;&quot;/&gt;&lt;property id=&quot;20307&quot; value=&quot;346&quot;/&gt;&lt;/object&gt;&lt;object type=&quot;3&quot; unique_id=&quot;10210&quot;&gt;&lt;property id=&quot;20148&quot; value=&quot;5&quot;/&gt;&lt;property id=&quot;20300&quot; value=&quot;Slide 23 - &amp;quot;Interactions Involved in Tertiary Structure&amp;quot;&quot;/&gt;&lt;property id=&quot;20307&quot; value=&quot;328&quot;/&gt;&lt;/object&gt;&lt;object type=&quot;3&quot; unique_id=&quot;10211&quot;&gt;&lt;property id=&quot;20148&quot; value=&quot;5&quot;/&gt;&lt;property id=&quot;20300&quot; value=&quot;Slide 24 - &amp;quot;18.6  The Quaternary Structure of Proteins&amp;quot;&quot;/&gt;&lt;property id=&quot;20307&quot; value=&quot;330&quot;/&gt;&lt;/object&gt;&lt;object type=&quot;3&quot; unique_id=&quot;10212&quot;&gt;&lt;property id=&quot;20148&quot; value=&quot;5&quot;/&gt;&lt;property id=&quot;20300&quot; value=&quot;Slide 25 - &amp;quot;Hemoglobin Structure Demonstrating the Four Levels of Protein Structure&amp;quot;&quot;/&gt;&lt;property id=&quot;20307&quot; value=&quot;331&quot;/&gt;&lt;/object&gt;&lt;object type=&quot;3&quot; unique_id=&quot;10213&quot;&gt;&lt;property id=&quot;20148&quot; value=&quot;5&quot;/&gt;&lt;property id=&quot;20300&quot; value=&quot;Slide 26 - &amp;quot;Conjugated Proteins&amp;quot;&quot;/&gt;&lt;property id=&quot;20307&quot; value=&quot;323&quot;/&gt;&lt;/object&gt;&lt;object type=&quot;3&quot; unique_id=&quot;10214&quot;&gt;&lt;property id=&quot;20148&quot; value=&quot;5&quot;/&gt;&lt;property id=&quot;20300&quot; value=&quot;Slide 27 - &amp;quot;18.7 An Overview of Protein Structure and Function&amp;quot;&quot;/&gt;&lt;property id=&quot;20307&quot; value=&quot;320&quot;/&gt;&lt;/object&gt;&lt;object type=&quot;3&quot; unique_id=&quot;10215&quot;&gt;&lt;property id=&quot;20148&quot; value=&quot;5&quot;/&gt;&lt;property id=&quot;20300&quot; value=&quot;Slide 28 - &amp;quot;Types of Protein Structure and Their Interrelationships&amp;quot;&quot;/&gt;&lt;property id=&quot;20307&quot; value=&quot;348&quot;/&gt;&lt;/object&gt;&lt;object type=&quot;3&quot; unique_id=&quot;10216&quot;&gt;&lt;property id=&quot;20148&quot; value=&quot;5&quot;/&gt;&lt;property id=&quot;20300&quot; value=&quot;Slide 29 - &amp;quot;Protein Functions Follow Shape&amp;quot;&quot;/&gt;&lt;property id=&quot;20307&quot; value=&quot;347&quot;/&gt;&lt;/object&gt;&lt;object type=&quot;3&quot; unique_id=&quot;10217&quot;&gt;&lt;property id=&quot;20148&quot; value=&quot;5&quot;/&gt;&lt;property id=&quot;20300&quot; value=&quot;Slide 30 - &amp;quot;Important Peptides and Protein Hormones&amp;quot;&quot;/&gt;&lt;property id=&quot;20307&quot; value=&quot;318&quot;/&gt;&lt;/object&gt;&lt;object type=&quot;3&quot; unique_id=&quot;10218&quot;&gt;&lt;property id=&quot;20148&quot; value=&quot;5&quot;/&gt;&lt;property id=&quot;20300&quot; value=&quot;Slide 31 - &amp;quot;18.8 Myoglobin and Hemoglobin&amp;quot;&quot;/&gt;&lt;property id=&quot;20307&quot; value=&quot;349&quot;/&gt;&lt;/object&gt;&lt;object type=&quot;3&quot; unique_id=&quot;10219&quot;&gt;&lt;property id=&quot;20148&quot; value=&quot;5&quot;/&gt;&lt;property id=&quot;20300&quot; value=&quot;Slide 32 - &amp;quot;Heme and Oxygen Binding&amp;quot;&quot;/&gt;&lt;property id=&quot;20307&quot; value=&quot;350&quot;/&gt;&lt;/object&gt;&lt;object type=&quot;3&quot; unique_id=&quot;10220&quot;&gt;&lt;property id=&quot;20148&quot; value=&quot;5&quot;/&gt;&lt;property id=&quot;20300&quot; value=&quot;Slide 33 - &amp;quot;Hemoglobin Variants&amp;quot;&quot;/&gt;&lt;property id=&quot;20307&quot; value=&quot;353&quot;/&gt;&lt;/object&gt;&lt;object type=&quot;3&quot; unique_id=&quot;10221&quot;&gt;&lt;property id=&quot;20148&quot; value=&quot;5&quot;/&gt;&lt;property id=&quot;20300&quot; value=&quot;Slide 34 - &amp;quot;18.9 Proteins in the Blood&amp;quot;&quot;/&gt;&lt;property id=&quot;20307&quot; value=&quot;351&quot;/&gt;&lt;/object&gt;&lt;object type=&quot;3&quot; unique_id=&quot;10222&quot;&gt;&lt;property id=&quot;20148&quot; value=&quot;5&quot;/&gt;&lt;property id=&quot;20300&quot; value=&quot;Slide 35 - &amp;quot;18.9 Proteins in the Blood&amp;quot;&quot;/&gt;&lt;property id=&quot;20307&quot; value=&quot;357&quot;/&gt;&lt;/object&gt;&lt;object type=&quot;3&quot; unique_id=&quot;10223&quot;&gt;&lt;property id=&quot;20148&quot; value=&quot;5&quot;/&gt;&lt;property id=&quot;20300&quot; value=&quot;Slide 36 - &amp;quot;18.10 Denaturation of Proteins&amp;quot;&quot;/&gt;&lt;property id=&quot;20307&quot; value=&quot;356&quot;/&gt;&lt;/object&gt;&lt;object type=&quot;3&quot; unique_id=&quot;10224&quot;&gt;&lt;property id=&quot;20148&quot; value=&quot;5&quot;/&gt;&lt;property id=&quot;20300&quot; value=&quot;Slide 37 - &amp;quot;Denaturation vs. Hydrolysis&amp;quot;&quot;/&gt;&lt;property id=&quot;20307&quot; value=&quot;332&quot;/&gt;&lt;/object&gt;&lt;object type=&quot;3&quot; unique_id=&quot;10225&quot;&gt;&lt;property id=&quot;20148&quot; value=&quot;5&quot;/&gt;&lt;property id=&quot;20300&quot; value=&quot;Slide 38 - &amp;quot;The Effect of Temperature on Proteins&amp;quot;&quot;/&gt;&lt;property id=&quot;20307&quot; value=&quot;354&quot;/&gt;&lt;/object&gt;&lt;object type=&quot;3&quot; unique_id=&quot;10226&quot;&gt;&lt;property id=&quot;20148&quot; value=&quot;5&quot;/&gt;&lt;property id=&quot;20300&quot; value=&quot;Slide 39 - &amp;quot;The Effect of pH on Proteins&amp;quot;&quot;/&gt;&lt;property id=&quot;20307&quot; value=&quot;358&quot;/&gt;&lt;/object&gt;&lt;object type=&quot;3&quot; unique_id=&quot;10227&quot;&gt;&lt;property id=&quot;20148&quot; value=&quot;5&quot;/&gt;&lt;property id=&quot;20300&quot; value=&quot;Slide 40 - &amp;quot;Other Denaturation Agents&amp;quot;&quot;/&gt;&lt;property id=&quot;20307&quot; value=&quot;359&quot;/&gt;&lt;/object&gt;&lt;object type=&quot;3&quot; unique_id=&quot;10228&quot;&gt;&lt;property id=&quot;20148&quot; value=&quot;5&quot;/&gt;&lt;property id=&quot;20300&quot; value=&quot;Slide 41 - &amp;quot;18.11 Dietary Protein and Protein Digestion &amp;quot;&quot;/&gt;&lt;property id=&quot;20307&quot; value=&quot;352&quot;/&gt;&lt;/object&gt;&lt;object type=&quot;3&quot; unique_id=&quot;10229&quot;&gt;&lt;property id=&quot;20148&quot; value=&quot;5&quot;/&gt;&lt;property id=&quot;20300&quot; value=&quot;Slide 42 - &amp;quot;18.11 Dietary Protein and Protein Digestion &amp;quot;&quot;/&gt;&lt;property id=&quot;20307&quot; value=&quot;360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FFFFFF"/>
      </a:lt1>
      <a:dk2>
        <a:srgbClr val="B13F9A"/>
      </a:dk2>
      <a:lt2>
        <a:srgbClr val="E5C6D4"/>
      </a:lt2>
      <a:accent1>
        <a:srgbClr val="0000FF"/>
      </a:accent1>
      <a:accent2>
        <a:srgbClr val="874296"/>
      </a:accent2>
      <a:accent3>
        <a:srgbClr val="DE6C36"/>
      </a:accent3>
      <a:accent4>
        <a:srgbClr val="F9B639"/>
      </a:accent4>
      <a:accent5>
        <a:srgbClr val="842F73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7764</TotalTime>
  <Words>1752</Words>
  <Application>Microsoft Office PowerPoint</Application>
  <PresentationFormat>On-screen Show (4:3)</PresentationFormat>
  <Paragraphs>263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Biological Functions of Proteins</vt:lpstr>
      <vt:lpstr>18.1 Protein Building Blocks: The a-Amino Acids</vt:lpstr>
      <vt:lpstr>Amino Acids</vt:lpstr>
      <vt:lpstr>Zwitterions</vt:lpstr>
      <vt:lpstr>Stereoisomers of Amino Acids</vt:lpstr>
      <vt:lpstr>Classes of Amino Acids</vt:lpstr>
      <vt:lpstr>Names of Common Amino Acids</vt:lpstr>
      <vt:lpstr>Hydrophobic Amino Acids</vt:lpstr>
      <vt:lpstr>Polar Neutral Amino Acids</vt:lpstr>
      <vt:lpstr>Charged Amino Acids</vt:lpstr>
      <vt:lpstr>18.2 The Peptide Bond</vt:lpstr>
      <vt:lpstr>Dipeptides</vt:lpstr>
      <vt:lpstr>Writing the Structure of Peptides</vt:lpstr>
      <vt:lpstr>18.3 The Primary Structure of Proteins</vt:lpstr>
      <vt:lpstr>18.4 The Secondary Structure of Proteins</vt:lpstr>
      <vt:lpstr>a-Helix</vt:lpstr>
      <vt:lpstr>Representation of a-Helix Representation</vt:lpstr>
      <vt:lpstr>a-Helices in Fibrils</vt:lpstr>
      <vt:lpstr>b-Pleated Sheet</vt:lpstr>
      <vt:lpstr>18.5 Tertiary Structure</vt:lpstr>
      <vt:lpstr>Types of Interactions Maintaining Tertiary Structure</vt:lpstr>
      <vt:lpstr>Interactions Involved in Tertiary Structure</vt:lpstr>
      <vt:lpstr>18.6  The Quaternary Structure of Proteins</vt:lpstr>
      <vt:lpstr>Hemoglobin Structure Demonstrating the Four Levels of Protein Structure</vt:lpstr>
      <vt:lpstr>Proteins Requiring Prosthetic Groups</vt:lpstr>
      <vt:lpstr>18.7 An Overview of Protein Structure and Function</vt:lpstr>
      <vt:lpstr>Types of Protein Structure and Their Interrelationships - continued</vt:lpstr>
      <vt:lpstr>Protein Functions Follow Shape</vt:lpstr>
      <vt:lpstr>18.8 Myoglobin and Hemoglobin</vt:lpstr>
      <vt:lpstr>Heme and Oxygen Binding</vt:lpstr>
      <vt:lpstr>Hemoglobin Variants</vt:lpstr>
      <vt:lpstr>18.9 Proteins in the Blood</vt:lpstr>
      <vt:lpstr>18.9 Proteins in the Blood - continued</vt:lpstr>
      <vt:lpstr>18.10 Denaturation of Proteins</vt:lpstr>
      <vt:lpstr>Denaturation vs. Hydrolysis</vt:lpstr>
      <vt:lpstr>The Effect of Temperature on Proteins</vt:lpstr>
      <vt:lpstr>The Effect of pH on Proteins</vt:lpstr>
      <vt:lpstr>Other Denaturation Agents</vt:lpstr>
      <vt:lpstr>18.11 Dietary Protein and Protein Digestion </vt:lpstr>
      <vt:lpstr>Essential and Nonessential Amino Acids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Danae R. Quirk Dorr</dc:creator>
  <cp:lastModifiedBy>Mascotti, David P.</cp:lastModifiedBy>
  <cp:revision>108</cp:revision>
  <dcterms:created xsi:type="dcterms:W3CDTF">2001-06-11T10:28:45Z</dcterms:created>
  <dcterms:modified xsi:type="dcterms:W3CDTF">2019-02-14T15:24:16Z</dcterms:modified>
</cp:coreProperties>
</file>