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8"/>
  </p:notesMasterIdLst>
  <p:sldIdLst>
    <p:sldId id="314" r:id="rId2"/>
    <p:sldId id="261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315" r:id="rId13"/>
    <p:sldId id="316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317" r:id="rId23"/>
    <p:sldId id="318" r:id="rId24"/>
    <p:sldId id="319" r:id="rId25"/>
    <p:sldId id="322" r:id="rId26"/>
    <p:sldId id="321" r:id="rId27"/>
    <p:sldId id="274" r:id="rId28"/>
    <p:sldId id="278" r:id="rId29"/>
    <p:sldId id="275" r:id="rId30"/>
    <p:sldId id="276" r:id="rId31"/>
    <p:sldId id="320" r:id="rId32"/>
    <p:sldId id="277" r:id="rId33"/>
    <p:sldId id="292" r:id="rId34"/>
    <p:sldId id="293" r:id="rId35"/>
    <p:sldId id="294" r:id="rId36"/>
    <p:sldId id="295" r:id="rId37"/>
    <p:sldId id="296" r:id="rId38"/>
    <p:sldId id="323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24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8BDA6"/>
    <a:srgbClr val="CBBBD1"/>
    <a:srgbClr val="FFEBEB"/>
    <a:srgbClr val="E0E090"/>
    <a:srgbClr val="E09090"/>
    <a:srgbClr val="540000"/>
    <a:srgbClr val="E08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7" autoAdjust="0"/>
    <p:restoredTop sz="94660"/>
  </p:normalViewPr>
  <p:slideViewPr>
    <p:cSldViewPr>
      <p:cViewPr varScale="1">
        <p:scale>
          <a:sx n="113" d="100"/>
          <a:sy n="113" d="100"/>
        </p:scale>
        <p:origin x="-17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8E8A97-8E18-49E5-A5C7-FF85257AA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125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11025AC-1C3F-4883-8000-A5ADED01121E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8141AF8-A447-4269-9FC9-97C58C6B8948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9CF1375-0C86-4582-AA40-E03B1C66DA9B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2A210AB-1930-4448-8B8F-589F74EC8476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EEBEEDE-6CB3-4162-B432-18BB06F643B6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17C043C-37E7-43B7-B8D6-3A71C1675181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9569F00-8630-4233-8480-7C9E8D21B2BD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C2B3BB4-F7AC-4F7C-8767-28DE7808ACF3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7C548AA-249E-4392-AF31-A973432530EB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0D75D5D-DE43-4DC8-A8CA-E46C9D84DEA5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EC30D1E-9A1A-4C24-B1A5-CC140450E6F8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1902235-70E7-4735-A0A9-75E70E28713B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776ADE9-93C2-458F-AB8B-9883F42AFAC2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2594BA8-F54D-454F-AF5C-CDE6B69BE09A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5A35C79-7BED-49C1-A36E-BED074F5FBC8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388D1A5-42B9-4A2D-80AB-2BE9127A70AE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A542ECA-399D-4ADB-8C1D-22787A439FC1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BE59DE6-9097-452F-82CC-1697980F6E69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157D6D5-3CFA-4A6F-B7D5-8EB93523CD89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7669D35-989E-40DD-A8BF-5CA3D17088CB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D124469-B766-4F68-B555-5BCCDCB03C17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54560EB-EAED-482F-8BF1-53E8AE6CE4D8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F09E6ED-9175-49E2-892F-1EFDD56446AB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5D0403F-C488-4DA5-AFE7-7A2A4AA3A892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EFACD16-D180-4F2C-A220-503455E6FD60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A64BAF7-EE90-4A49-B98F-260FA7221C36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FF9C77F-66AC-423C-8029-983D92358296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DFD03CC-4CB1-4CDD-85E0-28BD3654F5EF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51551D4-FE3B-4B15-9ADC-D085A762CE13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80E8373-C1FC-4AD6-A843-56F2CFFFF627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0092118-B935-4888-9C30-934AAA31D497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384E5D6-5D27-438F-9E9D-F6CCFA03DE3F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5FFD323-E9BE-412C-9673-4D31029C7E58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F35FCE2-ADB6-4CFB-9FDA-88345854418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8519BF7-8CAE-4397-82F7-E080BB0AB1B2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7B37184-5C0A-404F-8062-AC8E61CF48BD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85D8CD8-63D7-4513-ADB8-AD352725CE51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5356F99-7339-4077-B96F-D3607A992CC6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C73C926-9176-47A7-9980-8AD2B6C270CA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8E4CACD-017A-40CA-9165-3BA6CD2C7BFC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3FE8261-BD08-4254-B8E3-1C78AF863874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553F1F5-FD2C-4E57-B9B9-1E758F0E244B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EBE3910-0086-4C9A-BBC1-1BC9F20F7D8A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F16A2A1-F120-42C9-A536-5D3B38AD4388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356D508-64B7-4ECD-8F01-E210E0E8A3BF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B694CB3-C4AE-4B2F-8F46-5ECF15942F35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52989ED-A327-4C12-8244-CE4624E0F2EB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0328C17-34C9-4042-9AA8-7EBD3D7743D9}" type="slidenum">
              <a:rPr lang="en-US" altLang="en-US" sz="1200"/>
              <a:pPr eaLnBrk="1" hangingPunct="1"/>
              <a:t>53</a:t>
            </a:fld>
            <a:endParaRPr lang="en-US" alt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87E1DA8-F961-49AF-9BD4-E949172CA1D0}" type="slidenum">
              <a:rPr lang="en-US" altLang="en-US" sz="1200"/>
              <a:pPr eaLnBrk="1" hangingPunct="1"/>
              <a:t>54</a:t>
            </a:fld>
            <a:endParaRPr lang="en-US" alt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D0FABDB-A3D4-469F-8E46-C8A6DD071E09}" type="slidenum">
              <a:rPr lang="en-US" altLang="en-US" sz="1200"/>
              <a:pPr eaLnBrk="1" hangingPunct="1"/>
              <a:t>55</a:t>
            </a:fld>
            <a:endParaRPr lang="en-US" alt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BDE9DD3-331D-4AC1-9BEC-BEF212B384EF}" type="slidenum">
              <a:rPr lang="en-US" altLang="en-US" sz="1200"/>
              <a:pPr eaLnBrk="1" hangingPunct="1"/>
              <a:t>56</a:t>
            </a:fld>
            <a:endParaRPr lang="en-US" alt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B28DAD7-B858-4E51-A71B-3043B64364B9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5548EA8-EC4A-4C9F-A976-93E084E54B00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8F0BA4E-CD59-456B-87E1-2BDFBB978A24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7D25587-B198-4BC4-A1B8-D4469422ABEC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35620-15B1-4EB7-999B-998F9B328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67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CECB1-F91D-4E06-87E9-33A8FECD9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51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395FF-6F4B-4995-B92A-B21A85F0D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5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30E50D-A3FE-4D68-BAC2-37A0BA132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16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BDBEA5-684F-4675-91FF-6E89B56692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45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8F9F05-7C25-431F-ABE0-9A677AD82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09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AFAC1-54EE-43BE-A219-25C11B7C6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43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A6D49-4886-4C05-B4CB-7CA26F3BA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98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A50BC-77F3-4E53-BC03-8218279F9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47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AECA3-9027-4B4F-B861-AD68B0E76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09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64E70-C4E2-4C65-A34A-6A18F850A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52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0B5FD-6088-441F-BAFC-64DA9B187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37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4A0CB-0067-48FA-826A-12BDE9828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02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E2D9E-9B08-4F75-A995-52DCF3942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68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2BF57D9-28B7-45AA-B98A-8269478CDA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26" r:id="rId12"/>
    <p:sldLayoutId id="2147483727" r:id="rId13"/>
    <p:sldLayoutId id="214748372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6600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IN" altLang="en-US" sz="1800"/>
          </a:p>
        </p:txBody>
      </p:sp>
      <p:sp>
        <p:nvSpPr>
          <p:cNvPr id="12" name="Rectangle 11"/>
          <p:cNvSpPr/>
          <p:nvPr/>
        </p:nvSpPr>
        <p:spPr>
          <a:xfrm>
            <a:off x="6705600" y="533400"/>
            <a:ext cx="1905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17</a:t>
            </a:r>
            <a:endParaRPr lang="en-US" sz="9600" b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76200"/>
            <a:ext cx="492125" cy="28956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25000"/>
                    <a:lumOff val="75000"/>
                  </a:schemeClr>
                </a:solidFill>
                <a:latin typeface="Arial Black" pitchFamily="34" charset="0"/>
                <a:ea typeface="+mn-ea"/>
              </a:rPr>
              <a:t>Biochemistry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gradFill>
            <a:gsLst>
              <a:gs pos="0">
                <a:srgbClr val="7030A0"/>
              </a:gs>
              <a:gs pos="39999">
                <a:srgbClr val="C729FF"/>
              </a:gs>
              <a:gs pos="70000">
                <a:srgbClr val="DA71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19963" y="838200"/>
            <a:ext cx="5416868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Lipids and Their Functions</a:t>
            </a:r>
            <a:b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in Biochemical Systems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FFFFFF"/>
                </a:solidFill>
              </a:rPr>
              <a:t>General, </a:t>
            </a:r>
            <a:r>
              <a:rPr lang="en-US" altLang="en-US" sz="2400" b="1" i="1" dirty="0" smtClean="0">
                <a:solidFill>
                  <a:srgbClr val="FFFFFF"/>
                </a:solidFill>
              </a:rPr>
              <a:t>Organic, </a:t>
            </a:r>
            <a:r>
              <a:rPr lang="en-US" altLang="en-US" sz="2400" b="1" i="1" dirty="0">
                <a:solidFill>
                  <a:srgbClr val="FFFFFF"/>
                </a:solidFill>
              </a:rPr>
              <a:t>and Biochemistry </a:t>
            </a:r>
            <a:br>
              <a:rPr lang="en-US" altLang="en-US" sz="2400" b="1" i="1" dirty="0">
                <a:solidFill>
                  <a:srgbClr val="FFFFFF"/>
                </a:solidFill>
              </a:rPr>
            </a:br>
            <a:r>
              <a:rPr lang="en-US" altLang="en-US" sz="2000" b="1" i="1" dirty="0">
                <a:solidFill>
                  <a:srgbClr val="FFFFFF"/>
                </a:solidFill>
              </a:rPr>
              <a:t>9</a:t>
            </a:r>
            <a:r>
              <a:rPr lang="en-US" altLang="en-US" sz="2000" b="1" i="1" baseline="30000" dirty="0">
                <a:solidFill>
                  <a:srgbClr val="FFFFFF"/>
                </a:solidFill>
              </a:rPr>
              <a:t>th</a:t>
            </a:r>
            <a:r>
              <a:rPr lang="en-US" altLang="en-US" sz="2000" b="1" i="1" dirty="0">
                <a:solidFill>
                  <a:srgbClr val="FFFFFF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Katherine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J.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Joseph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J. Topping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Danaè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R. Quirk Dorr </a:t>
            </a: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Robert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L. Caret </a:t>
            </a: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altLang="en-US" sz="2400" b="1" dirty="0">
              <a:solidFill>
                <a:srgbClr val="FFF6E7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Common Fatty Acids</a:t>
            </a: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17.2 Fatty Acids</a:t>
            </a:r>
          </a:p>
        </p:txBody>
      </p:sp>
      <p:pic>
        <p:nvPicPr>
          <p:cNvPr id="34822" name="Picture 6" descr="den02761_t17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1263"/>
            <a:ext cx="7429500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34" charset="-128"/>
              </a:rPr>
              <a:t>Melting Points of Fatty Acids </a:t>
            </a: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17.2 Fatty Acids</a:t>
            </a:r>
          </a:p>
        </p:txBody>
      </p:sp>
      <p:pic>
        <p:nvPicPr>
          <p:cNvPr id="36867" name="Picture 4" descr="17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7239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ea typeface="+mj-ea"/>
              </a:rPr>
              <a:t>Omega-3 Fatty Acids</a:t>
            </a: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 rot="-5400000">
            <a:off x="-2819400" y="3048000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17.2 Fatty Acids</a:t>
            </a:r>
          </a:p>
        </p:txBody>
      </p:sp>
      <p:sp>
        <p:nvSpPr>
          <p:cNvPr id="55299" name="Rectangle 3"/>
          <p:cNvSpPr txBox="1">
            <a:spLocks noChangeArrowheads="1"/>
          </p:cNvSpPr>
          <p:nvPr/>
        </p:nvSpPr>
        <p:spPr bwMode="auto">
          <a:xfrm>
            <a:off x="1295400" y="1066800"/>
            <a:ext cx="739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latin typeface="Calibri" pitchFamily="34" charset="0"/>
              </a:rPr>
              <a:t>Omega-3 Fatty Acids, present in “oily” fish and in flaxseed and canola oils, have been recommended as a part of a healthy diet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n-US" sz="2800">
              <a:latin typeface="Calibri" pitchFamily="34" charset="0"/>
            </a:endParaRPr>
          </a:p>
        </p:txBody>
      </p:sp>
      <p:pic>
        <p:nvPicPr>
          <p:cNvPr id="55303" name="Picture 7" descr="den02761_eq17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571750"/>
            <a:ext cx="6199188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ea typeface="+mj-ea"/>
              </a:rPr>
              <a:t>Omega-6 Fatty Acids</a:t>
            </a:r>
          </a:p>
        </p:txBody>
      </p:sp>
      <p:sp>
        <p:nvSpPr>
          <p:cNvPr id="57346" name="Rectangle 3"/>
          <p:cNvSpPr>
            <a:spLocks noChangeArrowheads="1"/>
          </p:cNvSpPr>
          <p:nvPr/>
        </p:nvSpPr>
        <p:spPr bwMode="auto">
          <a:xfrm rot="-5400000">
            <a:off x="-2819400" y="3048000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17.2 Fatty Acids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95400" y="1066800"/>
            <a:ext cx="739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800" dirty="0" smtClean="0"/>
              <a:t>There are also some omega-6 fatty acids that are an important part of the diet</a:t>
            </a:r>
          </a:p>
          <a:p>
            <a:pPr marL="0" indent="0" eaLnBrk="1" hangingPunct="1">
              <a:defRPr/>
            </a:pPr>
            <a:endParaRPr lang="en-US" sz="2800" dirty="0"/>
          </a:p>
        </p:txBody>
      </p:sp>
      <p:pic>
        <p:nvPicPr>
          <p:cNvPr id="57351" name="Picture 7" descr="den02761_eq17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76525"/>
            <a:ext cx="67818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53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ea typeface="+mj-ea"/>
              </a:rPr>
              <a:t>Eicosanoids: </a:t>
            </a:r>
            <a:r>
              <a:rPr lang="en-US" smtClean="0">
                <a:ea typeface="+mj-ea"/>
              </a:rPr>
              <a:t>Prostaglandins, Leukotrienes, and Thromboxanes</a:t>
            </a:r>
            <a:endParaRPr lang="en-US" sz="4000" smtClean="0">
              <a:ea typeface="+mj-ea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76400"/>
            <a:ext cx="7696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Fatty acids which can</a:t>
            </a:r>
            <a:r>
              <a:rPr lang="ja-JP" altLang="en-US" sz="2800" smtClean="0">
                <a:ea typeface="ＭＳ Ｐゴシック" pitchFamily="34" charset="-128"/>
              </a:rPr>
              <a:t>’</a:t>
            </a:r>
            <a:r>
              <a:rPr lang="en-US" altLang="ja-JP" sz="2800" smtClean="0">
                <a:ea typeface="ＭＳ Ｐゴシック" pitchFamily="34" charset="-128"/>
              </a:rPr>
              <a:t>t be synthesized by the body are </a:t>
            </a:r>
            <a:r>
              <a:rPr lang="en-US" altLang="ja-JP" sz="2800" smtClean="0">
                <a:solidFill>
                  <a:schemeClr val="accent2"/>
                </a:solidFill>
                <a:ea typeface="ＭＳ Ｐゴシック" pitchFamily="34" charset="-128"/>
              </a:rPr>
              <a:t>essential fatty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accent2"/>
                </a:solidFill>
                <a:ea typeface="ＭＳ Ｐゴシック" pitchFamily="34" charset="-128"/>
              </a:rPr>
              <a:t>Linoleic acid </a:t>
            </a:r>
            <a:r>
              <a:rPr lang="en-US" altLang="en-US" sz="2400" smtClean="0">
                <a:ea typeface="ＭＳ Ｐゴシック" pitchFamily="34" charset="-128"/>
              </a:rPr>
              <a:t>is an essential fatty acid required to make arachadonic acid</a:t>
            </a:r>
            <a:endParaRPr lang="en-US" altLang="en-US" sz="240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Arachidonic acid (20 C) is the eicosanoid precursor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Eicosanoids are three groups of structurally related compounds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Prostaglandins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Leukotrienes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Thromboxanes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 rot="-5400000">
            <a:off x="-2781300" y="30861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17.2 Fatty Acids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Prostaglandins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192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Potent biological molecules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They act like hormones in controlling the body</a:t>
            </a:r>
            <a:r>
              <a:rPr lang="ja-JP" altLang="en-US" sz="2800" smtClean="0">
                <a:ea typeface="ＭＳ Ｐゴシック" pitchFamily="34" charset="-128"/>
              </a:rPr>
              <a:t>’</a:t>
            </a:r>
            <a:r>
              <a:rPr lang="en-US" altLang="ja-JP" sz="2800" smtClean="0">
                <a:ea typeface="ＭＳ Ｐゴシック" pitchFamily="34" charset="-128"/>
              </a:rPr>
              <a:t>s processes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Synthesized from 20-carbon unsaturated fatty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Cyclic compounds including a 5-carbon ring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Names are based on ring substituents and number of side-chain double bonds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Made in most tissues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Exert their effects on cells that produce them and cells in the immediate vicinity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17.2 Fatty Acids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1036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Biological Processes Regulated by Eicosanoids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7772400" cy="4953000"/>
          </a:xfrm>
        </p:spPr>
        <p:txBody>
          <a:bodyPr/>
          <a:lstStyle/>
          <a:p>
            <a:pPr marL="609600" indent="-609600" eaLnBrk="1" hangingPunct="1">
              <a:spcBef>
                <a:spcPct val="15000"/>
              </a:spcBef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Blood clotting</a:t>
            </a:r>
          </a:p>
          <a:p>
            <a:pPr marL="990600" lvl="1" indent="-533400" eaLnBrk="1" hangingPunct="1">
              <a:spcBef>
                <a:spcPct val="15000"/>
              </a:spcBef>
            </a:pPr>
            <a:r>
              <a:rPr lang="en-US" altLang="en-US" smtClean="0">
                <a:ea typeface="ＭＳ Ｐゴシック" pitchFamily="34" charset="-128"/>
              </a:rPr>
              <a:t>Thromboxane A</a:t>
            </a:r>
            <a:r>
              <a:rPr lang="en-US" altLang="en-US" baseline="-25000" smtClean="0">
                <a:ea typeface="ＭＳ Ｐゴシック" pitchFamily="34" charset="-128"/>
              </a:rPr>
              <a:t>2</a:t>
            </a:r>
            <a:r>
              <a:rPr lang="en-US" altLang="en-US" smtClean="0">
                <a:ea typeface="ＭＳ Ｐゴシック" pitchFamily="34" charset="-128"/>
              </a:rPr>
              <a:t> stimulates constriction of blood vessels and platelet aggregation</a:t>
            </a:r>
          </a:p>
          <a:p>
            <a:pPr marL="990600" lvl="1" indent="-533400" eaLnBrk="1" hangingPunct="1">
              <a:spcBef>
                <a:spcPct val="15000"/>
              </a:spcBef>
            </a:pPr>
            <a:r>
              <a:rPr lang="en-US" altLang="en-US" smtClean="0">
                <a:ea typeface="ＭＳ Ｐゴシック" pitchFamily="34" charset="-128"/>
              </a:rPr>
              <a:t>Prostacyclin dilates blood vessels and inhibits platelet aggregation</a:t>
            </a:r>
          </a:p>
          <a:p>
            <a:pPr marL="609600" indent="-609600" eaLnBrk="1" hangingPunct="1">
              <a:spcBef>
                <a:spcPct val="15000"/>
              </a:spcBef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Inflammatory response</a:t>
            </a:r>
          </a:p>
          <a:p>
            <a:pPr marL="990600" lvl="1" indent="-533400" eaLnBrk="1" hangingPunct="1">
              <a:spcBef>
                <a:spcPct val="15000"/>
              </a:spcBef>
            </a:pPr>
            <a:r>
              <a:rPr lang="en-US" altLang="en-US" smtClean="0">
                <a:ea typeface="ＭＳ Ｐゴシック" pitchFamily="34" charset="-128"/>
              </a:rPr>
              <a:t>Prostaglandins mediate aspects of inflammatory response</a:t>
            </a:r>
          </a:p>
          <a:p>
            <a:pPr marL="609600" indent="-609600" eaLnBrk="1" hangingPunct="1">
              <a:spcBef>
                <a:spcPct val="15000"/>
              </a:spcBef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Reproductive system</a:t>
            </a:r>
          </a:p>
          <a:p>
            <a:pPr marL="990600" lvl="1" indent="-533400" eaLnBrk="1" hangingPunct="1">
              <a:spcBef>
                <a:spcPct val="15000"/>
              </a:spcBef>
            </a:pPr>
            <a:r>
              <a:rPr lang="en-US" altLang="en-US" smtClean="0">
                <a:ea typeface="ＭＳ Ｐゴシック" pitchFamily="34" charset="-128"/>
              </a:rPr>
              <a:t>Stimulation of smooth muscle by PGE</a:t>
            </a:r>
            <a:r>
              <a:rPr lang="en-US" altLang="en-US" baseline="-25000" smtClean="0">
                <a:ea typeface="ＭＳ Ｐゴシック" pitchFamily="34" charset="-128"/>
              </a:rPr>
              <a:t>2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17.2 Fatty Acids</a:t>
            </a:r>
          </a:p>
        </p:txBody>
      </p:sp>
      <p:grpSp>
        <p:nvGrpSpPr>
          <p:cNvPr id="43014" name="Group 9"/>
          <p:cNvGrpSpPr>
            <a:grpSpLocks/>
          </p:cNvGrpSpPr>
          <p:nvPr/>
        </p:nvGrpSpPr>
        <p:grpSpPr bwMode="auto">
          <a:xfrm>
            <a:off x="8153400" y="1371600"/>
            <a:ext cx="685800" cy="523875"/>
            <a:chOff x="4114800" y="5791200"/>
            <a:chExt cx="685800" cy="523220"/>
          </a:xfrm>
        </p:grpSpPr>
        <p:sp>
          <p:nvSpPr>
            <p:cNvPr id="43018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43019" name="Isosceles Triangle 12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  <p:grpSp>
        <p:nvGrpSpPr>
          <p:cNvPr id="43015" name="Group 9"/>
          <p:cNvGrpSpPr>
            <a:grpSpLocks/>
          </p:cNvGrpSpPr>
          <p:nvPr/>
        </p:nvGrpSpPr>
        <p:grpSpPr bwMode="auto">
          <a:xfrm>
            <a:off x="8229600" y="4267200"/>
            <a:ext cx="685800" cy="523875"/>
            <a:chOff x="4114800" y="5791200"/>
            <a:chExt cx="685800" cy="523220"/>
          </a:xfrm>
        </p:grpSpPr>
        <p:sp>
          <p:nvSpPr>
            <p:cNvPr id="43016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43017" name="Isosceles Triangle 15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1036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ea typeface="+mj-ea"/>
              </a:rPr>
              <a:t>Biological Processes Regulated by Eicosanoids - continued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772400" cy="4953000"/>
          </a:xfrm>
        </p:spPr>
        <p:txBody>
          <a:bodyPr rtlCol="0"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AutoNum type="arabicPeriod" startAt="4"/>
              <a:defRPr/>
            </a:pPr>
            <a:r>
              <a:rPr lang="en-US" sz="2800" dirty="0" smtClean="0">
                <a:ea typeface="+mn-ea"/>
              </a:rPr>
              <a:t>Gastrointestinal tract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Prostaglandins inhibit gastric secretion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Prostaglandins increase secretion of protective mucus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Inhibition of hormone-sensitive lipases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 startAt="5"/>
              <a:defRPr/>
            </a:pPr>
            <a:r>
              <a:rPr lang="en-US" sz="2800" dirty="0" smtClean="0">
                <a:ea typeface="+mn-ea"/>
              </a:rPr>
              <a:t>Kidneys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Prostaglandins dilate renal blood vessels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Results in increased water and electrolyte excretion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 startAt="5"/>
              <a:defRPr/>
            </a:pPr>
            <a:r>
              <a:rPr lang="en-US" sz="2800" dirty="0" smtClean="0">
                <a:ea typeface="+mn-ea"/>
              </a:rPr>
              <a:t>Respiratory tract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 smtClean="0">
                <a:ea typeface="+mn-ea"/>
              </a:rPr>
              <a:t>Leukotrienes</a:t>
            </a:r>
            <a:r>
              <a:rPr lang="en-US" sz="2400" dirty="0" smtClean="0">
                <a:ea typeface="+mn-ea"/>
              </a:rPr>
              <a:t> promote the constriction of bronchi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Prostaglandins promote </a:t>
            </a:r>
            <a:r>
              <a:rPr lang="en-US" sz="2400" dirty="0" err="1" smtClean="0">
                <a:ea typeface="+mn-ea"/>
              </a:rPr>
              <a:t>bronchodilation</a:t>
            </a:r>
            <a:endParaRPr lang="en-US" sz="2400" dirty="0" smtClean="0">
              <a:ea typeface="+mn-ea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17.2 Fatty Acids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ea typeface="+mj-ea"/>
              </a:rPr>
              <a:t>Structures of Four Prostaglandins</a:t>
            </a: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17.2 Fatty Acids</a:t>
            </a:r>
          </a:p>
        </p:txBody>
      </p:sp>
      <p:pic>
        <p:nvPicPr>
          <p:cNvPr id="47107" name="Picture 4" descr="17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066800"/>
            <a:ext cx="20097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17.2 Fatty Acids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Thromboxane and Leukotriene Structures</a:t>
            </a:r>
          </a:p>
        </p:txBody>
      </p:sp>
      <p:pic>
        <p:nvPicPr>
          <p:cNvPr id="49155" name="Picture 4" descr="17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771650"/>
            <a:ext cx="51816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17.1 Biological Functions of Lipids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143000"/>
            <a:ext cx="7391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smtClean="0">
                <a:ea typeface="ＭＳ Ｐゴシック" pitchFamily="34" charset="-128"/>
              </a:rPr>
              <a:t>As an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energy source</a:t>
            </a:r>
            <a:r>
              <a:rPr lang="en-US" altLang="en-US" sz="2800" smtClean="0">
                <a:ea typeface="ＭＳ Ｐゴシック" pitchFamily="34" charset="-128"/>
              </a:rPr>
              <a:t>, lipids provide 9 kcal of energy per gram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smtClean="0">
                <a:ea typeface="ＭＳ Ｐゴシック" pitchFamily="34" charset="-128"/>
              </a:rPr>
              <a:t>Triglycerides provide</a:t>
            </a:r>
            <a:r>
              <a:rPr lang="en-US" altLang="en-US" sz="2800" smtClean="0">
                <a:solidFill>
                  <a:schemeClr val="hlink"/>
                </a:solidFill>
                <a:ea typeface="ＭＳ Ｐゴシック" pitchFamily="34" charset="-128"/>
              </a:rPr>
              <a:t>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energy storage</a:t>
            </a:r>
            <a:r>
              <a:rPr lang="en-US" altLang="en-US" sz="2800" smtClean="0">
                <a:ea typeface="ＭＳ Ｐゴシック" pitchFamily="34" charset="-128"/>
              </a:rPr>
              <a:t> in adipocytes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smtClean="0">
                <a:ea typeface="ＭＳ Ｐゴシック" pitchFamily="34" charset="-128"/>
              </a:rPr>
              <a:t>Phosphoglycerides, sphingolipids, and steroids are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structural components</a:t>
            </a:r>
            <a:r>
              <a:rPr lang="en-US" altLang="en-US" sz="2800" smtClean="0">
                <a:ea typeface="ＭＳ Ｐゴシック" pitchFamily="34" charset="-128"/>
              </a:rPr>
              <a:t> of cell membranes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smtClean="0">
                <a:ea typeface="ＭＳ Ｐゴシック" pitchFamily="34" charset="-128"/>
              </a:rPr>
              <a:t>Steroid</a:t>
            </a:r>
            <a:r>
              <a:rPr lang="en-US" altLang="en-US" sz="2800" smtClean="0">
                <a:solidFill>
                  <a:schemeClr val="hlink"/>
                </a:solidFill>
                <a:ea typeface="ＭＳ Ｐゴシック" pitchFamily="34" charset="-128"/>
              </a:rPr>
              <a:t>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hormones</a:t>
            </a:r>
            <a:r>
              <a:rPr lang="en-US" altLang="en-US" sz="2800" smtClean="0">
                <a:ea typeface="ＭＳ Ｐゴシック" pitchFamily="34" charset="-128"/>
              </a:rPr>
              <a:t> are critical intercellular messengers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smtClean="0">
                <a:ea typeface="ＭＳ Ｐゴシック" pitchFamily="34" charset="-128"/>
              </a:rPr>
              <a:t>Lipid-soluble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vitamins</a:t>
            </a:r>
            <a:r>
              <a:rPr lang="en-US" altLang="en-US" sz="2800" smtClean="0">
                <a:ea typeface="ＭＳ Ｐゴシック" pitchFamily="34" charset="-128"/>
              </a:rPr>
              <a:t> (A, E, D, K)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smtClean="0">
                <a:ea typeface="ＭＳ Ｐゴシック" pitchFamily="34" charset="-128"/>
              </a:rPr>
              <a:t>Dietary fat acts as a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carrier of lipid-soluble</a:t>
            </a:r>
            <a:r>
              <a:rPr lang="en-US" altLang="en-US" sz="2800" smtClean="0">
                <a:solidFill>
                  <a:schemeClr val="hlink"/>
                </a:solidFill>
                <a:ea typeface="ＭＳ Ｐゴシック" pitchFamily="34" charset="-128"/>
              </a:rPr>
              <a:t> </a:t>
            </a:r>
            <a:r>
              <a:rPr lang="en-US" altLang="en-US" sz="2800" smtClean="0">
                <a:ea typeface="ＭＳ Ｐゴシック" pitchFamily="34" charset="-128"/>
              </a:rPr>
              <a:t>vitamins into cells of small intestine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smtClean="0">
                <a:ea typeface="ＭＳ Ｐゴシック" pitchFamily="34" charset="-128"/>
              </a:rPr>
              <a:t>Provide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shock absorption</a:t>
            </a:r>
            <a:r>
              <a:rPr lang="en-US" altLang="en-US" sz="2800" smtClean="0">
                <a:ea typeface="ＭＳ Ｐゴシック" pitchFamily="34" charset="-128"/>
              </a:rPr>
              <a:t> and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insulation</a:t>
            </a:r>
          </a:p>
        </p:txBody>
      </p:sp>
      <p:grpSp>
        <p:nvGrpSpPr>
          <p:cNvPr id="18436" name="Group 9"/>
          <p:cNvGrpSpPr>
            <a:grpSpLocks/>
          </p:cNvGrpSpPr>
          <p:nvPr/>
        </p:nvGrpSpPr>
        <p:grpSpPr bwMode="auto">
          <a:xfrm>
            <a:off x="8153400" y="1752600"/>
            <a:ext cx="762000" cy="523875"/>
            <a:chOff x="3962400" y="5791200"/>
            <a:chExt cx="762000" cy="523220"/>
          </a:xfrm>
        </p:grpSpPr>
        <p:sp>
          <p:nvSpPr>
            <p:cNvPr id="18437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8438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Aspirin and Prostaglandins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066800"/>
            <a:ext cx="7391400" cy="1981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Aspirin inhibits prostaglandin synthesis by acetylating cyclooxygenase, an enzyme necessary for prostaglandin synthesis</a:t>
            </a:r>
          </a:p>
          <a:p>
            <a:pPr marL="0" indent="0"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17.2 Fatty Acids</a:t>
            </a:r>
          </a:p>
        </p:txBody>
      </p:sp>
      <p:pic>
        <p:nvPicPr>
          <p:cNvPr id="51204" name="Picture 5" descr="17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64770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ea typeface="+mj-ea"/>
              </a:rPr>
              <a:t>Overview of Prostaglandin Synthesis From Arachidonic Acid </a:t>
            </a:r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 rot="-5400000">
            <a:off x="-2819400" y="3048000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17.2 Fatty Acids</a:t>
            </a:r>
          </a:p>
        </p:txBody>
      </p:sp>
      <p:pic>
        <p:nvPicPr>
          <p:cNvPr id="53251" name="Picture 4" descr="17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7663"/>
            <a:ext cx="81534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17.3 Glycerides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305800" cy="55626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Glycerides are lipid esters</a:t>
            </a:r>
          </a:p>
          <a:p>
            <a:pPr marL="692150" lvl="1" indent="-347663" eaLnBrk="1" hangingPunct="1"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Alcohol group of glycerol form an ester with a fatty acid</a:t>
            </a:r>
          </a:p>
          <a:p>
            <a:pPr marL="692150" lvl="1" indent="-347663" eaLnBrk="1" hangingPunct="1"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Esterification may occur at one, two, or all three alcohol positions producing:</a:t>
            </a:r>
          </a:p>
          <a:p>
            <a:pPr marL="987425" lvl="2" indent="-293688" eaLnBrk="1" hangingPunct="1">
              <a:spcBef>
                <a:spcPct val="10000"/>
              </a:spcBef>
            </a:pPr>
            <a:r>
              <a:rPr lang="en-US" altLang="en-US" sz="2800" smtClean="0">
                <a:ea typeface="ＭＳ Ｐゴシック" pitchFamily="34" charset="-128"/>
              </a:rPr>
              <a:t>Monoglyceride </a:t>
            </a:r>
          </a:p>
          <a:p>
            <a:pPr marL="987425" lvl="2" indent="-293688" eaLnBrk="1" hangingPunct="1">
              <a:spcBef>
                <a:spcPct val="10000"/>
              </a:spcBef>
            </a:pPr>
            <a:r>
              <a:rPr lang="en-US" altLang="en-US" sz="2800" smtClean="0">
                <a:ea typeface="ＭＳ Ｐゴシック" pitchFamily="34" charset="-128"/>
              </a:rPr>
              <a:t>Diglyceride</a:t>
            </a:r>
          </a:p>
          <a:p>
            <a:pPr marL="987425" lvl="2" indent="-293688" eaLnBrk="1" hangingPunct="1">
              <a:spcBef>
                <a:spcPct val="10000"/>
              </a:spcBef>
            </a:pPr>
            <a:r>
              <a:rPr lang="en-US" altLang="en-US" sz="2800" smtClean="0">
                <a:ea typeface="ＭＳ Ｐゴシック" pitchFamily="34" charset="-128"/>
              </a:rPr>
              <a:t>Triglyceride</a:t>
            </a:r>
          </a:p>
          <a:p>
            <a:pPr marL="1281113" lvl="3" indent="-292100" eaLnBrk="1" hangingPunct="1">
              <a:spcBef>
                <a:spcPct val="10000"/>
              </a:spcBef>
            </a:pPr>
            <a:r>
              <a:rPr lang="en-US" altLang="en-US" sz="2600" smtClean="0">
                <a:ea typeface="ＭＳ Ｐゴシック" pitchFamily="34" charset="-128"/>
              </a:rPr>
              <a:t>A neutral triacylglycerol or a triglyceride</a:t>
            </a:r>
          </a:p>
          <a:p>
            <a:pPr marL="1281113" lvl="3" indent="-292100" eaLnBrk="1" hangingPunct="1">
              <a:spcBef>
                <a:spcPct val="10000"/>
              </a:spcBef>
            </a:pPr>
            <a:r>
              <a:rPr lang="en-US" altLang="en-US" sz="2600" smtClean="0">
                <a:ea typeface="ＭＳ Ｐゴシック" pitchFamily="34" charset="-128"/>
              </a:rPr>
              <a:t>Triglycerides are nonionic and nonpolar </a:t>
            </a:r>
          </a:p>
          <a:p>
            <a:pPr marL="1281113" lvl="3" indent="-292100" eaLnBrk="1" hangingPunct="1">
              <a:spcBef>
                <a:spcPct val="10000"/>
              </a:spcBef>
            </a:pPr>
            <a:r>
              <a:rPr lang="en-US" altLang="en-US" sz="2600" smtClean="0">
                <a:ea typeface="ＭＳ Ｐゴシック" pitchFamily="34" charset="-128"/>
              </a:rPr>
              <a:t>Triglycerides serve as energy storage in adipose cells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Monoglycerides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143000"/>
            <a:ext cx="7772400" cy="20574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Glycerides are lipid esters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A monoglyceride places a fatty acid chain at one alcohol group of the glycerol</a:t>
            </a:r>
          </a:p>
        </p:txBody>
      </p:sp>
      <p:sp>
        <p:nvSpPr>
          <p:cNvPr id="61443" name="Rectangle 1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17.3 Glycerides</a:t>
            </a:r>
          </a:p>
        </p:txBody>
      </p:sp>
      <p:grpSp>
        <p:nvGrpSpPr>
          <p:cNvPr id="61446" name="Group 9"/>
          <p:cNvGrpSpPr>
            <a:grpSpLocks/>
          </p:cNvGrpSpPr>
          <p:nvPr/>
        </p:nvGrpSpPr>
        <p:grpSpPr bwMode="auto">
          <a:xfrm>
            <a:off x="8153400" y="1152525"/>
            <a:ext cx="685800" cy="523875"/>
            <a:chOff x="4114800" y="5791200"/>
            <a:chExt cx="685800" cy="523220"/>
          </a:xfrm>
        </p:grpSpPr>
        <p:sp>
          <p:nvSpPr>
            <p:cNvPr id="61447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61448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  <p:pic>
        <p:nvPicPr>
          <p:cNvPr id="61450" name="Picture 10" descr="den02761_eq17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28975"/>
            <a:ext cx="7143750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Triglycerides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19200"/>
            <a:ext cx="7772400" cy="12954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A triglyceride places fatty acid chains at each alcohol group of the glycerol</a:t>
            </a:r>
          </a:p>
        </p:txBody>
      </p:sp>
      <p:sp>
        <p:nvSpPr>
          <p:cNvPr id="63491" name="Rectangle 1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17.3 Glycerides</a:t>
            </a:r>
          </a:p>
        </p:txBody>
      </p:sp>
      <p:grpSp>
        <p:nvGrpSpPr>
          <p:cNvPr id="63494" name="Group 9"/>
          <p:cNvGrpSpPr>
            <a:grpSpLocks/>
          </p:cNvGrpSpPr>
          <p:nvPr/>
        </p:nvGrpSpPr>
        <p:grpSpPr bwMode="auto">
          <a:xfrm>
            <a:off x="8153400" y="914400"/>
            <a:ext cx="685800" cy="523875"/>
            <a:chOff x="4114800" y="5791200"/>
            <a:chExt cx="685800" cy="523220"/>
          </a:xfrm>
        </p:grpSpPr>
        <p:sp>
          <p:nvSpPr>
            <p:cNvPr id="63495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63496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  <p:pic>
        <p:nvPicPr>
          <p:cNvPr id="63498" name="Picture 10" descr="den02761_eq17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733675"/>
            <a:ext cx="7078663" cy="3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Fats and Oils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7086600" cy="48942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>
                <a:ea typeface="+mn-ea"/>
              </a:rPr>
              <a:t>Triglycerides</a:t>
            </a:r>
            <a:r>
              <a:rPr lang="en-US" sz="3000" smtClean="0">
                <a:ea typeface="+mn-ea"/>
              </a:rPr>
              <a:t> or triacylglycerols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smtClean="0">
                <a:ea typeface="+mn-ea"/>
              </a:rPr>
              <a:t>Fats are a combination of glycerol and the fatty acids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smtClean="0">
                <a:solidFill>
                  <a:schemeClr val="accent2"/>
                </a:solidFill>
                <a:ea typeface="+mn-ea"/>
              </a:rPr>
              <a:t>Fats</a:t>
            </a:r>
            <a:r>
              <a:rPr lang="en-US" sz="3000" smtClean="0">
                <a:solidFill>
                  <a:srgbClr val="FFEBEB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2F2"/>
                    </a:outerShdw>
                  </a:cont>
                  <a:cont type="tree" name="">
                    <a:effect ref="fillLine"/>
                    <a:outerShdw dist="38100" dir="2700000" algn="tl">
                      <a:srgbClr val="998D8D"/>
                    </a:outerShdw>
                  </a:cont>
                  <a:effect ref="fillLine"/>
                </a:effectDag>
                <a:ea typeface="+mn-ea"/>
              </a:rPr>
              <a:t> </a:t>
            </a:r>
            <a:r>
              <a:rPr lang="en-US" sz="3000" smtClean="0">
                <a:ea typeface="+mn-ea"/>
              </a:rPr>
              <a:t>mainly come from </a:t>
            </a:r>
            <a:r>
              <a:rPr lang="en-US" sz="3000" u="sng" smtClean="0">
                <a:ea typeface="+mn-ea"/>
              </a:rPr>
              <a:t>animals</a:t>
            </a:r>
            <a:r>
              <a:rPr lang="en-US" sz="3000" smtClean="0">
                <a:ea typeface="+mn-ea"/>
              </a:rPr>
              <a:t>, unless from fish, and are solid at room temperature</a:t>
            </a:r>
            <a:endParaRPr lang="en-US" sz="3000" u="sng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smtClean="0">
                <a:solidFill>
                  <a:schemeClr val="accent2"/>
                </a:solidFill>
                <a:ea typeface="+mn-ea"/>
              </a:rPr>
              <a:t>Oils </a:t>
            </a:r>
            <a:r>
              <a:rPr lang="en-US" sz="3000" smtClean="0">
                <a:ea typeface="+mn-ea"/>
              </a:rPr>
              <a:t>mainly come from </a:t>
            </a:r>
            <a:r>
              <a:rPr lang="en-US" sz="3000" u="sng" smtClean="0">
                <a:ea typeface="+mn-ea"/>
              </a:rPr>
              <a:t>plants</a:t>
            </a:r>
            <a:r>
              <a:rPr lang="en-US" sz="3000" smtClean="0">
                <a:ea typeface="+mn-ea"/>
              </a:rPr>
              <a:t>, and are liquid at room temperature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17.3 Glycerides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Chemical Reactions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1143001" y="1241217"/>
            <a:ext cx="7848599" cy="432138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Triglycerides have typical ester and alkene chemical properties as they are composed of these two groups: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Fatty Acid Reactions</a:t>
            </a:r>
          </a:p>
          <a:p>
            <a:pPr marL="742950" lvl="2" indent="-342900" eaLnBrk="1" hangingPunct="1"/>
            <a:r>
              <a:rPr lang="en-US" altLang="en-US" dirty="0" smtClean="0">
                <a:ea typeface="ＭＳ Ｐゴシック" pitchFamily="34" charset="-128"/>
              </a:rPr>
              <a:t>Esterification: reaction between the carboxyl of the fatty acid and the hydroxyl of an alcohol</a:t>
            </a:r>
          </a:p>
          <a:p>
            <a:pPr marL="742950" lvl="2" indent="-342900" eaLnBrk="1" hangingPunct="1"/>
            <a:r>
              <a:rPr lang="en-US" altLang="en-US" dirty="0" smtClean="0">
                <a:ea typeface="ＭＳ Ｐゴシック" pitchFamily="34" charset="-128"/>
              </a:rPr>
              <a:t>Hydrogenation: saturates the double bonds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Glyceride Reactions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Hydrolysis: produces the fatty acids and glycerol, a reverse of formation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Saponification: replace H with salt from a strong base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17.3 Glycerides</a:t>
            </a:r>
          </a:p>
        </p:txBody>
      </p:sp>
      <p:grpSp>
        <p:nvGrpSpPr>
          <p:cNvPr id="67588" name="Group 9"/>
          <p:cNvGrpSpPr>
            <a:grpSpLocks/>
          </p:cNvGrpSpPr>
          <p:nvPr/>
        </p:nvGrpSpPr>
        <p:grpSpPr bwMode="auto">
          <a:xfrm>
            <a:off x="8153400" y="914400"/>
            <a:ext cx="685800" cy="523875"/>
            <a:chOff x="4114800" y="5791200"/>
            <a:chExt cx="685800" cy="523220"/>
          </a:xfrm>
        </p:grpSpPr>
        <p:sp>
          <p:nvSpPr>
            <p:cNvPr id="67589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67590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sz="4900" dirty="0" smtClean="0">
                <a:ea typeface="+mj-ea"/>
              </a:rPr>
              <a:t>Fatty Acid Esterification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00200"/>
            <a:ext cx="7086600" cy="13414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Esterification </a:t>
            </a:r>
            <a:r>
              <a:rPr lang="en-US" altLang="en-US" smtClean="0">
                <a:ea typeface="ＭＳ Ｐゴシック" pitchFamily="34" charset="-128"/>
              </a:rPr>
              <a:t>reacts fatty acids with alcohols to form esters and water</a:t>
            </a:r>
            <a:endParaRPr lang="en-US" altLang="en-US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17.3 Glycerides</a:t>
            </a:r>
          </a:p>
        </p:txBody>
      </p:sp>
      <p:pic>
        <p:nvPicPr>
          <p:cNvPr id="69637" name="Picture 7" descr="17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72390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8" name="Group 9"/>
          <p:cNvGrpSpPr>
            <a:grpSpLocks/>
          </p:cNvGrpSpPr>
          <p:nvPr/>
        </p:nvGrpSpPr>
        <p:grpSpPr bwMode="auto">
          <a:xfrm>
            <a:off x="8153400" y="914400"/>
            <a:ext cx="685800" cy="523875"/>
            <a:chOff x="4114800" y="5791200"/>
            <a:chExt cx="685800" cy="523220"/>
          </a:xfrm>
        </p:grpSpPr>
        <p:sp>
          <p:nvSpPr>
            <p:cNvPr id="69639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69640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Addition at the Double Bond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219200"/>
            <a:ext cx="7239000" cy="2743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Hydrogenation is an addition reaction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Unsaturated fatty acids can be converted to saturated fatty acids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Hydrogenation is used in the food industry</a:t>
            </a:r>
          </a:p>
        </p:txBody>
      </p:sp>
      <p:sp>
        <p:nvSpPr>
          <p:cNvPr id="79875" name="Rectangle 5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17.3 Glycerides</a:t>
            </a:r>
          </a:p>
        </p:txBody>
      </p:sp>
      <p:grpSp>
        <p:nvGrpSpPr>
          <p:cNvPr id="79878" name="Group 9"/>
          <p:cNvGrpSpPr>
            <a:grpSpLocks/>
          </p:cNvGrpSpPr>
          <p:nvPr/>
        </p:nvGrpSpPr>
        <p:grpSpPr bwMode="auto">
          <a:xfrm>
            <a:off x="8153400" y="914400"/>
            <a:ext cx="685800" cy="523875"/>
            <a:chOff x="4114800" y="5791200"/>
            <a:chExt cx="685800" cy="523220"/>
          </a:xfrm>
        </p:grpSpPr>
        <p:sp>
          <p:nvSpPr>
            <p:cNvPr id="79879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79880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  <p:pic>
        <p:nvPicPr>
          <p:cNvPr id="79882" name="Picture 10" descr="den02761_eq17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4267200"/>
            <a:ext cx="7243762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Glyceride Hydrolysis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1600200"/>
            <a:ext cx="7504112" cy="217963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Acid Hydrolysis </a:t>
            </a:r>
            <a:r>
              <a:rPr lang="en-US" altLang="en-US" smtClean="0">
                <a:ea typeface="ＭＳ Ｐゴシック" pitchFamily="34" charset="-128"/>
              </a:rPr>
              <a:t>reverses esterification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Fatty acids are produced from esters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1371600" y="3657600"/>
            <a:ext cx="373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endParaRPr lang="en-IN" altLang="en-US" sz="3600" b="1">
              <a:solidFill>
                <a:schemeClr val="hlink"/>
              </a:solidFill>
            </a:endParaRPr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17.3 Glycerides</a:t>
            </a:r>
          </a:p>
        </p:txBody>
      </p:sp>
      <p:grpSp>
        <p:nvGrpSpPr>
          <p:cNvPr id="71685" name="Group 9"/>
          <p:cNvGrpSpPr>
            <a:grpSpLocks/>
          </p:cNvGrpSpPr>
          <p:nvPr/>
        </p:nvGrpSpPr>
        <p:grpSpPr bwMode="auto">
          <a:xfrm>
            <a:off x="8305800" y="1219200"/>
            <a:ext cx="685800" cy="523875"/>
            <a:chOff x="4114800" y="5791200"/>
            <a:chExt cx="685800" cy="523220"/>
          </a:xfrm>
        </p:grpSpPr>
        <p:sp>
          <p:nvSpPr>
            <p:cNvPr id="71688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71689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  <p:pic>
        <p:nvPicPr>
          <p:cNvPr id="71691" name="Picture 11" descr="den02761_eq17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467100"/>
            <a:ext cx="6618288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Classification of Lipids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19200"/>
            <a:ext cx="6781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smtClean="0">
                <a:ea typeface="ＭＳ Ｐゴシック" pitchFamily="34" charset="-128"/>
              </a:rPr>
              <a:t>Four Main Groups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smtClean="0">
                <a:solidFill>
                  <a:schemeClr val="accent2"/>
                </a:solidFill>
                <a:ea typeface="ＭＳ Ｐゴシック" pitchFamily="34" charset="-128"/>
              </a:rPr>
              <a:t>Fatty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Saturated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Unsaturated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smtClean="0">
                <a:solidFill>
                  <a:schemeClr val="accent2"/>
                </a:solidFill>
                <a:ea typeface="ＭＳ Ｐゴシック" pitchFamily="34" charset="-128"/>
              </a:rPr>
              <a:t>Glycerides</a:t>
            </a:r>
            <a:r>
              <a:rPr lang="en-US" altLang="en-US" sz="3100" smtClean="0">
                <a:ea typeface="ＭＳ Ｐゴシック" pitchFamily="34" charset="-128"/>
              </a:rPr>
              <a:t> </a:t>
            </a:r>
            <a:r>
              <a:rPr lang="en-US" altLang="en-US" sz="2800" smtClean="0">
                <a:ea typeface="ＭＳ Ｐゴシック" pitchFamily="34" charset="-128"/>
              </a:rPr>
              <a:t>glycerol-containing lipids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smtClean="0">
                <a:solidFill>
                  <a:schemeClr val="accent2"/>
                </a:solidFill>
                <a:ea typeface="ＭＳ Ｐゴシック" pitchFamily="34" charset="-128"/>
              </a:rPr>
              <a:t>Nonglyceride lipids</a:t>
            </a:r>
            <a:r>
              <a:rPr lang="en-US" altLang="en-US" sz="310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Sphingolipids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Steroids</a:t>
            </a:r>
            <a:endParaRPr lang="en-US" altLang="en-US" sz="24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Waxes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smtClean="0">
                <a:solidFill>
                  <a:schemeClr val="accent2"/>
                </a:solidFill>
                <a:ea typeface="ＭＳ Ｐゴシック" pitchFamily="34" charset="-128"/>
              </a:rPr>
              <a:t>Complex lipids</a:t>
            </a:r>
            <a:r>
              <a:rPr lang="en-US" altLang="en-US" sz="2800" smtClean="0">
                <a:ea typeface="ＭＳ Ｐゴシック" pitchFamily="34" charset="-128"/>
              </a:rPr>
              <a:t> (lipoproteins)</a:t>
            </a:r>
            <a:endParaRPr lang="en-US" altLang="en-US" sz="3100" smtClean="0">
              <a:ea typeface="ＭＳ Ｐゴシック" pitchFamily="34" charset="-128"/>
            </a:endParaRPr>
          </a:p>
          <a:p>
            <a:pPr lvl="3" eaLnBrk="1" hangingPunct="1">
              <a:lnSpc>
                <a:spcPct val="90000"/>
              </a:lnSpc>
            </a:pPr>
            <a:endParaRPr lang="en-US" altLang="en-US" sz="1800" smtClean="0">
              <a:ea typeface="ＭＳ Ｐゴシック" pitchFamily="34" charset="-128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 rot="16200000">
            <a:off x="-2628900" y="28575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bg2">
                    <a:lumMod val="90000"/>
                  </a:schemeClr>
                </a:solidFill>
                <a:latin typeface="Calibri"/>
                <a:ea typeface="ＭＳ Ｐゴシック" charset="0"/>
                <a:cs typeface="Calibri"/>
              </a:rPr>
              <a:t>17.1 Biological Functions of Lipids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Glyceride Saponification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990600"/>
            <a:ext cx="7543800" cy="35052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Saponification is the base-catalyzed hydrolysis of an ester</a:t>
            </a:r>
          </a:p>
          <a:p>
            <a:pPr eaLnBrk="1" fontAlgn="auto" hangingPunct="1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Products of the reaction are</a:t>
            </a:r>
          </a:p>
          <a:p>
            <a:pPr lvl="1" eaLnBrk="1" fontAlgn="auto" hangingPunct="1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An alcohol </a:t>
            </a:r>
          </a:p>
          <a:p>
            <a:pPr lvl="1" eaLnBrk="1" fontAlgn="auto" hangingPunct="1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An ionized carboxylic acid salt which is a soap</a:t>
            </a:r>
          </a:p>
          <a:p>
            <a:pPr lvl="2" eaLnBrk="1" fontAlgn="auto" hangingPunct="1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Soaps have a long uncharged hydrocarbon tail</a:t>
            </a:r>
          </a:p>
          <a:p>
            <a:pPr lvl="2" eaLnBrk="1" fontAlgn="auto" hangingPunct="1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Also have a negatively charged carboxylate group at end</a:t>
            </a:r>
          </a:p>
          <a:p>
            <a:pPr lvl="2" eaLnBrk="1" fontAlgn="auto" hangingPunct="1">
              <a:lnSpc>
                <a:spcPct val="110000"/>
              </a:lnSpc>
              <a:spcBef>
                <a:spcPct val="15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Form micelles that dissolve oil and dirt particles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 smtClean="0">
              <a:ea typeface="+mn-ea"/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17.3 Glycerides</a:t>
            </a:r>
          </a:p>
        </p:txBody>
      </p:sp>
      <p:grpSp>
        <p:nvGrpSpPr>
          <p:cNvPr id="73732" name="Group 9"/>
          <p:cNvGrpSpPr>
            <a:grpSpLocks/>
          </p:cNvGrpSpPr>
          <p:nvPr/>
        </p:nvGrpSpPr>
        <p:grpSpPr bwMode="auto">
          <a:xfrm>
            <a:off x="8001000" y="1905000"/>
            <a:ext cx="685800" cy="523875"/>
            <a:chOff x="4114800" y="5791200"/>
            <a:chExt cx="685800" cy="523220"/>
          </a:xfrm>
        </p:grpSpPr>
        <p:sp>
          <p:nvSpPr>
            <p:cNvPr id="73733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73734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Saponification Reaction</a:t>
            </a:r>
          </a:p>
        </p:txBody>
      </p:sp>
      <p:sp>
        <p:nvSpPr>
          <p:cNvPr id="75778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17.3 Glycerides</a:t>
            </a:r>
          </a:p>
        </p:txBody>
      </p:sp>
      <p:grpSp>
        <p:nvGrpSpPr>
          <p:cNvPr id="75779" name="Group 9"/>
          <p:cNvGrpSpPr>
            <a:grpSpLocks/>
          </p:cNvGrpSpPr>
          <p:nvPr/>
        </p:nvGrpSpPr>
        <p:grpSpPr bwMode="auto">
          <a:xfrm>
            <a:off x="8001000" y="762000"/>
            <a:ext cx="685800" cy="523875"/>
            <a:chOff x="4114800" y="5791200"/>
            <a:chExt cx="685800" cy="523220"/>
          </a:xfrm>
        </p:grpSpPr>
        <p:sp>
          <p:nvSpPr>
            <p:cNvPr id="75782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75783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  <p:pic>
        <p:nvPicPr>
          <p:cNvPr id="75785" name="Picture 9" descr="den02761_eq17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60663"/>
            <a:ext cx="7029450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“Hard” Water Problems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143000"/>
            <a:ext cx="7543800" cy="3505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When </a:t>
            </a:r>
            <a:r>
              <a:rPr lang="ja-JP" altLang="en-US" sz="2800" smtClean="0">
                <a:ea typeface="ＭＳ Ｐゴシック" pitchFamily="34" charset="-128"/>
              </a:rPr>
              <a:t>“</a:t>
            </a:r>
            <a:r>
              <a:rPr lang="en-US" altLang="ja-JP" sz="2800" smtClean="0">
                <a:ea typeface="ＭＳ Ｐゴシック" pitchFamily="34" charset="-128"/>
              </a:rPr>
              <a:t>hard</a:t>
            </a:r>
            <a:r>
              <a:rPr lang="ja-JP" altLang="en-US" sz="2800" smtClean="0">
                <a:ea typeface="ＭＳ Ｐゴシック" pitchFamily="34" charset="-128"/>
              </a:rPr>
              <a:t>”</a:t>
            </a:r>
            <a:r>
              <a:rPr lang="en-US" altLang="ja-JP" sz="2800" smtClean="0">
                <a:ea typeface="ＭＳ Ｐゴシック" pitchFamily="34" charset="-128"/>
              </a:rPr>
              <a:t> water is used with soaps</a:t>
            </a:r>
          </a:p>
          <a:p>
            <a:pPr lvl="1" eaLnBrk="1" hangingPunct="1"/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Hard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 water contains high concentrations of Ca</a:t>
            </a:r>
            <a:r>
              <a:rPr lang="en-US" altLang="ja-JP" sz="2400" baseline="30000" smtClean="0">
                <a:ea typeface="ＭＳ Ｐゴシック" pitchFamily="34" charset="-128"/>
              </a:rPr>
              <a:t>2+</a:t>
            </a:r>
            <a:r>
              <a:rPr lang="en-US" altLang="ja-JP" sz="2400" smtClean="0">
                <a:ea typeface="ＭＳ Ｐゴシック" pitchFamily="34" charset="-128"/>
              </a:rPr>
              <a:t> and Mg</a:t>
            </a:r>
            <a:r>
              <a:rPr lang="en-US" altLang="ja-JP" sz="2400" baseline="30000" smtClean="0">
                <a:ea typeface="ＭＳ Ｐゴシック" pitchFamily="34" charset="-128"/>
              </a:rPr>
              <a:t>2+</a:t>
            </a:r>
            <a:endParaRPr lang="en-US" altLang="ja-JP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Cations in the water form fatty acid salts which precipitate</a:t>
            </a:r>
          </a:p>
          <a:p>
            <a:pPr lvl="1" eaLnBrk="1" hangingPunct="1"/>
            <a:r>
              <a:rPr lang="en-US" altLang="en-US" sz="2600" smtClean="0">
                <a:ea typeface="ＭＳ Ｐゴシック" pitchFamily="34" charset="-128"/>
              </a:rPr>
              <a:t>Interferes with emulsifying action of the soap </a:t>
            </a:r>
          </a:p>
          <a:p>
            <a:pPr lvl="1" eaLnBrk="1" hangingPunct="1"/>
            <a:r>
              <a:rPr lang="en-US" altLang="en-US" sz="2600" smtClean="0">
                <a:ea typeface="ＭＳ Ｐゴシック" pitchFamily="34" charset="-128"/>
              </a:rPr>
              <a:t>Leaves a crusty scum on the surface of the sink</a:t>
            </a:r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17.3 Glycerides</a:t>
            </a:r>
          </a:p>
        </p:txBody>
      </p:sp>
      <p:pic>
        <p:nvPicPr>
          <p:cNvPr id="77828" name="Picture 5" descr="17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71628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Phosphoglycerides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95400"/>
            <a:ext cx="4953000" cy="5410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Phospholipid is a more general term</a:t>
            </a:r>
          </a:p>
          <a:p>
            <a:pPr marL="692150" lvl="1" indent="-3476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Any lipid containing phosphorus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ea typeface="+mn-ea"/>
              </a:rPr>
              <a:t>Phosphoglycerides</a:t>
            </a:r>
            <a:r>
              <a:rPr lang="en-US" sz="2800" dirty="0" smtClean="0">
                <a:ea typeface="+mn-ea"/>
              </a:rPr>
              <a:t> (</a:t>
            </a:r>
            <a:r>
              <a:rPr lang="en-US" sz="2800" dirty="0" smtClean="0"/>
              <a:t>or </a:t>
            </a:r>
            <a:r>
              <a:rPr lang="en-US" sz="2800" dirty="0" err="1" smtClean="0"/>
              <a:t>phosphoacylglycerols</a:t>
            </a:r>
            <a:r>
              <a:rPr lang="en-US" sz="2800" dirty="0" smtClean="0"/>
              <a:t>) </a:t>
            </a:r>
            <a:r>
              <a:rPr lang="en-US" sz="2800" dirty="0" smtClean="0">
                <a:ea typeface="+mn-ea"/>
              </a:rPr>
              <a:t>contain: </a:t>
            </a:r>
          </a:p>
          <a:p>
            <a:pPr marL="692150" lvl="1" indent="-3476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Glycerol </a:t>
            </a:r>
          </a:p>
          <a:p>
            <a:pPr marL="692150" lvl="1" indent="-3476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Fatty acid</a:t>
            </a:r>
          </a:p>
          <a:p>
            <a:pPr marL="692150" lvl="1" indent="-347663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Phosphoric acid with an amino alcohol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Replace an end fatty acid of a triglyceride with a phosphoric acid linked to an amino alcohol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 rot="-5400000">
            <a:off x="-2781300" y="27813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17.3 Glycerides</a:t>
            </a:r>
          </a:p>
        </p:txBody>
      </p:sp>
      <p:sp>
        <p:nvSpPr>
          <p:cNvPr id="81924" name="AutoShape 5"/>
          <p:cNvSpPr>
            <a:spLocks noChangeArrowheads="1"/>
          </p:cNvSpPr>
          <p:nvPr/>
        </p:nvSpPr>
        <p:spPr bwMode="auto">
          <a:xfrm>
            <a:off x="6324600" y="1752600"/>
            <a:ext cx="457200" cy="2971800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A57BA8"/>
              </a:gs>
              <a:gs pos="100000">
                <a:srgbClr val="61116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D0C1D5"/>
                </a:solidFill>
                <a:latin typeface="Times New Roman" pitchFamily="18" charset="0"/>
              </a:rPr>
              <a:t>G</a:t>
            </a:r>
          </a:p>
          <a:p>
            <a:pPr algn="ctr"/>
            <a:r>
              <a:rPr lang="en-US" altLang="en-US">
                <a:solidFill>
                  <a:srgbClr val="D0C1D5"/>
                </a:solidFill>
                <a:latin typeface="Times New Roman" pitchFamily="18" charset="0"/>
              </a:rPr>
              <a:t>l</a:t>
            </a:r>
          </a:p>
          <a:p>
            <a:pPr algn="ctr"/>
            <a:r>
              <a:rPr lang="en-US" altLang="en-US">
                <a:solidFill>
                  <a:srgbClr val="D0C1D5"/>
                </a:solidFill>
                <a:latin typeface="Times New Roman" pitchFamily="18" charset="0"/>
              </a:rPr>
              <a:t>y</a:t>
            </a:r>
          </a:p>
          <a:p>
            <a:pPr algn="ctr"/>
            <a:r>
              <a:rPr lang="en-US" altLang="en-US">
                <a:solidFill>
                  <a:srgbClr val="D0C1D5"/>
                </a:solidFill>
                <a:latin typeface="Times New Roman" pitchFamily="18" charset="0"/>
              </a:rPr>
              <a:t>c</a:t>
            </a:r>
          </a:p>
          <a:p>
            <a:pPr algn="ctr"/>
            <a:r>
              <a:rPr lang="en-US" altLang="en-US">
                <a:solidFill>
                  <a:srgbClr val="D0C1D5"/>
                </a:solidFill>
                <a:latin typeface="Times New Roman" pitchFamily="18" charset="0"/>
              </a:rPr>
              <a:t>e</a:t>
            </a:r>
          </a:p>
          <a:p>
            <a:pPr algn="ctr"/>
            <a:r>
              <a:rPr lang="en-US" altLang="en-US">
                <a:solidFill>
                  <a:srgbClr val="D0C1D5"/>
                </a:solidFill>
                <a:latin typeface="Times New Roman" pitchFamily="18" charset="0"/>
              </a:rPr>
              <a:t>r</a:t>
            </a:r>
          </a:p>
          <a:p>
            <a:pPr algn="ctr"/>
            <a:r>
              <a:rPr lang="en-US" altLang="en-US">
                <a:solidFill>
                  <a:srgbClr val="D0C1D5"/>
                </a:solidFill>
                <a:latin typeface="Times New Roman" pitchFamily="18" charset="0"/>
              </a:rPr>
              <a:t>o</a:t>
            </a:r>
          </a:p>
          <a:p>
            <a:pPr algn="ctr"/>
            <a:r>
              <a:rPr lang="en-US" altLang="en-US">
                <a:solidFill>
                  <a:srgbClr val="D0C1D5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81925" name="AutoShape 6"/>
          <p:cNvSpPr>
            <a:spLocks noChangeArrowheads="1"/>
          </p:cNvSpPr>
          <p:nvPr/>
        </p:nvSpPr>
        <p:spPr bwMode="auto">
          <a:xfrm>
            <a:off x="7315200" y="2362200"/>
            <a:ext cx="1676400" cy="381000"/>
          </a:xfrm>
          <a:prstGeom prst="cube">
            <a:avLst>
              <a:gd name="adj" fmla="val 25000"/>
            </a:avLst>
          </a:prstGeom>
          <a:solidFill>
            <a:srgbClr val="AE9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Fatty Acid</a:t>
            </a:r>
          </a:p>
        </p:txBody>
      </p:sp>
      <p:sp>
        <p:nvSpPr>
          <p:cNvPr id="81926" name="AutoShape 7"/>
          <p:cNvSpPr>
            <a:spLocks noChangeArrowheads="1"/>
          </p:cNvSpPr>
          <p:nvPr/>
        </p:nvSpPr>
        <p:spPr bwMode="auto">
          <a:xfrm>
            <a:off x="7315200" y="3048000"/>
            <a:ext cx="1676400" cy="381000"/>
          </a:xfrm>
          <a:prstGeom prst="cube">
            <a:avLst>
              <a:gd name="adj" fmla="val 25000"/>
            </a:avLst>
          </a:prstGeom>
          <a:solidFill>
            <a:srgbClr val="AE9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Fatty Acid</a:t>
            </a:r>
          </a:p>
        </p:txBody>
      </p:sp>
      <p:sp>
        <p:nvSpPr>
          <p:cNvPr id="81927" name="AutoShape 8"/>
          <p:cNvSpPr>
            <a:spLocks noChangeArrowheads="1"/>
          </p:cNvSpPr>
          <p:nvPr/>
        </p:nvSpPr>
        <p:spPr bwMode="auto">
          <a:xfrm>
            <a:off x="7162800" y="3810000"/>
            <a:ext cx="1828800" cy="381000"/>
          </a:xfrm>
          <a:prstGeom prst="cube">
            <a:avLst>
              <a:gd name="adj" fmla="val 25000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200">
                <a:solidFill>
                  <a:schemeClr val="bg2"/>
                </a:solidFill>
                <a:latin typeface="Times New Roman" pitchFamily="18" charset="0"/>
              </a:rPr>
              <a:t>Phosphoric Acid</a:t>
            </a:r>
          </a:p>
        </p:txBody>
      </p:sp>
      <p:sp>
        <p:nvSpPr>
          <p:cNvPr id="81928" name="AutoShape 9"/>
          <p:cNvSpPr>
            <a:spLocks noChangeArrowheads="1"/>
          </p:cNvSpPr>
          <p:nvPr/>
        </p:nvSpPr>
        <p:spPr bwMode="auto">
          <a:xfrm>
            <a:off x="7315200" y="4572000"/>
            <a:ext cx="1676400" cy="381000"/>
          </a:xfrm>
          <a:prstGeom prst="cube">
            <a:avLst>
              <a:gd name="adj" fmla="val 25000"/>
            </a:avLst>
          </a:prstGeom>
          <a:solidFill>
            <a:srgbClr val="E0E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folHlink"/>
                </a:solidFill>
                <a:latin typeface="Times New Roman" pitchFamily="18" charset="0"/>
              </a:rPr>
              <a:t>Alcohol</a:t>
            </a:r>
          </a:p>
        </p:txBody>
      </p:sp>
      <p:sp>
        <p:nvSpPr>
          <p:cNvPr id="81929" name="Line 10"/>
          <p:cNvSpPr>
            <a:spLocks noChangeShapeType="1"/>
          </p:cNvSpPr>
          <p:nvPr/>
        </p:nvSpPr>
        <p:spPr bwMode="auto">
          <a:xfrm>
            <a:off x="8153400" y="4191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>
            <a:off x="6781800" y="2590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31" name="Line 12"/>
          <p:cNvSpPr>
            <a:spLocks noChangeShapeType="1"/>
          </p:cNvSpPr>
          <p:nvPr/>
        </p:nvSpPr>
        <p:spPr bwMode="auto">
          <a:xfrm>
            <a:off x="6781800" y="3276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32" name="Line 13"/>
          <p:cNvSpPr>
            <a:spLocks noChangeShapeType="1"/>
          </p:cNvSpPr>
          <p:nvPr/>
        </p:nvSpPr>
        <p:spPr bwMode="auto">
          <a:xfrm>
            <a:off x="6781800" y="4038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1934" name="Group 9"/>
          <p:cNvGrpSpPr>
            <a:grpSpLocks/>
          </p:cNvGrpSpPr>
          <p:nvPr/>
        </p:nvGrpSpPr>
        <p:grpSpPr bwMode="auto">
          <a:xfrm>
            <a:off x="8229600" y="685800"/>
            <a:ext cx="685800" cy="523875"/>
            <a:chOff x="4038600" y="5791200"/>
            <a:chExt cx="685800" cy="523220"/>
          </a:xfrm>
        </p:grpSpPr>
        <p:sp>
          <p:nvSpPr>
            <p:cNvPr id="81935" name="TextBox 5"/>
            <p:cNvSpPr txBox="1">
              <a:spLocks noChangeArrowheads="1"/>
            </p:cNvSpPr>
            <p:nvPr/>
          </p:nvSpPr>
          <p:spPr bwMode="auto">
            <a:xfrm>
              <a:off x="40386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 7</a:t>
              </a:r>
            </a:p>
          </p:txBody>
        </p:sp>
        <p:sp>
          <p:nvSpPr>
            <p:cNvPr id="81936" name="Isosceles Triangle 1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Phosphoglyceride</a:t>
            </a:r>
            <a:r>
              <a:rPr lang="en-US" altLang="en-US" dirty="0" smtClean="0">
                <a:ea typeface="ＭＳ Ｐゴシック" pitchFamily="34" charset="-128"/>
              </a:rPr>
              <a:t> Properties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24000"/>
            <a:ext cx="7391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Have hydrophobic and hydrophilic domains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Structural components of membranes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Emulsifying agents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Suspended in water, they spontaneously rearrange into ordered structures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Hydrophobic group to center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Hydrophilic group to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Basis of membrane structure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17.3 Glycerides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Types of Phosphoglycerides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295400"/>
            <a:ext cx="7772400" cy="5257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phospho-amino-alcohol is highly hydrophilic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They are used in: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Cell membranes 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Emulsifying 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Micelle-forming agents in the blood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Two types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Ones made with </a:t>
            </a:r>
            <a:r>
              <a:rPr lang="en-US" altLang="en-US" i="1" smtClean="0">
                <a:solidFill>
                  <a:schemeClr val="accent2"/>
                </a:solidFill>
                <a:ea typeface="ＭＳ Ｐゴシック" pitchFamily="34" charset="-128"/>
              </a:rPr>
              <a:t>choline</a:t>
            </a:r>
            <a:r>
              <a:rPr lang="en-US" altLang="en-US" i="1" smtClean="0">
                <a:ea typeface="ＭＳ Ｐゴシック" pitchFamily="34" charset="-128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are called </a:t>
            </a:r>
            <a:r>
              <a:rPr lang="en-US" altLang="en-US" i="1" smtClean="0">
                <a:solidFill>
                  <a:schemeClr val="accent2"/>
                </a:solidFill>
                <a:ea typeface="ＭＳ Ｐゴシック" pitchFamily="34" charset="-128"/>
              </a:rPr>
              <a:t>lecithin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Those made with either ethanolamine or serine are called</a:t>
            </a:r>
            <a:r>
              <a:rPr lang="en-US" altLang="en-US" i="1" smtClean="0">
                <a:ea typeface="ＭＳ Ｐゴシック" pitchFamily="34" charset="-128"/>
              </a:rPr>
              <a:t> </a:t>
            </a:r>
            <a:r>
              <a:rPr lang="en-US" altLang="en-US" i="1" smtClean="0">
                <a:solidFill>
                  <a:schemeClr val="accent2"/>
                </a:solidFill>
                <a:ea typeface="ＭＳ Ｐゴシック" pitchFamily="34" charset="-128"/>
              </a:rPr>
              <a:t>cephalins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17.3 Glycerides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Phosphoglyceride</a:t>
            </a:r>
            <a:r>
              <a:rPr lang="en-US" altLang="en-US" dirty="0" smtClean="0">
                <a:ea typeface="ＭＳ Ｐゴシック" pitchFamily="34" charset="-128"/>
              </a:rPr>
              <a:t> Examples</a:t>
            </a:r>
          </a:p>
        </p:txBody>
      </p:sp>
      <p:sp>
        <p:nvSpPr>
          <p:cNvPr id="88066" name="Rectangle 3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17.3 Glycerides</a:t>
            </a:r>
          </a:p>
        </p:txBody>
      </p:sp>
      <p:pic>
        <p:nvPicPr>
          <p:cNvPr id="88067" name="Picture 4" descr="17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104900"/>
            <a:ext cx="40322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3152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17.4 Nonglyceride Lipids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2192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Sphingolipids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These lipids are based on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sphingosine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Long-chain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Nitrogen-containing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Alcohol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Amphipathic, like phospholipids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Polar head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Two nonpolar fatty acid tail</a:t>
            </a:r>
          </a:p>
        </p:txBody>
      </p:sp>
      <p:grpSp>
        <p:nvGrpSpPr>
          <p:cNvPr id="90117" name="Group 9"/>
          <p:cNvGrpSpPr>
            <a:grpSpLocks/>
          </p:cNvGrpSpPr>
          <p:nvPr/>
        </p:nvGrpSpPr>
        <p:grpSpPr bwMode="auto">
          <a:xfrm>
            <a:off x="8305800" y="2667000"/>
            <a:ext cx="685800" cy="523875"/>
            <a:chOff x="4114800" y="5791200"/>
            <a:chExt cx="685800" cy="523220"/>
          </a:xfrm>
        </p:grpSpPr>
        <p:sp>
          <p:nvSpPr>
            <p:cNvPr id="90118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90119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  <p:pic>
        <p:nvPicPr>
          <p:cNvPr id="901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25822"/>
            <a:ext cx="7162800" cy="192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3152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Sphingolipid Categories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Structural component of cellular membranes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Major categories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Sphingomyelins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Glycosphingolipids </a:t>
            </a:r>
          </a:p>
        </p:txBody>
      </p:sp>
      <p:grpSp>
        <p:nvGrpSpPr>
          <p:cNvPr id="92165" name="Group 9"/>
          <p:cNvGrpSpPr>
            <a:grpSpLocks/>
          </p:cNvGrpSpPr>
          <p:nvPr/>
        </p:nvGrpSpPr>
        <p:grpSpPr bwMode="auto">
          <a:xfrm>
            <a:off x="8305800" y="2667000"/>
            <a:ext cx="685800" cy="523875"/>
            <a:chOff x="4114800" y="5791200"/>
            <a:chExt cx="685800" cy="523220"/>
          </a:xfrm>
        </p:grpSpPr>
        <p:sp>
          <p:nvSpPr>
            <p:cNvPr id="92166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92167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568778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Types of Sphingolipids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143000"/>
            <a:ext cx="4191000" cy="5638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Sphingomyelins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Structural lipid of nerve cell membranes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Myelin sheath feature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Glycosphingolipids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Built on a </a:t>
            </a:r>
            <a:r>
              <a:rPr lang="en-US" altLang="en-US" sz="2400" smtClean="0">
                <a:solidFill>
                  <a:schemeClr val="accent2"/>
                </a:solidFill>
                <a:ea typeface="ＭＳ Ｐゴシック" pitchFamily="34" charset="-128"/>
              </a:rPr>
              <a:t>ceramide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Cerebrosides have a single monosaccharide head group</a:t>
            </a:r>
          </a:p>
          <a:p>
            <a:pPr lvl="2" eaLnBrk="1" hangingPunct="1"/>
            <a:r>
              <a:rPr lang="en-US" altLang="en-US" sz="2200" smtClean="0">
                <a:ea typeface="ＭＳ Ｐゴシック" pitchFamily="34" charset="-128"/>
              </a:rPr>
              <a:t>Glucocerebroside</a:t>
            </a:r>
          </a:p>
          <a:p>
            <a:pPr lvl="2" eaLnBrk="1" hangingPunct="1"/>
            <a:r>
              <a:rPr lang="en-US" altLang="en-US" sz="2200" smtClean="0">
                <a:ea typeface="ＭＳ Ｐゴシック" pitchFamily="34" charset="-128"/>
              </a:rPr>
              <a:t>Galactocerebroside </a:t>
            </a:r>
          </a:p>
        </p:txBody>
      </p:sp>
      <p:sp>
        <p:nvSpPr>
          <p:cNvPr id="94211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17.4 Nonglyceride Lipids</a:t>
            </a:r>
          </a:p>
        </p:txBody>
      </p:sp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75" y="990600"/>
            <a:ext cx="408525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93316"/>
            <a:ext cx="3638409" cy="171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51" y="4901546"/>
            <a:ext cx="3352800" cy="159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34" charset="-128"/>
              </a:rPr>
              <a:t>A Scheme to Classify Lipids</a:t>
            </a: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E5C6D5"/>
                </a:solidFill>
                <a:latin typeface="Calibri" pitchFamily="34" charset="0"/>
              </a:rPr>
              <a:t>17.1 Biological Functions of Lipids</a:t>
            </a:r>
          </a:p>
        </p:txBody>
      </p:sp>
      <p:pic>
        <p:nvPicPr>
          <p:cNvPr id="22531" name="Picture 4" descr="17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74676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Sphingolipid Storage Diseases</a:t>
            </a:r>
          </a:p>
        </p:txBody>
      </p:sp>
      <p:graphicFrame>
        <p:nvGraphicFramePr>
          <p:cNvPr id="849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24236"/>
              </p:ext>
            </p:extLst>
          </p:nvPr>
        </p:nvGraphicFramePr>
        <p:xfrm>
          <a:off x="76201" y="1371601"/>
          <a:ext cx="8915399" cy="4572001"/>
        </p:xfrm>
        <a:graphic>
          <a:graphicData uri="http://schemas.openxmlformats.org/drawingml/2006/table">
            <a:tbl>
              <a:tblPr firstRow="1"/>
              <a:tblGrid>
                <a:gridCol w="1915750"/>
                <a:gridCol w="2416356"/>
                <a:gridCol w="2166937"/>
                <a:gridCol w="2416356"/>
              </a:tblGrid>
              <a:tr h="5553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Symptom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Sph. Lip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Enzyme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54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Tay-Sachs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Blindness,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muscles weak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Ganglioside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GM</a:t>
                      </a:r>
                      <a:r>
                        <a:rPr kumimoji="0" lang="en-US" altLang="en-US" sz="3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b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-hexose-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aminidase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9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Gaucher</a:t>
                      </a:r>
                      <a:r>
                        <a:rPr kumimoji="0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Liver &amp; spleen enlarge, MR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Gluco-cerebroside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b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-glucosidase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2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Krabbe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demyelation,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Galacto-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cerebroside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b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</a:t>
                      </a: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galactosidase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9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Nieman-Pick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Sphingomyelin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Sphingomyelinase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9342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Steroid Structure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143000"/>
            <a:ext cx="77724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Steroids are synthesized from the five carbon isoprene unit </a:t>
            </a:r>
            <a:r>
              <a:rPr lang="en-US" altLang="en-US" sz="2400" smtClean="0">
                <a:ea typeface="ＭＳ Ｐゴシック" pitchFamily="34" charset="-128"/>
              </a:rPr>
              <a:t>(see Alkenes)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Part of a diverse collection of lipids called isoprenoids / terpenes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Contain the steroid carbon skeleton</a:t>
            </a:r>
            <a:r>
              <a:rPr lang="en-US" altLang="en-US" sz="280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A collection of 5 fused carbon rings</a:t>
            </a: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 rot="-5400000">
            <a:off x="-2705100" y="3009900"/>
            <a:ext cx="655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17.4 Nonglyceride Lipids</a:t>
            </a:r>
          </a:p>
        </p:txBody>
      </p:sp>
      <p:pic>
        <p:nvPicPr>
          <p:cNvPr id="98309" name="Picture 7" descr="17-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64008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10" name="Group 9"/>
          <p:cNvGrpSpPr>
            <a:grpSpLocks/>
          </p:cNvGrpSpPr>
          <p:nvPr/>
        </p:nvGrpSpPr>
        <p:grpSpPr bwMode="auto">
          <a:xfrm>
            <a:off x="8305800" y="2667000"/>
            <a:ext cx="685800" cy="523875"/>
            <a:chOff x="4114800" y="5791200"/>
            <a:chExt cx="685800" cy="523220"/>
          </a:xfrm>
        </p:grpSpPr>
        <p:sp>
          <p:nvSpPr>
            <p:cNvPr id="98311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98312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Cholesterol and Bile Salts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Cholesterol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Cell membranes, precursor to bile salts, male and female sex hormones, vitamin D, and the adrenocortical hormones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Have been linked to atherosclerosis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Bile salts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Important in the lipid digestion</a:t>
            </a: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17.4 Nonglyceride Lipids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Steroid Examples</a:t>
            </a:r>
          </a:p>
        </p:txBody>
      </p:sp>
      <p:pic>
        <p:nvPicPr>
          <p:cNvPr id="102411" name="Picture 11" descr="den02761_eq17_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409700"/>
            <a:ext cx="39624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2" name="Picture 12" descr="den02761_eq17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1362075"/>
            <a:ext cx="2414587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3" name="Picture 13" descr="den02761_eq17_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3886200"/>
            <a:ext cx="2579688" cy="2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4" name="Picture 14" descr="den02761_eq17_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506788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Steroid Hormones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143000"/>
            <a:ext cx="8001000" cy="54864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ea typeface="ＭＳ Ｐゴシック" pitchFamily="34" charset="-128"/>
              </a:rPr>
              <a:t>Adrenocorticoids have two groups</a:t>
            </a:r>
          </a:p>
          <a:p>
            <a:pPr lvl="1" eaLnBrk="1" hangingPunct="1"/>
            <a:r>
              <a:rPr lang="en-US" altLang="en-US" sz="3000" smtClean="0">
                <a:ea typeface="ＭＳ Ｐゴシック" pitchFamily="34" charset="-128"/>
              </a:rPr>
              <a:t>Mineralocorticoids regulate ion concentrations</a:t>
            </a:r>
          </a:p>
          <a:p>
            <a:pPr lvl="1" eaLnBrk="1" hangingPunct="1"/>
            <a:r>
              <a:rPr lang="en-US" altLang="en-US" sz="3000" smtClean="0">
                <a:ea typeface="ＭＳ Ｐゴシック" pitchFamily="34" charset="-128"/>
              </a:rPr>
              <a:t>Glucocortiods enhance carbohydrate metabolism</a:t>
            </a:r>
          </a:p>
          <a:p>
            <a:pPr lvl="2" eaLnBrk="1" hangingPunct="1"/>
            <a:r>
              <a:rPr lang="en-US" altLang="en-US" sz="2800" smtClean="0">
                <a:ea typeface="ＭＳ Ｐゴシック" pitchFamily="34" charset="-128"/>
              </a:rPr>
              <a:t>Cortisol increases glucose and glycogen  in the body</a:t>
            </a:r>
          </a:p>
          <a:p>
            <a:pPr lvl="3" eaLnBrk="1" hangingPunct="1"/>
            <a:r>
              <a:rPr lang="en-US" altLang="en-US" sz="2600" smtClean="0">
                <a:ea typeface="ＭＳ Ｐゴシック" pitchFamily="34" charset="-128"/>
              </a:rPr>
              <a:t>Along with its ketone derivative, cortisone; are anti-inflammatory</a:t>
            </a:r>
          </a:p>
          <a:p>
            <a:pPr lvl="3" eaLnBrk="1" hangingPunct="1"/>
            <a:r>
              <a:rPr lang="en-US" altLang="en-US" sz="2600" smtClean="0">
                <a:ea typeface="ＭＳ Ｐゴシック" pitchFamily="34" charset="-128"/>
              </a:rPr>
              <a:t>Another derivative is prednisolone for both asthma and inflammation</a:t>
            </a:r>
          </a:p>
          <a:p>
            <a:pPr lvl="1" eaLnBrk="1" hangingPunct="1">
              <a:buFontTx/>
              <a:buNone/>
            </a:pPr>
            <a:endParaRPr lang="en-US" altLang="en-US" sz="2200" smtClean="0">
              <a:ea typeface="ＭＳ Ｐゴシック" pitchFamily="34" charset="-128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17.4 Nonglyceride Lipids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Waxes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838200"/>
            <a:ext cx="7391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smtClean="0">
                <a:ea typeface="ＭＳ Ｐゴシック" pitchFamily="34" charset="-128"/>
              </a:rPr>
              <a:t>Waxes are also esters like fats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>
                <a:ea typeface="ＭＳ Ｐゴシック" pitchFamily="34" charset="-128"/>
              </a:rPr>
              <a:t>Use one alcohol instead of glycerol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>
                <a:ea typeface="ＭＳ Ｐゴシック" pitchFamily="34" charset="-128"/>
              </a:rPr>
              <a:t>Esters of:</a:t>
            </a:r>
            <a:r>
              <a:rPr lang="en-US" altLang="en-US" sz="240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Long-chain fatty acid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Long-chain alcohol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>
                <a:ea typeface="ＭＳ Ｐゴシック" pitchFamily="34" charset="-128"/>
              </a:rPr>
              <a:t>The longer the chains, the higher the melting point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>
                <a:ea typeface="ＭＳ Ｐゴシック" pitchFamily="34" charset="-128"/>
              </a:rPr>
              <a:t>Protects the skin of plants and fur of animals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Examples of waxes include: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Carnuba, from Brazilian wax palm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Beeswax</a:t>
            </a:r>
            <a:r>
              <a:rPr lang="en-US" altLang="en-US" sz="200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106499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17.4 Nonglyceride Lipids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Examples of Waxes</a:t>
            </a:r>
          </a:p>
        </p:txBody>
      </p:sp>
      <p:sp>
        <p:nvSpPr>
          <p:cNvPr id="108546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17.4 Nonglyceride Lipids</a:t>
            </a:r>
          </a:p>
        </p:txBody>
      </p:sp>
      <p:pic>
        <p:nvPicPr>
          <p:cNvPr id="108550" name="Picture 6" descr="den02761_eq17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62050"/>
            <a:ext cx="5592763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77200" cy="604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17.5 Complex Lipids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382000" cy="5486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Complex lipids are those bonded to other types of molecules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Lipoproteins</a:t>
            </a:r>
            <a:endParaRPr lang="en-US" altLang="en-US" sz="280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Molecular complexes found in blood plasma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Contain:</a:t>
            </a:r>
            <a:r>
              <a:rPr lang="en-US" altLang="en-US" sz="2000" smtClean="0">
                <a:ea typeface="ＭＳ Ｐゴシック" pitchFamily="34" charset="-128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Neutral lipid core of cholesterol esters and/or TAGs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Surrounded by a layer of:</a:t>
            </a:r>
            <a:r>
              <a:rPr lang="en-US" altLang="en-US" smtClean="0">
                <a:ea typeface="ＭＳ Ｐゴシック" pitchFamily="34" charset="-128"/>
              </a:rPr>
              <a:t>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Phospholopid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Cholesterol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Protein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Classes: chylomicrons, VLDL, LDL, HDL</a:t>
            </a:r>
          </a:p>
        </p:txBody>
      </p:sp>
      <p:grpSp>
        <p:nvGrpSpPr>
          <p:cNvPr id="110596" name="Group 9"/>
          <p:cNvGrpSpPr>
            <a:grpSpLocks/>
          </p:cNvGrpSpPr>
          <p:nvPr/>
        </p:nvGrpSpPr>
        <p:grpSpPr bwMode="auto">
          <a:xfrm>
            <a:off x="8077200" y="2667000"/>
            <a:ext cx="838200" cy="523875"/>
            <a:chOff x="3886200" y="5791200"/>
            <a:chExt cx="838200" cy="523220"/>
          </a:xfrm>
        </p:grpSpPr>
        <p:sp>
          <p:nvSpPr>
            <p:cNvPr id="110597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10</a:t>
              </a:r>
            </a:p>
          </p:txBody>
        </p:sp>
        <p:sp>
          <p:nvSpPr>
            <p:cNvPr id="110598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604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Major Classes of Lipoproteins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066800"/>
            <a:ext cx="7391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Chylomicrons: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Very large and very low density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Transport </a:t>
            </a:r>
            <a:r>
              <a:rPr lang="en-US" altLang="en-US" dirty="0" err="1" smtClean="0">
                <a:ea typeface="ＭＳ Ｐゴシック" pitchFamily="34" charset="-128"/>
              </a:rPr>
              <a:t>intestine</a:t>
            </a:r>
            <a:r>
              <a:rPr lang="en-US" altLang="en-US" dirty="0" err="1" smtClean="0">
                <a:ea typeface="ＭＳ Ｐゴシック" pitchFamily="34" charset="-128"/>
                <a:sym typeface="Wingdings" pitchFamily="50" charset="0"/>
              </a:rPr>
              <a:t>adipose</a:t>
            </a: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VLDL:</a:t>
            </a:r>
            <a:r>
              <a:rPr lang="en-US" altLang="en-US" sz="2800" dirty="0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Made in liver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Transport lipids to tissues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LDL: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Carry cholesterol from liver to tissues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HDL: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Made in liver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Scavenge excess cholesterol esters</a:t>
            </a: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 rot="-5400000">
            <a:off x="-2781300" y="27813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17.5 Complex Lipids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Model Structure of a 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Plasma Lipoprotein</a:t>
            </a:r>
          </a:p>
        </p:txBody>
      </p:sp>
      <p:sp>
        <p:nvSpPr>
          <p:cNvPr id="114690" name="Rectangle 3"/>
          <p:cNvSpPr>
            <a:spLocks noChangeArrowheads="1"/>
          </p:cNvSpPr>
          <p:nvPr/>
        </p:nvSpPr>
        <p:spPr bwMode="auto">
          <a:xfrm rot="-5400000">
            <a:off x="-2781300" y="27813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17.5 Complex Lipids</a:t>
            </a:r>
          </a:p>
        </p:txBody>
      </p:sp>
      <p:pic>
        <p:nvPicPr>
          <p:cNvPr id="114691" name="Picture 4" descr="17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848600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17.2 Fatty Acids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192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Long straight-chain carboxylic acids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no branching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Most common chains range from 10–20 carbons in length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Usually, an even number of carbons in the chain, including the carboxyl carbon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Can be saturated or unsaturated, but usually no other functional groups present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Any fatty acid that cannot be synthesized by the body is called an 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essential fatty acid</a:t>
            </a:r>
            <a:r>
              <a:rPr lang="en-US" altLang="en-US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ea typeface="+mj-ea"/>
              </a:rPr>
              <a:t>Relative Composition of Lipoproteins</a:t>
            </a:r>
          </a:p>
        </p:txBody>
      </p:sp>
      <p:sp>
        <p:nvSpPr>
          <p:cNvPr id="116738" name="Rectangle 3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IN" altLang="en-US" sz="4400">
              <a:solidFill>
                <a:srgbClr val="CBBBD1"/>
              </a:solidFill>
            </a:endParaRPr>
          </a:p>
        </p:txBody>
      </p:sp>
      <p:pic>
        <p:nvPicPr>
          <p:cNvPr id="116739" name="Picture 4" descr="17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77240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Membrane Receptors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LDL receptor was discovered during an investigation of familial hypercholesterolemia 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When a cell needs cholesterol, it synthesizes the receptor, which migrates to a coated region of the membrane 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</a:t>
            </a:r>
            <a:r>
              <a:rPr lang="ja-JP" altLang="en-US" sz="2800" smtClean="0">
                <a:ea typeface="ＭＳ Ｐゴシック" pitchFamily="34" charset="-128"/>
              </a:rPr>
              <a:t>“</a:t>
            </a:r>
            <a:r>
              <a:rPr lang="en-US" altLang="ja-JP" sz="2800" smtClean="0">
                <a:ea typeface="ＭＳ Ｐゴシック" pitchFamily="34" charset="-128"/>
              </a:rPr>
              <a:t>captured</a:t>
            </a:r>
            <a:r>
              <a:rPr lang="ja-JP" altLang="en-US" sz="2800" smtClean="0">
                <a:ea typeface="ＭＳ Ｐゴシック" pitchFamily="34" charset="-128"/>
              </a:rPr>
              <a:t>”</a:t>
            </a:r>
            <a:r>
              <a:rPr lang="en-US" altLang="ja-JP" sz="2800" smtClean="0">
                <a:ea typeface="ＭＳ Ｐゴシック" pitchFamily="34" charset="-128"/>
              </a:rPr>
              <a:t> cholesterol is absorbed by endocytosis 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Failure to make the receptor is the most common problem encountered</a:t>
            </a: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17.5 Complex Lipids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Receptor-Mediated Endocytosis</a:t>
            </a:r>
          </a:p>
        </p:txBody>
      </p:sp>
      <p:sp>
        <p:nvSpPr>
          <p:cNvPr id="120834" name="Rectangle 3"/>
          <p:cNvSpPr>
            <a:spLocks noChangeArrowheads="1"/>
          </p:cNvSpPr>
          <p:nvPr/>
        </p:nvSpPr>
        <p:spPr bwMode="auto">
          <a:xfrm rot="-5400000">
            <a:off x="-2819400" y="2971800"/>
            <a:ext cx="655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17.5 Complex Lipids</a:t>
            </a:r>
          </a:p>
        </p:txBody>
      </p:sp>
      <p:pic>
        <p:nvPicPr>
          <p:cNvPr id="120835" name="Picture 4" descr="17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401763"/>
            <a:ext cx="8153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17.6 The Structure of Biological Membranes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0772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Each type of cell has a unique membrane composition with varying percentages of lipids, proteins, and some carbohydrates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currently accepted model of the membrane is the 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fluid mosaic model</a:t>
            </a:r>
            <a:r>
              <a:rPr lang="en-US" altLang="en-US" smtClean="0">
                <a:ea typeface="ＭＳ Ｐゴシック" pitchFamily="34" charset="-128"/>
              </a:rPr>
              <a:t> of a lipid bilayer</a:t>
            </a:r>
          </a:p>
        </p:txBody>
      </p:sp>
      <p:grpSp>
        <p:nvGrpSpPr>
          <p:cNvPr id="122884" name="Group 9"/>
          <p:cNvGrpSpPr>
            <a:grpSpLocks/>
          </p:cNvGrpSpPr>
          <p:nvPr/>
        </p:nvGrpSpPr>
        <p:grpSpPr bwMode="auto">
          <a:xfrm>
            <a:off x="8077200" y="1676400"/>
            <a:ext cx="838200" cy="523875"/>
            <a:chOff x="3886200" y="5791200"/>
            <a:chExt cx="838200" cy="523220"/>
          </a:xfrm>
        </p:grpSpPr>
        <p:sp>
          <p:nvSpPr>
            <p:cNvPr id="122885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11</a:t>
              </a:r>
            </a:p>
          </p:txBody>
        </p:sp>
        <p:sp>
          <p:nvSpPr>
            <p:cNvPr id="122886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17.6 The Structure of Biological Membranes</a:t>
            </a:r>
          </a:p>
        </p:txBody>
      </p:sp>
      <p:pic>
        <p:nvPicPr>
          <p:cNvPr id="124930" name="Picture 3" descr="17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739140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700" y="274638"/>
            <a:ext cx="3467100" cy="1143000"/>
          </a:xfrm>
        </p:spPr>
        <p:txBody>
          <a:bodyPr/>
          <a:lstStyle/>
          <a:p>
            <a:r>
              <a:rPr lang="en-US" dirty="0" smtClean="0"/>
              <a:t>Phospholipid </a:t>
            </a:r>
            <a:br>
              <a:rPr lang="en-US" dirty="0" smtClean="0"/>
            </a:br>
            <a:r>
              <a:rPr lang="en-US" dirty="0" smtClean="0"/>
              <a:t>Bilayer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43800" cy="517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Membrane Proteins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24000"/>
            <a:ext cx="7162800" cy="39116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en-US" sz="3000" smtClean="0">
                <a:ea typeface="ＭＳ Ｐゴシック" pitchFamily="34" charset="-128"/>
              </a:rPr>
              <a:t>Most membranes require proteins to carry out their functions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3000" smtClean="0">
                <a:ea typeface="ＭＳ Ｐゴシック" pitchFamily="34" charset="-128"/>
              </a:rPr>
              <a:t>Integral proteins are embedded in and/or extend through the membrane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3000" smtClean="0">
                <a:ea typeface="ＭＳ Ｐゴシック" pitchFamily="34" charset="-128"/>
              </a:rPr>
              <a:t>Peripheral proteins are bound to membranes primarily through interactions with integral proteins</a:t>
            </a:r>
          </a:p>
        </p:txBody>
      </p:sp>
      <p:sp>
        <p:nvSpPr>
          <p:cNvPr id="126979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17.6 The Structure of Biological Membranes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Fluid Mosaic Model of Membrane Structure</a:t>
            </a:r>
          </a:p>
        </p:txBody>
      </p:sp>
      <p:sp>
        <p:nvSpPr>
          <p:cNvPr id="129026" name="Rectangle 3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17.6 The Structure of Biological Membranes</a:t>
            </a:r>
          </a:p>
        </p:txBody>
      </p:sp>
      <p:pic>
        <p:nvPicPr>
          <p:cNvPr id="129027" name="Picture 4" descr="17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76962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10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Structure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95400"/>
            <a:ext cx="6553200" cy="4876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Stearic acid: a typical saturated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fatty acid </a:t>
            </a:r>
            <a:r>
              <a:rPr lang="en-US" altLang="en-US" sz="2800" smtClean="0">
                <a:ea typeface="ＭＳ Ｐゴシック" pitchFamily="34" charset="-128"/>
              </a:rPr>
              <a:t>with 18 carbons in the chain</a:t>
            </a:r>
          </a:p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Oleic acid: a typical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un</a:t>
            </a:r>
            <a:r>
              <a:rPr lang="en-US" altLang="en-US" sz="2800" smtClean="0">
                <a:ea typeface="ＭＳ Ｐゴシック" pitchFamily="34" charset="-128"/>
              </a:rPr>
              <a:t>saturated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fatty acid </a:t>
            </a:r>
            <a:r>
              <a:rPr lang="en-US" altLang="en-US" sz="2800" smtClean="0">
                <a:ea typeface="ＭＳ Ｐゴシック" pitchFamily="34" charset="-128"/>
              </a:rPr>
              <a:t>with 18 carbons in the chain</a:t>
            </a:r>
          </a:p>
          <a:p>
            <a:pPr marL="692150" lvl="1" indent="-347663" eaLnBrk="1" hangingPunct="1"/>
            <a:endParaRPr lang="en-US" altLang="en-US" sz="3100" b="1" smtClean="0">
              <a:solidFill>
                <a:schemeClr val="hlink"/>
              </a:solidFill>
              <a:ea typeface="ＭＳ Ｐゴシック" pitchFamily="34" charset="-128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17.2 Fatty</a:t>
            </a:r>
            <a:r>
              <a:rPr lang="en-US" altLang="en-US" sz="440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Acids</a:t>
            </a:r>
          </a:p>
        </p:txBody>
      </p:sp>
      <p:pic>
        <p:nvPicPr>
          <p:cNvPr id="26629" name="Picture 7" descr="17-09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67818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17-09bott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29200"/>
            <a:ext cx="53340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1" name="Group 9"/>
          <p:cNvGrpSpPr>
            <a:grpSpLocks/>
          </p:cNvGrpSpPr>
          <p:nvPr/>
        </p:nvGrpSpPr>
        <p:grpSpPr bwMode="auto">
          <a:xfrm>
            <a:off x="8153400" y="1447800"/>
            <a:ext cx="609600" cy="523875"/>
            <a:chOff x="4114800" y="5791200"/>
            <a:chExt cx="609600" cy="523220"/>
          </a:xfrm>
        </p:grpSpPr>
        <p:sp>
          <p:nvSpPr>
            <p:cNvPr id="26632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533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26633" name="Isosceles Triangle 12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Saturated and Unsaturated 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Fatty Acids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676400"/>
            <a:ext cx="7620000" cy="4495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Saturated fatty acids have no double bonds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Unsaturated fatty acids do contain double bonds 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double bond is normally in a </a:t>
            </a:r>
            <a:r>
              <a:rPr lang="en-US" altLang="en-US" sz="2800" i="1" smtClean="0">
                <a:ea typeface="ＭＳ Ｐゴシック" pitchFamily="34" charset="-128"/>
              </a:rPr>
              <a:t>cis </a:t>
            </a:r>
            <a:r>
              <a:rPr lang="en-US" altLang="en-US" sz="2800" smtClean="0">
                <a:ea typeface="ＭＳ Ｐゴシック" pitchFamily="34" charset="-128"/>
              </a:rPr>
              <a:t> configuration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Double bonds lower the melting temperature 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The </a:t>
            </a:r>
            <a:r>
              <a:rPr lang="en-US" altLang="en-US" i="1" smtClean="0">
                <a:ea typeface="ＭＳ Ｐゴシック" pitchFamily="34" charset="-128"/>
              </a:rPr>
              <a:t>cis</a:t>
            </a:r>
            <a:r>
              <a:rPr lang="en-US" altLang="en-US" smtClean="0">
                <a:ea typeface="ＭＳ Ｐゴシック" pitchFamily="34" charset="-128"/>
              </a:rPr>
              <a:t> configuration doesn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t allow fatty </a:t>
            </a:r>
          </a:p>
          <a:p>
            <a:pPr lvl="1" eaLnBrk="1" hangingPunct="1"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	acids to pack as close together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17.2 Fatty Acids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3152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Fatty Acids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143000"/>
            <a:ext cx="7391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An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unsaturated</a:t>
            </a:r>
            <a:r>
              <a:rPr lang="en-US" altLang="en-US" sz="2800" smtClean="0">
                <a:ea typeface="ＭＳ Ｐゴシック" pitchFamily="34" charset="-128"/>
              </a:rPr>
              <a:t> fatty acid has one or more carbon-carbon</a:t>
            </a:r>
            <a:r>
              <a:rPr lang="en-US" altLang="en-US" sz="2800" smtClean="0">
                <a:solidFill>
                  <a:schemeClr val="hlink"/>
                </a:solidFill>
                <a:ea typeface="ＭＳ Ｐゴシック" pitchFamily="34" charset="-128"/>
              </a:rPr>
              <a:t>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double bonds</a:t>
            </a:r>
            <a:r>
              <a:rPr lang="en-US" altLang="en-US" sz="2800" smtClean="0">
                <a:solidFill>
                  <a:schemeClr val="hlink"/>
                </a:solidFill>
                <a:ea typeface="ＭＳ Ｐゴシック" pitchFamily="34" charset="-128"/>
              </a:rPr>
              <a:t> </a:t>
            </a:r>
            <a:r>
              <a:rPr lang="en-US" altLang="en-US" sz="2800" smtClean="0">
                <a:ea typeface="ＭＳ Ｐゴシック" pitchFamily="34" charset="-128"/>
              </a:rPr>
              <a:t>in the chain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The first double bond is usually at the ninth carbon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The double bonds are not conjugated and are usually</a:t>
            </a:r>
            <a:r>
              <a:rPr lang="en-US" altLang="en-US" sz="2800" i="1" smtClean="0">
                <a:ea typeface="ＭＳ Ｐゴシック" pitchFamily="34" charset="-128"/>
              </a:rPr>
              <a:t> </a:t>
            </a:r>
            <a:r>
              <a:rPr lang="en-US" altLang="en-US" sz="2800" i="1" smtClean="0">
                <a:solidFill>
                  <a:schemeClr val="accent2"/>
                </a:solidFill>
                <a:ea typeface="ＭＳ Ｐゴシック" pitchFamily="34" charset="-128"/>
              </a:rPr>
              <a:t>cis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i="1" smtClean="0">
                <a:solidFill>
                  <a:schemeClr val="accent2"/>
                </a:solidFill>
                <a:ea typeface="ＭＳ Ｐゴシック" pitchFamily="34" charset="-128"/>
              </a:rPr>
              <a:t>cis</a:t>
            </a:r>
            <a:r>
              <a:rPr lang="en-US" altLang="en-US" sz="2800" smtClean="0">
                <a:ea typeface="ＭＳ Ｐゴシック" pitchFamily="34" charset="-128"/>
              </a:rPr>
              <a:t> double bonds result in a bent chain and lower melting point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6867525" y="5181600"/>
            <a:ext cx="2171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3200"/>
              <a:t>Palmitoleic </a:t>
            </a:r>
          </a:p>
          <a:p>
            <a:r>
              <a:rPr lang="en-US" altLang="en-US" sz="3200"/>
              <a:t>acid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17.2 Fatty Acids</a:t>
            </a:r>
          </a:p>
        </p:txBody>
      </p:sp>
      <p:pic>
        <p:nvPicPr>
          <p:cNvPr id="30729" name="Picture 9" descr="den02761_eq17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67275"/>
            <a:ext cx="5676900" cy="12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Fatty Acid Properties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143000"/>
            <a:ext cx="7391400" cy="5486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Melting point increases with increasing carbon number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Melting point of a saturated fatty acid is higher than an unsaturated fatty acid with the same number of carbons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Typical saturated fatty acids are tightly packed together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dirty="0">
                <a:ea typeface="+mn-ea"/>
              </a:rPr>
              <a:t>c</a:t>
            </a:r>
            <a:r>
              <a:rPr lang="en-US" sz="2800" b="1" i="1" dirty="0" smtClean="0">
                <a:ea typeface="+mn-ea"/>
              </a:rPr>
              <a:t>is-</a:t>
            </a:r>
            <a:r>
              <a:rPr lang="en-US" sz="2800" dirty="0" smtClean="0">
                <a:ea typeface="+mn-ea"/>
              </a:rPr>
              <a:t> double bonds prevent good alignment of molecules in unsaturated fatty acids leading to poor packing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Double bonds lower melting point relative to saturated acid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CBBBD1"/>
                </a:solidFill>
                <a:latin typeface="Calibri" pitchFamily="34" charset="0"/>
              </a:rPr>
              <a:t>17.2 Fatty Acids</a:t>
            </a:r>
          </a:p>
        </p:txBody>
      </p:sp>
      <p:grpSp>
        <p:nvGrpSpPr>
          <p:cNvPr id="32773" name="Group 9"/>
          <p:cNvGrpSpPr>
            <a:grpSpLocks/>
          </p:cNvGrpSpPr>
          <p:nvPr/>
        </p:nvGrpSpPr>
        <p:grpSpPr bwMode="auto">
          <a:xfrm>
            <a:off x="8229600" y="762000"/>
            <a:ext cx="685800" cy="523875"/>
            <a:chOff x="4114800" y="5791200"/>
            <a:chExt cx="685800" cy="523220"/>
          </a:xfrm>
        </p:grpSpPr>
        <p:sp>
          <p:nvSpPr>
            <p:cNvPr id="32774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32775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I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4&quot;/&gt;&lt;/object&gt;&lt;object type=&quot;3&quot; unique_id=&quot;10005&quot;&gt;&lt;property id=&quot;20148&quot; value=&quot;5&quot;/&gt;&lt;property id=&quot;20300&quot; value=&quot;Slide 2 - &amp;quot;17.1 Biological Functions of Lipids&amp;quot;&quot;/&gt;&lt;property id=&quot;20307&quot; value=&quot;261&quot;/&gt;&lt;/object&gt;&lt;object type=&quot;3&quot; unique_id=&quot;10006&quot;&gt;&lt;property id=&quot;20148&quot; value=&quot;5&quot;/&gt;&lt;property id=&quot;20300&quot; value=&quot;Slide 3 - &amp;quot;Classification of Lipids&amp;quot;&quot;/&gt;&lt;property id=&quot;20307&quot; value=&quot;264&quot;/&gt;&lt;/object&gt;&lt;object type=&quot;3&quot; unique_id=&quot;10007&quot;&gt;&lt;property id=&quot;20148&quot; value=&quot;5&quot;/&gt;&lt;property id=&quot;20300&quot; value=&quot;Slide 4 - &amp;quot;A Scheme to Classify Lipids&amp;quot;&quot;/&gt;&lt;property id=&quot;20307&quot; value=&quot;265&quot;/&gt;&lt;/object&gt;&lt;object type=&quot;3&quot; unique_id=&quot;10008&quot;&gt;&lt;property id=&quot;20148&quot; value=&quot;5&quot;/&gt;&lt;property id=&quot;20300&quot; value=&quot;Slide 5 - &amp;quot;17.2 Fatty Acids&amp;quot;&quot;/&gt;&lt;property id=&quot;20307&quot; value=&quot;267&quot;/&gt;&lt;/object&gt;&lt;object type=&quot;3&quot; unique_id=&quot;10009&quot;&gt;&lt;property id=&quot;20148&quot; value=&quot;5&quot;/&gt;&lt;property id=&quot;20300&quot; value=&quot;Slide 6 - &amp;quot;Structure&amp;quot;&quot;/&gt;&lt;property id=&quot;20307&quot; value=&quot;268&quot;/&gt;&lt;/object&gt;&lt;object type=&quot;3&quot; unique_id=&quot;10010&quot;&gt;&lt;property id=&quot;20148&quot; value=&quot;5&quot;/&gt;&lt;property id=&quot;20300&quot; value=&quot;Slide 7 - &amp;quot;Saturated and Unsaturated &amp;#x0D;&amp;#x0A;Fatty Acids&amp;quot;&quot;/&gt;&lt;property id=&quot;20307&quot; value=&quot;269&quot;/&gt;&lt;/object&gt;&lt;object type=&quot;3&quot; unique_id=&quot;10011&quot;&gt;&lt;property id=&quot;20148&quot; value=&quot;5&quot;/&gt;&lt;property id=&quot;20300&quot; value=&quot;Slide 8 - &amp;quot;Fatty Acids&amp;quot;&quot;/&gt;&lt;property id=&quot;20307&quot; value=&quot;270&quot;/&gt;&lt;/object&gt;&lt;object type=&quot;3&quot; unique_id=&quot;10012&quot;&gt;&lt;property id=&quot;20148&quot; value=&quot;5&quot;/&gt;&lt;property id=&quot;20300&quot; value=&quot;Slide 9 - &amp;quot;Fatty Acid Properties&amp;quot;&quot;/&gt;&lt;property id=&quot;20307&quot; value=&quot;271&quot;/&gt;&lt;/object&gt;&lt;object type=&quot;3&quot; unique_id=&quot;10013&quot;&gt;&lt;property id=&quot;20148&quot; value=&quot;5&quot;/&gt;&lt;property id=&quot;20300&quot; value=&quot;Slide 10 - &amp;quot;Common Fatty Acids&amp;quot;&quot;/&gt;&lt;property id=&quot;20307&quot; value=&quot;272&quot;/&gt;&lt;/object&gt;&lt;object type=&quot;3&quot; unique_id=&quot;10014&quot;&gt;&lt;property id=&quot;20148&quot; value=&quot;5&quot;/&gt;&lt;property id=&quot;20300&quot; value=&quot;Slide 11 - &amp;quot;Melting Points of Fatty Acids &amp;quot;&quot;/&gt;&lt;property id=&quot;20307&quot; value=&quot;273&quot;/&gt;&lt;/object&gt;&lt;object type=&quot;3&quot; unique_id=&quot;10015&quot;&gt;&lt;property id=&quot;20148&quot; value=&quot;5&quot;/&gt;&lt;property id=&quot;20300&quot; value=&quot;Slide 27 - &amp;quot;Chemical Reactions of &amp;#x0D;&amp;#x0A;Fatty Acids&amp;quot;&quot;/&gt;&lt;property id=&quot;20307&quot; value=&quot;274&quot;/&gt;&lt;/object&gt;&lt;object type=&quot;3&quot; unique_id=&quot;10016&quot;&gt;&lt;property id=&quot;20148&quot; value=&quot;5&quot;/&gt;&lt;property id=&quot;20300&quot; value=&quot;Slide 28 - &amp;quot;Fatty Acid Hydrolysis&amp;quot;&quot;/&gt;&lt;property id=&quot;20307&quot; value=&quot;275&quot;/&gt;&lt;/object&gt;&lt;object type=&quot;3&quot; unique_id=&quot;10017&quot;&gt;&lt;property id=&quot;20148&quot; value=&quot;5&quot;/&gt;&lt;property id=&quot;20300&quot; value=&quot;Slide 29 - &amp;quot;Saponification&amp;quot;&quot;/&gt;&lt;property id=&quot;20307&quot; value=&quot;276&quot;/&gt;&lt;/object&gt;&lt;object type=&quot;3&quot; unique_id=&quot;10018&quot;&gt;&lt;property id=&quot;20148&quot; value=&quot;5&quot;/&gt;&lt;property id=&quot;20300&quot; value=&quot;Slide 31 - &amp;quot;Saponification Problems&amp;quot;&quot;/&gt;&lt;property id=&quot;20307&quot; value=&quot;277&quot;/&gt;&lt;/object&gt;&lt;object type=&quot;3&quot; unique_id=&quot;10019&quot;&gt;&lt;property id=&quot;20148&quot; value=&quot;5&quot;/&gt;&lt;property id=&quot;20300&quot; value=&quot;Slide 32 - &amp;quot;Reaction at the Double Bond&amp;quot;&quot;/&gt;&lt;property id=&quot;20307&quot; value=&quot;278&quot;/&gt;&lt;/object&gt;&lt;object type=&quot;3&quot; unique_id=&quot;10020&quot;&gt;&lt;property id=&quot;20148&quot; value=&quot;5&quot;/&gt;&lt;property id=&quot;20300&quot; value=&quot;Slide 12 - &amp;quot;Eicosanoids: Prostaglandins, Leukotrienes, and Thromboxanes&amp;quot;&quot;/&gt;&lt;property id=&quot;20307&quot; value=&quot;279&quot;/&gt;&lt;/object&gt;&lt;object type=&quot;3&quot; unique_id=&quot;10021&quot;&gt;&lt;property id=&quot;20148&quot; value=&quot;5&quot;/&gt;&lt;property id=&quot;20300&quot; value=&quot;Slide 13 - &amp;quot;Prostaglandins&amp;quot;&quot;/&gt;&lt;property id=&quot;20307&quot; value=&quot;280&quot;/&gt;&lt;/object&gt;&lt;object type=&quot;3&quot; unique_id=&quot;10022&quot;&gt;&lt;property id=&quot;20148&quot; value=&quot;5&quot;/&gt;&lt;property id=&quot;20300&quot; value=&quot;Slide 14 - &amp;quot;Biological Processes Regulated by Eicosanoids&amp;quot;&quot;/&gt;&lt;property id=&quot;20307&quot; value=&quot;281&quot;/&gt;&lt;/object&gt;&lt;object type=&quot;3&quot; unique_id=&quot;10023&quot;&gt;&lt;property id=&quot;20148&quot; value=&quot;5&quot;/&gt;&lt;property id=&quot;20300&quot; value=&quot;Slide 15 - &amp;quot;Biological Processes Regulated by Eicosanoids&amp;quot;&quot;/&gt;&lt;property id=&quot;20307&quot; value=&quot;282&quot;/&gt;&lt;/object&gt;&lt;object type=&quot;3&quot; unique_id=&quot;10024&quot;&gt;&lt;property id=&quot;20148&quot; value=&quot;5&quot;/&gt;&lt;property id=&quot;20300&quot; value=&quot;Slide 16 - &amp;quot;Structures of Four Prostaglandins&amp;quot;&quot;/&gt;&lt;property id=&quot;20307&quot; value=&quot;283&quot;/&gt;&lt;/object&gt;&lt;object type=&quot;3&quot; unique_id=&quot;10025&quot;&gt;&lt;property id=&quot;20148&quot; value=&quot;5&quot;/&gt;&lt;property id=&quot;20300&quot; value=&quot;Slide 17 - &amp;quot;Thromboxane and Leukotriene Structure&amp;quot;&quot;/&gt;&lt;property id=&quot;20307&quot; value=&quot;284&quot;/&gt;&lt;/object&gt;&lt;object type=&quot;3&quot; unique_id=&quot;10026&quot;&gt;&lt;property id=&quot;20148&quot; value=&quot;5&quot;/&gt;&lt;property id=&quot;20300&quot; value=&quot;Slide 18 - &amp;quot;Aspirin and Prostaglandins&amp;quot;&quot;/&gt;&lt;property id=&quot;20307&quot; value=&quot;285&quot;/&gt;&lt;/object&gt;&lt;object type=&quot;3&quot; unique_id=&quot;10027&quot;&gt;&lt;property id=&quot;20148&quot; value=&quot;5&quot;/&gt;&lt;property id=&quot;20300&quot; value=&quot;Slide 19 - &amp;quot;Overview of Prostaglandin Synthesis From Arachidonic Acid &amp;quot;&quot;/&gt;&lt;property id=&quot;20307&quot; value=&quot;286&quot;/&gt;&lt;/object&gt;&lt;object type=&quot;3&quot; unique_id=&quot;10033&quot;&gt;&lt;property id=&quot;20148&quot; value=&quot;5&quot;/&gt;&lt;property id=&quot;20300&quot; value=&quot;Slide 33 - &amp;quot;Phosphoglycerides&amp;quot;&quot;/&gt;&lt;property id=&quot;20307&quot; value=&quot;292&quot;/&gt;&lt;/object&gt;&lt;object type=&quot;3&quot; unique_id=&quot;10034&quot;&gt;&lt;property id=&quot;20148&quot; value=&quot;5&quot;/&gt;&lt;property id=&quot;20300&quot; value=&quot;Slide 34 - &amp;quot;Phosphoglycerides&amp;quot;&quot;/&gt;&lt;property id=&quot;20307&quot; value=&quot;293&quot;/&gt;&lt;/object&gt;&lt;object type=&quot;3&quot; unique_id=&quot;10035&quot;&gt;&lt;property id=&quot;20148&quot; value=&quot;5&quot;/&gt;&lt;property id=&quot;20300&quot; value=&quot;Slide 35 - &amp;quot;Types of Phosphoglycerides&amp;quot;&quot;/&gt;&lt;property id=&quot;20307&quot; value=&quot;294&quot;/&gt;&lt;/object&gt;&lt;object type=&quot;3&quot; unique_id=&quot;10036&quot;&gt;&lt;property id=&quot;20148&quot; value=&quot;5&quot;/&gt;&lt;property id=&quot;20300&quot; value=&quot;Slide 36 - &amp;quot;Types of Phosphoglycerides&amp;quot;&quot;/&gt;&lt;property id=&quot;20307&quot; value=&quot;295&quot;/&gt;&lt;/object&gt;&lt;object type=&quot;3&quot; unique_id=&quot;10037&quot;&gt;&lt;property id=&quot;20148&quot; value=&quot;5&quot;/&gt;&lt;property id=&quot;20300&quot; value=&quot;Slide 37 - &amp;quot;17.4 Nonglyceride Lipids&amp;quot;&quot;/&gt;&lt;property id=&quot;20307&quot; value=&quot;296&quot;/&gt;&lt;/object&gt;&lt;object type=&quot;3&quot; unique_id=&quot;10038&quot;&gt;&lt;property id=&quot;20148&quot; value=&quot;5&quot;/&gt;&lt;property id=&quot;20300&quot; value=&quot;Slide 39 - &amp;quot;Types of Sphingolipids&amp;quot;&quot;/&gt;&lt;property id=&quot;20307&quot; value=&quot;297&quot;/&gt;&lt;/object&gt;&lt;object type=&quot;3&quot; unique_id=&quot;10039&quot;&gt;&lt;property id=&quot;20148&quot; value=&quot;5&quot;/&gt;&lt;property id=&quot;20300&quot; value=&quot;Slide 40 - &amp;quot;Sphingolipid Storage Diseases&amp;quot;&quot;/&gt;&lt;property id=&quot;20307&quot; value=&quot;298&quot;/&gt;&lt;/object&gt;&lt;object type=&quot;3&quot; unique_id=&quot;10040&quot;&gt;&lt;property id=&quot;20148&quot; value=&quot;5&quot;/&gt;&lt;property id=&quot;20300&quot; value=&quot;Slide 41 - &amp;quot;Steroids&amp;quot;&quot;/&gt;&lt;property id=&quot;20307&quot; value=&quot;299&quot;/&gt;&lt;/object&gt;&lt;object type=&quot;3&quot; unique_id=&quot;10041&quot;&gt;&lt;property id=&quot;20148&quot; value=&quot;5&quot;/&gt;&lt;property id=&quot;20300&quot; value=&quot;Slide 42 - &amp;quot;Steroids&amp;quot;&quot;/&gt;&lt;property id=&quot;20307&quot; value=&quot;300&quot;/&gt;&lt;/object&gt;&lt;object type=&quot;3&quot; unique_id=&quot;10042&quot;&gt;&lt;property id=&quot;20148&quot; value=&quot;5&quot;/&gt;&lt;property id=&quot;20300&quot; value=&quot;Slide 43 - &amp;quot;Steroid Examples&amp;quot;&quot;/&gt;&lt;property id=&quot;20307&quot; value=&quot;301&quot;/&gt;&lt;/object&gt;&lt;object type=&quot;3&quot; unique_id=&quot;10043&quot;&gt;&lt;property id=&quot;20148&quot; value=&quot;5&quot;/&gt;&lt;property id=&quot;20300&quot; value=&quot;Slide 44 - &amp;quot;Steroid Hormones&amp;quot;&quot;/&gt;&lt;property id=&quot;20307&quot; value=&quot;302&quot;/&gt;&lt;/object&gt;&lt;object type=&quot;3&quot; unique_id=&quot;10044&quot;&gt;&lt;property id=&quot;20148&quot; value=&quot;5&quot;/&gt;&lt;property id=&quot;20300&quot; value=&quot;Slide 45 - &amp;quot;Waxes&amp;quot;&quot;/&gt;&lt;property id=&quot;20307&quot; value=&quot;303&quot;/&gt;&lt;/object&gt;&lt;object type=&quot;3&quot; unique_id=&quot;10045&quot;&gt;&lt;property id=&quot;20148&quot; value=&quot;5&quot;/&gt;&lt;property id=&quot;20300&quot; value=&quot;Slide 47 - &amp;quot;17.5 Complex Lipids&amp;quot;&quot;/&gt;&lt;property id=&quot;20307&quot; value=&quot;304&quot;/&gt;&lt;/object&gt;&lt;object type=&quot;3&quot; unique_id=&quot;10046&quot;&gt;&lt;property id=&quot;20148&quot; value=&quot;5&quot;/&gt;&lt;property id=&quot;20300&quot; value=&quot;Slide 48 - &amp;quot;Major Classes of Lipoproteins&amp;quot;&quot;/&gt;&lt;property id=&quot;20307&quot; value=&quot;305&quot;/&gt;&lt;/object&gt;&lt;object type=&quot;3&quot; unique_id=&quot;10047&quot;&gt;&lt;property id=&quot;20148&quot; value=&quot;5&quot;/&gt;&lt;property id=&quot;20300&quot; value=&quot;Slide 49 - &amp;quot;Model Structure of a &amp;#x0D;&amp;#x0A;Plasma Lipoprotein&amp;quot;&quot;/&gt;&lt;property id=&quot;20307&quot; value=&quot;306&quot;/&gt;&lt;/object&gt;&lt;object type=&quot;3&quot; unique_id=&quot;10048&quot;&gt;&lt;property id=&quot;20148&quot; value=&quot;5&quot;/&gt;&lt;property id=&quot;20300&quot; value=&quot;Slide 50 - &amp;quot;Relative Composition of Lipoproteins&amp;quot;&quot;/&gt;&lt;property id=&quot;20307&quot; value=&quot;307&quot;/&gt;&lt;/object&gt;&lt;object type=&quot;3&quot; unique_id=&quot;10049&quot;&gt;&lt;property id=&quot;20148&quot; value=&quot;5&quot;/&gt;&lt;property id=&quot;20300&quot; value=&quot;Slide 51 - &amp;quot;Membrane Receptors&amp;quot;&quot;/&gt;&lt;property id=&quot;20307&quot; value=&quot;308&quot;/&gt;&lt;/object&gt;&lt;object type=&quot;3&quot; unique_id=&quot;10050&quot;&gt;&lt;property id=&quot;20148&quot; value=&quot;5&quot;/&gt;&lt;property id=&quot;20300&quot; value=&quot;Slide 52 - &amp;quot;Receptor-mediated Endocytosis&amp;quot;&quot;/&gt;&lt;property id=&quot;20307&quot; value=&quot;309&quot;/&gt;&lt;/object&gt;&lt;object type=&quot;3&quot; unique_id=&quot;10051&quot;&gt;&lt;property id=&quot;20148&quot; value=&quot;5&quot;/&gt;&lt;property id=&quot;20300&quot; value=&quot;Slide 53 - &amp;quot;17.6 The Structure of Biological Membranes&amp;quot;&quot;/&gt;&lt;property id=&quot;20307&quot; value=&quot;310&quot;/&gt;&lt;/object&gt;&lt;object type=&quot;3&quot; unique_id=&quot;10052&quot;&gt;&lt;property id=&quot;20148&quot; value=&quot;5&quot;/&gt;&lt;property id=&quot;20300&quot; value=&quot;Slide 54&quot;/&gt;&lt;property id=&quot;20307&quot; value=&quot;311&quot;/&gt;&lt;/object&gt;&lt;object type=&quot;3&quot; unique_id=&quot;10053&quot;&gt;&lt;property id=&quot;20148&quot; value=&quot;5&quot;/&gt;&lt;property id=&quot;20300&quot; value=&quot;Slide 55 - &amp;quot;Membrane Proteins&amp;quot;&quot;/&gt;&lt;property id=&quot;20307&quot; value=&quot;312&quot;/&gt;&lt;/object&gt;&lt;object type=&quot;3&quot; unique_id=&quot;10054&quot;&gt;&lt;property id=&quot;20148&quot; value=&quot;5&quot;/&gt;&lt;property id=&quot;20300&quot; value=&quot;Slide 56 - &amp;quot;Fluid Mosaic Model of Membrane Structure&amp;quot;&quot;/&gt;&lt;property id=&quot;20307&quot; value=&quot;313&quot;/&gt;&lt;/object&gt;&lt;object type=&quot;3&quot; unique_id=&quot;10055&quot;&gt;&lt;property id=&quot;20148&quot; value=&quot;5&quot;/&gt;&lt;property id=&quot;20300&quot; value=&quot;Slide 20 - &amp;quot;Omega-3 Fatty Acids&amp;quot;&quot;/&gt;&lt;property id=&quot;20307&quot; value=&quot;315&quot;/&gt;&lt;/object&gt;&lt;object type=&quot;3&quot; unique_id=&quot;10056&quot;&gt;&lt;property id=&quot;20148&quot; value=&quot;5&quot;/&gt;&lt;property id=&quot;20300&quot; value=&quot;Slide 21 - &amp;quot;Omega-3 Fatty Acids&amp;quot;&quot;/&gt;&lt;property id=&quot;20307&quot; value=&quot;316&quot;/&gt;&lt;/object&gt;&lt;object type=&quot;3&quot; unique_id=&quot;10057&quot;&gt;&lt;property id=&quot;20148&quot; value=&quot;5&quot;/&gt;&lt;property id=&quot;20300&quot; value=&quot;Slide 22 - &amp;quot;17.3 Glycerides&amp;quot;&quot;/&gt;&lt;property id=&quot;20307&quot; value=&quot;317&quot;/&gt;&lt;/object&gt;&lt;object type=&quot;3&quot; unique_id=&quot;10058&quot;&gt;&lt;property id=&quot;20148&quot; value=&quot;5&quot;/&gt;&lt;property id=&quot;20300&quot; value=&quot;Slide 23 - &amp;quot;Monoglycerides&amp;quot;&quot;/&gt;&lt;property id=&quot;20307&quot; value=&quot;318&quot;/&gt;&lt;/object&gt;&lt;object type=&quot;3&quot; unique_id=&quot;10059&quot;&gt;&lt;property id=&quot;20148&quot; value=&quot;5&quot;/&gt;&lt;property id=&quot;20300&quot; value=&quot;Slide 24 - &amp;quot;Triglycerides&amp;quot;&quot;/&gt;&lt;property id=&quot;20307&quot; value=&quot;319&quot;/&gt;&lt;/object&gt;&lt;object type=&quot;3&quot; unique_id=&quot;10060&quot;&gt;&lt;property id=&quot;20148&quot; value=&quot;5&quot;/&gt;&lt;property id=&quot;20300&quot; value=&quot;Slide 25 - &amp;quot;Fats and Oils&amp;quot;&quot;/&gt;&lt;property id=&quot;20307&quot; value=&quot;322&quot;/&gt;&lt;/object&gt;&lt;object type=&quot;3&quot; unique_id=&quot;10061&quot;&gt;&lt;property id=&quot;20148&quot; value=&quot;5&quot;/&gt;&lt;property id=&quot;20300&quot; value=&quot;Slide 26 - &amp;quot;Chemical Properties&amp;quot;&quot;/&gt;&lt;property id=&quot;20307&quot; value=&quot;321&quot;/&gt;&lt;/object&gt;&lt;object type=&quot;3&quot; unique_id=&quot;10062&quot;&gt;&lt;property id=&quot;20148&quot; value=&quot;5&quot;/&gt;&lt;property id=&quot;20300&quot; value=&quot;Slide 30 - &amp;quot;Saponification&amp;quot;&quot;/&gt;&lt;property id=&quot;20307&quot; value=&quot;320&quot;/&gt;&lt;/object&gt;&lt;object type=&quot;3&quot; unique_id=&quot;10063&quot;&gt;&lt;property id=&quot;20148&quot; value=&quot;5&quot;/&gt;&lt;property id=&quot;20300&quot; value=&quot;Slide 38 - &amp;quot;17.4 Nonglyceride Lipids&amp;quot;&quot;/&gt;&lt;property id=&quot;20307&quot; value=&quot;323&quot;/&gt;&lt;/object&gt;&lt;object type=&quot;3&quot; unique_id=&quot;10064&quot;&gt;&lt;property id=&quot;20148&quot; value=&quot;5&quot;/&gt;&lt;property id=&quot;20300&quot; value=&quot;Slide 46 - &amp;quot;Waxes&amp;quot;&quot;/&gt;&lt;property id=&quot;20307&quot; value=&quot;324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595959"/>
      </a:accent1>
      <a:accent2>
        <a:srgbClr val="874296"/>
      </a:accent2>
      <a:accent3>
        <a:srgbClr val="DE6C36"/>
      </a:accent3>
      <a:accent4>
        <a:srgbClr val="F9B639"/>
      </a:accent4>
      <a:accent5>
        <a:srgbClr val="842F73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4000" dirty="0" smtClean="0">
            <a:solidFill>
              <a:srgbClr val="FF0000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1864</Words>
  <Application>Microsoft Office PowerPoint</Application>
  <PresentationFormat>On-screen Show (4:3)</PresentationFormat>
  <Paragraphs>439</Paragraphs>
  <Slides>56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17.1 Biological Functions of Lipids</vt:lpstr>
      <vt:lpstr>Classification of Lipids</vt:lpstr>
      <vt:lpstr>A Scheme to Classify Lipids</vt:lpstr>
      <vt:lpstr>17.2 Fatty Acids</vt:lpstr>
      <vt:lpstr>Structure</vt:lpstr>
      <vt:lpstr>Saturated and Unsaturated  Fatty Acids</vt:lpstr>
      <vt:lpstr>Fatty Acids</vt:lpstr>
      <vt:lpstr>Fatty Acid Properties</vt:lpstr>
      <vt:lpstr>Common Fatty Acids</vt:lpstr>
      <vt:lpstr>Melting Points of Fatty Acids </vt:lpstr>
      <vt:lpstr>Omega-3 Fatty Acids</vt:lpstr>
      <vt:lpstr>Omega-6 Fatty Acids</vt:lpstr>
      <vt:lpstr>Eicosanoids: Prostaglandins, Leukotrienes, and Thromboxanes</vt:lpstr>
      <vt:lpstr>Prostaglandins</vt:lpstr>
      <vt:lpstr>Biological Processes Regulated by Eicosanoids</vt:lpstr>
      <vt:lpstr>Biological Processes Regulated by Eicosanoids - continued</vt:lpstr>
      <vt:lpstr>Structures of Four Prostaglandins</vt:lpstr>
      <vt:lpstr>Thromboxane and Leukotriene Structures</vt:lpstr>
      <vt:lpstr>Aspirin and Prostaglandins</vt:lpstr>
      <vt:lpstr>Overview of Prostaglandin Synthesis From Arachidonic Acid </vt:lpstr>
      <vt:lpstr>17.3 Glycerides</vt:lpstr>
      <vt:lpstr>Monoglycerides</vt:lpstr>
      <vt:lpstr>Triglycerides</vt:lpstr>
      <vt:lpstr>Fats and Oils</vt:lpstr>
      <vt:lpstr>Chemical Reactions</vt:lpstr>
      <vt:lpstr> Fatty Acid Esterification</vt:lpstr>
      <vt:lpstr>Addition at the Double Bond</vt:lpstr>
      <vt:lpstr>Glyceride Hydrolysis</vt:lpstr>
      <vt:lpstr>Glyceride Saponification</vt:lpstr>
      <vt:lpstr>Saponification Reaction</vt:lpstr>
      <vt:lpstr>“Hard” Water Problems</vt:lpstr>
      <vt:lpstr>Phosphoglycerides</vt:lpstr>
      <vt:lpstr>Phosphoglyceride Properties</vt:lpstr>
      <vt:lpstr>Types of Phosphoglycerides</vt:lpstr>
      <vt:lpstr>Phosphoglyceride Examples</vt:lpstr>
      <vt:lpstr>17.4 Nonglyceride Lipids</vt:lpstr>
      <vt:lpstr>Sphingolipid Categories</vt:lpstr>
      <vt:lpstr>Types of Sphingolipids</vt:lpstr>
      <vt:lpstr>Sphingolipid Storage Diseases</vt:lpstr>
      <vt:lpstr>Steroid Structure</vt:lpstr>
      <vt:lpstr>Cholesterol and Bile Salts</vt:lpstr>
      <vt:lpstr>Steroid Examples</vt:lpstr>
      <vt:lpstr>Steroid Hormones</vt:lpstr>
      <vt:lpstr>Waxes</vt:lpstr>
      <vt:lpstr>Examples of Waxes</vt:lpstr>
      <vt:lpstr>17.5 Complex Lipids</vt:lpstr>
      <vt:lpstr>Major Classes of Lipoproteins</vt:lpstr>
      <vt:lpstr>Model Structure of a  Plasma Lipoprotein</vt:lpstr>
      <vt:lpstr>Relative Composition of Lipoproteins</vt:lpstr>
      <vt:lpstr>Membrane Receptors</vt:lpstr>
      <vt:lpstr>Receptor-Mediated Endocytosis</vt:lpstr>
      <vt:lpstr>17.6 The Structure of Biological Membranes</vt:lpstr>
      <vt:lpstr>Phospholipid  Bilayer</vt:lpstr>
      <vt:lpstr>Membrane Proteins</vt:lpstr>
      <vt:lpstr>Fluid Mosaic Model of Membrane Structure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</dc:title>
  <dc:creator>Danae R. Quirk Dorr</dc:creator>
  <cp:lastModifiedBy>Mascotti, David P.</cp:lastModifiedBy>
  <cp:revision>35</cp:revision>
  <dcterms:created xsi:type="dcterms:W3CDTF">2007-08-15T04:21:01Z</dcterms:created>
  <dcterms:modified xsi:type="dcterms:W3CDTF">2019-02-11T15:43:49Z</dcterms:modified>
</cp:coreProperties>
</file>