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6"/>
  </p:notesMasterIdLst>
  <p:sldIdLst>
    <p:sldId id="363" r:id="rId2"/>
    <p:sldId id="311" r:id="rId3"/>
    <p:sldId id="360" r:id="rId4"/>
    <p:sldId id="312" r:id="rId5"/>
    <p:sldId id="361" r:id="rId6"/>
    <p:sldId id="314" r:id="rId7"/>
    <p:sldId id="316" r:id="rId8"/>
    <p:sldId id="317" r:id="rId9"/>
    <p:sldId id="318" r:id="rId10"/>
    <p:sldId id="319" r:id="rId11"/>
    <p:sldId id="325" r:id="rId12"/>
    <p:sldId id="327" r:id="rId13"/>
    <p:sldId id="365" r:id="rId14"/>
    <p:sldId id="326" r:id="rId15"/>
    <p:sldId id="329" r:id="rId16"/>
    <p:sldId id="330" r:id="rId17"/>
    <p:sldId id="333" r:id="rId18"/>
    <p:sldId id="334" r:id="rId19"/>
    <p:sldId id="335" r:id="rId20"/>
    <p:sldId id="336" r:id="rId21"/>
    <p:sldId id="337" r:id="rId22"/>
    <p:sldId id="338" r:id="rId23"/>
    <p:sldId id="340" r:id="rId24"/>
    <p:sldId id="346" r:id="rId25"/>
    <p:sldId id="343" r:id="rId26"/>
    <p:sldId id="345" r:id="rId27"/>
    <p:sldId id="341" r:id="rId28"/>
    <p:sldId id="342" r:id="rId29"/>
    <p:sldId id="352" r:id="rId30"/>
    <p:sldId id="353" r:id="rId31"/>
    <p:sldId id="355" r:id="rId32"/>
    <p:sldId id="349" r:id="rId33"/>
    <p:sldId id="350" r:id="rId34"/>
    <p:sldId id="35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DA71FF"/>
    <a:srgbClr val="C729FF"/>
    <a:srgbClr val="B970FC"/>
    <a:srgbClr val="9933FF"/>
    <a:srgbClr val="99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1.xml"/><Relationship Id="rId4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996D34-B794-41C4-A34B-A71F63B7A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88A952F-02E5-4884-87F3-EA699DF7819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C2CB0-9D9D-4DCE-965C-A7BE4DDB48FF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722CC-159E-43DC-BE6C-8E4BACFDC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1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49915-E896-448A-B4C5-4D269E6866D8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0B4DF-A3E2-459D-A94C-335E5E907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8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F662D-AC02-4265-8E9C-6688BC2E7FA4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2B96B-085C-4C34-ACED-9893356C5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22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5DA66-170C-4803-8EA3-73C2B53D9073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33F7E-D142-4D5F-A941-8BF720158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01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F8D8B-2A4E-46AE-B7DC-CBB9FE378DCD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E416E-F0A7-49E3-92ED-3155D628B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DF728-6D2F-47E2-9458-0B24A522BC05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BEEC-C665-4391-89F4-BBB2153EB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278FD-C748-40CE-A2A6-9A0D365767BE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7A178-2D2E-49B0-B5B7-99DF6D1A0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95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F3A6B-19CE-452D-8B17-B952804D74CC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03AF-8CD1-4177-A1DA-48A50CA87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33E2A-339D-4894-9554-C2C326A6B830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603C1-AE6E-415B-B87E-19AB4629A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96702-E6E0-4C9E-BE61-DDDEFFEC4D20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7361-7695-43C0-A67D-5F829E6B7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4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EB2C2-DD9B-45E7-B2DD-6565D89872C6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330E7-B95F-417A-829E-346B20CEF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9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14A2B3E7-5FEE-4354-B2AD-62744B479566}" type="datetimeFigureOut">
              <a:rPr lang="en-US" altLang="en-US"/>
              <a:pPr/>
              <a:t>2/11/2019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083D7-B5B3-4876-B965-9D68645AF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6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16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0347" y="838200"/>
            <a:ext cx="307648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Carbohydrates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  <a:cs typeface="+mj-cs"/>
              </a:rPr>
              <a:t>Structural Formulas of </a:t>
            </a:r>
            <a:r>
              <a:rPr lang="en-CA" sz="3600" smtClean="0">
                <a:ea typeface="+mj-ea"/>
                <a:cs typeface="+mj-cs"/>
              </a:rPr>
              <a:t>D-</a:t>
            </a:r>
            <a:r>
              <a:rPr lang="en-CA" smtClean="0">
                <a:ea typeface="+mj-ea"/>
                <a:cs typeface="+mj-cs"/>
              </a:rPr>
              <a:t> and </a:t>
            </a:r>
            <a:r>
              <a:rPr lang="en-CA" sz="3600" smtClean="0">
                <a:ea typeface="+mj-ea"/>
                <a:cs typeface="+mj-cs"/>
              </a:rPr>
              <a:t>L-</a:t>
            </a:r>
            <a:r>
              <a:rPr lang="en-CA" smtClean="0">
                <a:ea typeface="+mj-ea"/>
                <a:cs typeface="+mj-cs"/>
              </a:rPr>
              <a:t> Glyceraldehyde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16.3 Stereoisomers and Stereochemistry</a:t>
            </a:r>
          </a:p>
        </p:txBody>
      </p:sp>
      <p:pic>
        <p:nvPicPr>
          <p:cNvPr id="23555" name="Picture 9" descr="1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2"/>
          <a:stretch>
            <a:fillRect/>
          </a:stretch>
        </p:blipFill>
        <p:spPr bwMode="auto">
          <a:xfrm>
            <a:off x="2667000" y="1752600"/>
            <a:ext cx="480218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80706" y="54102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Fischer Projection Formulas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143000"/>
            <a:ext cx="7543800" cy="2667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Fischer projection uses lines crossing through a chiral carbon to represent bonds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Projecting out of the page (horizontal lines)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Projecting into the page (vertical lines)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Compare the wedge to the Fischer diagrams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16.3 Stereoisomers and Stereochemistry</a:t>
            </a:r>
          </a:p>
        </p:txBody>
      </p:sp>
      <p:pic>
        <p:nvPicPr>
          <p:cNvPr id="2" name="Picture 10" descr="1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343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84" name="Rectangle 1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Fischer Projections of Monosaccharides</a:t>
            </a:r>
          </a:p>
        </p:txBody>
      </p:sp>
      <p:sp>
        <p:nvSpPr>
          <p:cNvPr id="32770" name="Rectangle 1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16.3 Stereoisomers and Stereochemistry</a:t>
            </a:r>
          </a:p>
        </p:txBody>
      </p:sp>
      <p:pic>
        <p:nvPicPr>
          <p:cNvPr id="32775" name="Picture 7" descr="den02761_eq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038"/>
            <a:ext cx="6223000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Compounds with Chiral Centers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447800"/>
            <a:ext cx="7543800" cy="4876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Racemic Mixture</a:t>
            </a:r>
          </a:p>
          <a:p>
            <a:pPr lvl="1" eaLnBrk="1" hangingPunct="1"/>
            <a:r>
              <a:rPr lang="en-US" sz="2400" dirty="0"/>
              <a:t>A mixture of equal amounts of a pair of </a:t>
            </a:r>
            <a:r>
              <a:rPr lang="en-US" sz="2400" dirty="0" smtClean="0"/>
              <a:t>enantiomers</a:t>
            </a:r>
          </a:p>
          <a:p>
            <a:pPr lvl="1" eaLnBrk="1" hangingPunct="1"/>
            <a:r>
              <a:rPr lang="en-US" sz="2400" dirty="0" err="1" smtClean="0"/>
              <a:t>Racemate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Optically inactive</a:t>
            </a:r>
          </a:p>
          <a:p>
            <a:pPr eaLnBrk="1" hangingPunct="1"/>
            <a:r>
              <a:rPr lang="en-US" altLang="en-US" sz="2800" dirty="0" err="1" smtClean="0">
                <a:ea typeface="ＭＳ Ｐゴシック" pitchFamily="34" charset="-128"/>
              </a:rPr>
              <a:t>Diastereomers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dirty="0"/>
              <a:t>pair of stereoisomers having two or more chiral centers and that are not enantiomers 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err="1" smtClean="0">
                <a:ea typeface="ＭＳ Ｐゴシック" pitchFamily="34" charset="-128"/>
              </a:rPr>
              <a:t>Meso</a:t>
            </a:r>
            <a:r>
              <a:rPr lang="en-US" altLang="en-US" sz="2800" dirty="0" smtClean="0">
                <a:ea typeface="ＭＳ Ｐゴシック" pitchFamily="34" charset="-128"/>
              </a:rPr>
              <a:t> Compound</a:t>
            </a:r>
          </a:p>
          <a:p>
            <a:pPr lvl="1" eaLnBrk="1" hangingPunct="1"/>
            <a:r>
              <a:rPr lang="en-US" sz="2400" dirty="0" smtClean="0"/>
              <a:t>A compound </a:t>
            </a:r>
            <a:r>
              <a:rPr lang="en-US" sz="2400" dirty="0"/>
              <a:t>with two or more chiral carbon atoms and an internal plane of symmetry that causes it to be optically inactive 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16.3 Stereoisomers and Stereochemistry</a:t>
            </a:r>
          </a:p>
        </p:txBody>
      </p:sp>
    </p:spTree>
    <p:extLst>
      <p:ext uri="{BB962C8B-B14F-4D97-AF65-F5344CB8AC3E}">
        <p14:creationId xmlns:p14="http://schemas.microsoft.com/office/powerpoint/2010/main" val="15629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D- and L-System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5388" y="1219200"/>
            <a:ext cx="7772400" cy="266700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Monosaccharides are drawn in Fischer projections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With the most oxidized carbon closest to the top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 carbons are numbered from the top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If the chiral carbon with the highest number has the OH to the right, the sugar is D 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If the OH is to the left, the sugar is L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Most common sugars are in the D form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16.3 Stereoisomers and Stereochemistry</a:t>
            </a:r>
          </a:p>
        </p:txBody>
      </p:sp>
      <p:pic>
        <p:nvPicPr>
          <p:cNvPr id="34824" name="Picture 8" descr="den02761_eq1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30737"/>
            <a:ext cx="64008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16.4 Biological Monosaccharides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772400" cy="495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>
                <a:solidFill>
                  <a:schemeClr val="accent5"/>
                </a:solidFill>
                <a:cs typeface="+mn-cs"/>
              </a:rPr>
              <a:t>Glucose </a:t>
            </a:r>
            <a:r>
              <a:rPr lang="en-US" sz="2800" dirty="0">
                <a:cs typeface="+mn-cs"/>
              </a:rPr>
              <a:t>is the most important sugar in the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	human body</a:t>
            </a:r>
          </a:p>
          <a:p>
            <a:pPr lvl="1" eaLnBrk="1" hangingPunct="1">
              <a:defRPr/>
            </a:pPr>
            <a:r>
              <a:rPr lang="en-US" sz="2400" dirty="0"/>
              <a:t>Found in many foods</a:t>
            </a:r>
          </a:p>
          <a:p>
            <a:pPr lvl="1" eaLnBrk="1" hangingPunct="1">
              <a:defRPr/>
            </a:pPr>
            <a:r>
              <a:rPr lang="en-US" sz="2400" dirty="0" smtClean="0"/>
              <a:t>Many common names: </a:t>
            </a:r>
            <a:r>
              <a:rPr lang="en-US" sz="2400" dirty="0"/>
              <a:t>dextrose and blood sugar</a:t>
            </a:r>
          </a:p>
          <a:p>
            <a:pPr lvl="1" eaLnBrk="1" hangingPunct="1">
              <a:defRPr/>
            </a:pPr>
            <a:r>
              <a:rPr lang="en-US" sz="2400" dirty="0"/>
              <a:t>Its concentration in the blood is regulated by insulin and glucagon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Under physiological conditions, glucose exists in a cyclic hemiacetal form where the C-5 hydroxyl reacts with the C-1 </a:t>
            </a:r>
            <a:r>
              <a:rPr lang="en-US" sz="2800" dirty="0" smtClean="0">
                <a:cs typeface="+mn-cs"/>
              </a:rPr>
              <a:t>carbonyl </a:t>
            </a:r>
            <a:r>
              <a:rPr lang="en-US" sz="2800" dirty="0">
                <a:cs typeface="+mn-cs"/>
              </a:rPr>
              <a:t>group</a:t>
            </a:r>
          </a:p>
          <a:p>
            <a:pPr lvl="1" eaLnBrk="1" hangingPunct="1">
              <a:defRPr/>
            </a:pPr>
            <a:r>
              <a:rPr lang="en-US" sz="2400" dirty="0"/>
              <a:t>Two isomers are formed which differ in the location of the -OH on the </a:t>
            </a:r>
            <a:r>
              <a:rPr lang="en-US" sz="2400" dirty="0" err="1"/>
              <a:t>acetal</a:t>
            </a:r>
            <a:r>
              <a:rPr lang="en-US" sz="2400" dirty="0"/>
              <a:t> carbon, C-1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An </a:t>
            </a:r>
            <a:r>
              <a:rPr lang="en-US" sz="2800" dirty="0" err="1">
                <a:cs typeface="+mn-cs"/>
              </a:rPr>
              <a:t>aldohexose</a:t>
            </a:r>
            <a:r>
              <a:rPr lang="en-US" sz="2800" dirty="0">
                <a:cs typeface="+mn-cs"/>
              </a:rPr>
              <a:t> with molecular formula C</a:t>
            </a:r>
            <a:r>
              <a:rPr lang="en-US" sz="2800" baseline="-25000" dirty="0">
                <a:cs typeface="+mn-cs"/>
              </a:rPr>
              <a:t>6</a:t>
            </a:r>
            <a:r>
              <a:rPr lang="en-US" sz="2800" dirty="0">
                <a:cs typeface="+mn-cs"/>
              </a:rPr>
              <a:t>H</a:t>
            </a:r>
            <a:r>
              <a:rPr lang="en-US" sz="2800" baseline="-25000" dirty="0">
                <a:cs typeface="+mn-cs"/>
              </a:rPr>
              <a:t>12</a:t>
            </a:r>
            <a:r>
              <a:rPr lang="en-US" sz="2800" dirty="0">
                <a:cs typeface="+mn-cs"/>
              </a:rPr>
              <a:t>O</a:t>
            </a:r>
            <a:r>
              <a:rPr lang="en-US" sz="2800" baseline="-25000" dirty="0">
                <a:cs typeface="+mn-cs"/>
              </a:rPr>
              <a:t>6</a:t>
            </a:r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7924800" y="990600"/>
            <a:ext cx="762000" cy="523875"/>
            <a:chOff x="3962400" y="5791200"/>
            <a:chExt cx="762000" cy="523220"/>
          </a:xfrm>
        </p:grpSpPr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3584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Cyclic Form of Glucose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04875"/>
            <a:ext cx="7391400" cy="92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cyclic form of glucose is shown as a Haworth projection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16.4 Biological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Monosaccharides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8001000" y="923925"/>
            <a:ext cx="762000" cy="523875"/>
            <a:chOff x="3962400" y="5791200"/>
            <a:chExt cx="762000" cy="523220"/>
          </a:xfrm>
        </p:grpSpPr>
        <p:sp>
          <p:nvSpPr>
            <p:cNvPr id="3687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6873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6875" name="Picture 11" descr="den02761_16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973263"/>
            <a:ext cx="65182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391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Fructose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40386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Fructose is also called: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>
                <a:ea typeface="+mn-ea"/>
              </a:rPr>
              <a:t>Levulose</a:t>
            </a:r>
            <a:endParaRPr lang="en-US" sz="2400" dirty="0" smtClean="0"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Fruit sugar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Found in: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Honey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Corn syrup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Fruits</a:t>
            </a:r>
            <a:r>
              <a:rPr lang="en-US" sz="2000" dirty="0" smtClean="0">
                <a:ea typeface="+mn-ea"/>
              </a:rPr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The sweetest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 sugar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Ketohexose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16.4 Biological Monosaccharides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945599" cy="37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55536" y="60960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1628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Galactose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19200"/>
            <a:ext cx="6553200" cy="1905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0" charset="2"/>
              <a:buChar char=""/>
              <a:defRPr/>
            </a:pPr>
            <a:r>
              <a:rPr lang="en-US" sz="2800" smtClean="0">
                <a:ea typeface="+mn-ea"/>
                <a:cs typeface="+mn-cs"/>
              </a:rPr>
              <a:t>Galactose is the principal sugar found in mammalian milk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0" charset="2"/>
              <a:buChar char=""/>
              <a:defRPr/>
            </a:pPr>
            <a:r>
              <a:rPr lang="en-US" sz="2800" smtClean="0">
                <a:ea typeface="+mn-ea"/>
                <a:cs typeface="+mn-cs"/>
              </a:rPr>
              <a:t>Aldohexose very similar to glucose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0" charset="2"/>
              <a:buChar char=""/>
              <a:defRPr/>
            </a:pPr>
            <a:r>
              <a:rPr lang="en-US" sz="2800" smtClean="0"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2800" smtClean="0">
                <a:ea typeface="+mn-ea"/>
                <a:cs typeface="+mn-cs"/>
              </a:rPr>
              <a:t>-D-galactosamine is a component of the blood group antigens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16.4 Biological Monosaccharides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1775"/>
            <a:ext cx="3578176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6963" y="655161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1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680878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16.4 Biological Monosaccharides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905000" y="1371600"/>
            <a:ext cx="628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Glucose and galactose differ only in </a:t>
            </a:r>
          </a:p>
          <a:p>
            <a:pPr algn="l"/>
            <a:r>
              <a:rPr lang="en-US" altLang="en-US" sz="3200">
                <a:solidFill>
                  <a:schemeClr val="tx1"/>
                </a:solidFill>
              </a:rPr>
              <a:t>the orientation of one hydroxyl group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Galactose Orientation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039813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16.1 Types of Carbohydrates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143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Carbohydrates are synthesized by photosynthesis in plants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Grains, cereals, bread, sugar cane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Glucose is major energy source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A gram of digested carbohydrate gives about 4 kcal of energy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Complex carbohydrates are best for diet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USDA recommends about </a:t>
            </a:r>
            <a:r>
              <a:rPr lang="en-US" altLang="en-US" sz="2400" dirty="0" smtClean="0">
                <a:solidFill>
                  <a:schemeClr val="tx1"/>
                </a:solidFill>
              </a:rPr>
              <a:t>45-65% </a:t>
            </a:r>
            <a:r>
              <a:rPr lang="en-US" altLang="en-US" sz="2400" dirty="0">
                <a:solidFill>
                  <a:schemeClr val="tx1"/>
                </a:solidFill>
              </a:rPr>
              <a:t>daily calories from carbohydrates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8153400" y="2667000"/>
            <a:ext cx="762000" cy="523875"/>
            <a:chOff x="3962400" y="5791200"/>
            <a:chExt cx="762000" cy="523220"/>
          </a:xfrm>
        </p:grpSpPr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536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Ribose and Deoxyribose, 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Five-Carbon Sugars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391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Components of many biologically important molecules, that exist mainly in the cyclic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ea typeface="ＭＳ Ｐゴシック" pitchFamily="34" charset="-128"/>
              </a:rPr>
              <a:t>Aldopentose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The only difference between the two is the absence of the –OH group on C-2 of </a:t>
            </a:r>
            <a:r>
              <a:rPr lang="el-GR" altLang="en-US" sz="2800" dirty="0" smtClean="0">
                <a:ea typeface="ＭＳ Ｐゴシック" pitchFamily="34" charset="-128"/>
              </a:rPr>
              <a:t>β</a:t>
            </a:r>
            <a:r>
              <a:rPr lang="en-US" altLang="en-US" sz="2800" dirty="0" smtClean="0">
                <a:ea typeface="ＭＳ Ｐゴシック" pitchFamily="34" charset="-128"/>
              </a:rPr>
              <a:t>-D-2-deoxyribose</a:t>
            </a: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16.4 Biological Monosaccharides</a:t>
            </a:r>
          </a:p>
        </p:txBody>
      </p:sp>
      <p:pic>
        <p:nvPicPr>
          <p:cNvPr id="40969" name="Picture 9" descr="den02761_eq1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06863"/>
            <a:ext cx="3022600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2082"/>
            <a:ext cx="253931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j-ea"/>
                <a:cs typeface="+mj-cs"/>
              </a:rPr>
              <a:t>Benedict’s Reagent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7620000" cy="2971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aldehyde groups of aldoses are oxidized by Benedict’s reagent, an alkaline Cu</a:t>
            </a:r>
            <a:r>
              <a:rPr lang="en-US" altLang="en-US" sz="2800" baseline="30000" smtClean="0">
                <a:ea typeface="ＭＳ Ｐゴシック" pitchFamily="34" charset="-128"/>
              </a:rPr>
              <a:t>2+</a:t>
            </a:r>
            <a:r>
              <a:rPr lang="en-US" altLang="en-US" sz="2800" smtClean="0">
                <a:ea typeface="ＭＳ Ｐゴシック" pitchFamily="34" charset="-128"/>
              </a:rPr>
              <a:t> solution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blue color of the reagent fades as reaction occurs reducing Cu</a:t>
            </a:r>
            <a:r>
              <a:rPr lang="en-US" altLang="en-US" sz="2800" baseline="30000" smtClean="0">
                <a:ea typeface="ＭＳ Ｐゴシック" pitchFamily="34" charset="-128"/>
              </a:rPr>
              <a:t>2+ </a:t>
            </a:r>
            <a:r>
              <a:rPr lang="en-US" altLang="en-US" sz="2800" smtClean="0">
                <a:ea typeface="ＭＳ Ｐゴシック" pitchFamily="34" charset="-128"/>
              </a:rPr>
              <a:t>to Cu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with a red-orange precipitate forming as Cu</a:t>
            </a:r>
            <a:r>
              <a:rPr lang="en-US" altLang="en-US" sz="2800" baseline="-25000" smtClean="0"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O results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Test can measure glucose in urine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16.4 Biological Monosaccharides</a:t>
            </a:r>
          </a:p>
        </p:txBody>
      </p: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8077200" y="3200400"/>
            <a:ext cx="762000" cy="523875"/>
            <a:chOff x="3962400" y="5791200"/>
            <a:chExt cx="762000" cy="523220"/>
          </a:xfrm>
        </p:grpSpPr>
        <p:sp>
          <p:nvSpPr>
            <p:cNvPr id="4199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41997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8001000" y="685800"/>
            <a:ext cx="762000" cy="523875"/>
            <a:chOff x="3962400" y="5791200"/>
            <a:chExt cx="762000" cy="523220"/>
          </a:xfrm>
        </p:grpSpPr>
        <p:sp>
          <p:nvSpPr>
            <p:cNvPr id="4199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41995" name="Isosceles Triangle 15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1999" name="Picture 15" descr="den02761_eq1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70400"/>
            <a:ext cx="72834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7619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Reducing Sugars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7467600" cy="1473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All monosaccharides and the disaccharides </a:t>
            </a:r>
            <a:r>
              <a:rPr lang="en-US" altLang="en-US" sz="2800" i="1" dirty="0" smtClean="0">
                <a:ea typeface="ＭＳ Ｐゴシック" pitchFamily="34" charset="-128"/>
              </a:rPr>
              <a:t>except</a:t>
            </a:r>
            <a:r>
              <a:rPr lang="en-US" altLang="en-US" sz="2800" dirty="0" smtClean="0">
                <a:ea typeface="ＭＳ Ｐゴシック" pitchFamily="34" charset="-128"/>
              </a:rPr>
              <a:t> sucrose are </a:t>
            </a:r>
            <a:r>
              <a:rPr lang="en-US" altLang="en-US" sz="2800" b="1" dirty="0" smtClean="0">
                <a:ea typeface="ＭＳ Ｐゴシック" pitchFamily="34" charset="-128"/>
              </a:rPr>
              <a:t>reducing sugars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Ketoses can isomerize to aldoses via </a:t>
            </a:r>
            <a:r>
              <a:rPr lang="en-US" altLang="en-US" sz="2800" dirty="0" err="1" smtClean="0">
                <a:ea typeface="ＭＳ Ｐゴシック" pitchFamily="34" charset="-128"/>
              </a:rPr>
              <a:t>enediol</a:t>
            </a:r>
            <a:r>
              <a:rPr lang="en-US" altLang="en-US" sz="2800" dirty="0" smtClean="0">
                <a:ea typeface="ＭＳ Ｐゴシック" pitchFamily="34" charset="-128"/>
              </a:rPr>
              <a:t> reaction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16.4 Biological Monosaccharides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705656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01221" y="6521755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16.5 Biologically Important Disaccharides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48600" cy="144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The anomeric -OH can react with another -OH on an alcohol or sugar, forming a </a:t>
            </a:r>
            <a:r>
              <a:rPr lang="en-US" sz="2800" dirty="0" err="1" smtClean="0">
                <a:ea typeface="+mn-ea"/>
                <a:cs typeface="+mn-cs"/>
              </a:rPr>
              <a:t>glycosidic</a:t>
            </a:r>
            <a:r>
              <a:rPr lang="en-US" sz="2800" dirty="0" smtClean="0">
                <a:ea typeface="+mn-ea"/>
                <a:cs typeface="+mn-cs"/>
              </a:rPr>
              <a:t> bond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Water is lost to form an </a:t>
            </a:r>
            <a:r>
              <a:rPr lang="en-US" sz="2800" dirty="0" err="1" smtClean="0">
                <a:ea typeface="+mn-ea"/>
                <a:cs typeface="+mn-cs"/>
              </a:rPr>
              <a:t>acetal</a:t>
            </a:r>
            <a:endParaRPr lang="en-US" sz="2800" dirty="0" smtClean="0">
              <a:ea typeface="+mn-ea"/>
              <a:cs typeface="+mn-cs"/>
            </a:endParaRPr>
          </a:p>
        </p:txBody>
      </p:sp>
      <p:grpSp>
        <p:nvGrpSpPr>
          <p:cNvPr id="44036" name="Group 9"/>
          <p:cNvGrpSpPr>
            <a:grpSpLocks/>
          </p:cNvGrpSpPr>
          <p:nvPr/>
        </p:nvGrpSpPr>
        <p:grpSpPr bwMode="auto">
          <a:xfrm>
            <a:off x="7848600" y="990600"/>
            <a:ext cx="838200" cy="523875"/>
            <a:chOff x="3886200" y="5791200"/>
            <a:chExt cx="838200" cy="523220"/>
          </a:xfrm>
        </p:grpSpPr>
        <p:sp>
          <p:nvSpPr>
            <p:cNvPr id="44040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4404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4043" name="Picture 11" descr="den02761_16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295650"/>
            <a:ext cx="851217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Maltose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543800" cy="2895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Maltose is formed by linking two D-glucose molecules to give a 1,4 </a:t>
            </a:r>
            <a:r>
              <a:rPr lang="en-US" altLang="en-US" sz="2800" dirty="0" err="1" smtClean="0">
                <a:ea typeface="ＭＳ Ｐゴシック" pitchFamily="34" charset="-128"/>
              </a:rPr>
              <a:t>glycosidic</a:t>
            </a:r>
            <a:r>
              <a:rPr lang="en-US" altLang="en-US" sz="2800" dirty="0" smtClean="0">
                <a:ea typeface="ＭＳ Ｐゴシック" pitchFamily="34" charset="-128"/>
              </a:rPr>
              <a:t> linkage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Maltose is malt sugar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Formed as an intermediate in starch hydrolysis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Reducing sugar due to the hemiacetal hydroxyl</a:t>
            </a: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16.5 Biologically Important Disaccharides</a:t>
            </a:r>
          </a:p>
        </p:txBody>
      </p:sp>
      <p:pic>
        <p:nvPicPr>
          <p:cNvPr id="45064" name="Picture 8" descr="den02761_16_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667125"/>
            <a:ext cx="48006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Lactose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315200" cy="3429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Lactose is formed by joining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b-</a:t>
            </a:r>
            <a:r>
              <a:rPr lang="en-US" altLang="en-US" sz="2800" dirty="0" smtClean="0">
                <a:ea typeface="ＭＳ Ｐゴシック" pitchFamily="34" charset="-128"/>
              </a:rPr>
              <a:t>D-galactose to D-glucose to give a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b-</a:t>
            </a:r>
            <a:r>
              <a:rPr lang="en-US" altLang="en-US" sz="2800" dirty="0" smtClean="0">
                <a:ea typeface="ＭＳ Ｐゴシック" pitchFamily="34" charset="-128"/>
              </a:rPr>
              <a:t>1,4-glycoside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Lactose is milk sugar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For use as an energy source, must be hydrolyzed to glucose and galactose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Lactose intolerance results from lack of lactase to hydrolyze the </a:t>
            </a:r>
            <a:r>
              <a:rPr lang="en-US" altLang="en-US" sz="2400" dirty="0" err="1" smtClean="0">
                <a:ea typeface="ＭＳ Ｐゴシック" pitchFamily="34" charset="-128"/>
              </a:rPr>
              <a:t>glycosidic</a:t>
            </a:r>
            <a:r>
              <a:rPr lang="en-US" altLang="en-US" sz="2400" dirty="0" smtClean="0">
                <a:ea typeface="ＭＳ Ｐゴシック" pitchFamily="34" charset="-128"/>
              </a:rPr>
              <a:t> link of lactose</a:t>
            </a:r>
          </a:p>
          <a:p>
            <a:pPr eaLnBrk="1" hangingPunct="1"/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IN" altLang="en-US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16.5 Biologically Important Disaccharides</a:t>
            </a:r>
          </a:p>
        </p:txBody>
      </p:sp>
      <p:grpSp>
        <p:nvGrpSpPr>
          <p:cNvPr id="46086" name="Group 9"/>
          <p:cNvGrpSpPr>
            <a:grpSpLocks/>
          </p:cNvGrpSpPr>
          <p:nvPr/>
        </p:nvGrpSpPr>
        <p:grpSpPr bwMode="auto">
          <a:xfrm>
            <a:off x="7848600" y="1828800"/>
            <a:ext cx="838200" cy="523875"/>
            <a:chOff x="3886200" y="5791200"/>
            <a:chExt cx="838200" cy="523220"/>
          </a:xfrm>
        </p:grpSpPr>
        <p:sp>
          <p:nvSpPr>
            <p:cNvPr id="46089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46090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6092" name="Picture 12" descr="den02761_16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397375"/>
            <a:ext cx="6415088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2954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Galactosemia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5438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In order for lactose to be used as an energy source, galactose must be converted to a phosphorylated glucose molecule 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When enzymes necessary for this conversion are absent, the genetic disease </a:t>
            </a:r>
            <a:r>
              <a:rPr lang="en-US" altLang="en-US" sz="2800" smtClean="0">
                <a:solidFill>
                  <a:srgbClr val="660066"/>
                </a:solidFill>
                <a:ea typeface="ＭＳ Ｐゴシック" pitchFamily="34" charset="-128"/>
              </a:rPr>
              <a:t>galactosemia</a:t>
            </a:r>
            <a:r>
              <a:rPr lang="en-US" altLang="en-US" sz="2800" smtClean="0">
                <a:ea typeface="ＭＳ Ｐゴシック" pitchFamily="34" charset="-128"/>
              </a:rPr>
              <a:t> results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People who lack the enzyme lactase (~20%) are unable to digest lactose and have the condition lactose intolerance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16.5 Biologically Important Disaccharides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Sucrose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7543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Sucrose is formed by linking </a:t>
            </a:r>
            <a:r>
              <a:rPr lang="en-US" altLang="en-US" sz="2600" dirty="0" smtClean="0">
                <a:latin typeface="Symbol" pitchFamily="18" charset="2"/>
                <a:ea typeface="ＭＳ Ｐゴシック" pitchFamily="34" charset="-128"/>
              </a:rPr>
              <a:t>a-</a:t>
            </a:r>
            <a:r>
              <a:rPr lang="en-US" altLang="en-US" sz="2600" dirty="0" smtClean="0">
                <a:ea typeface="ＭＳ Ｐゴシック" pitchFamily="34" charset="-128"/>
              </a:rPr>
              <a:t>D-glucose with </a:t>
            </a:r>
            <a:r>
              <a:rPr lang="en-US" altLang="en-US" sz="2600" dirty="0" smtClean="0">
                <a:latin typeface="Symbol" pitchFamily="18" charset="2"/>
                <a:ea typeface="ＭＳ Ｐゴシック" pitchFamily="34" charset="-128"/>
              </a:rPr>
              <a:t>b-</a:t>
            </a:r>
            <a:r>
              <a:rPr lang="en-US" altLang="en-US" sz="2600" dirty="0" smtClean="0">
                <a:ea typeface="ＭＳ Ｐゴシック" pitchFamily="34" charset="-128"/>
              </a:rPr>
              <a:t>D-fructose to give a 1,2 </a:t>
            </a:r>
            <a:r>
              <a:rPr lang="en-US" altLang="en-US" sz="2600" dirty="0" err="1" smtClean="0">
                <a:ea typeface="ＭＳ Ｐゴシック" pitchFamily="34" charset="-128"/>
              </a:rPr>
              <a:t>glycosidic</a:t>
            </a:r>
            <a:r>
              <a:rPr lang="en-US" altLang="en-US" sz="2600" dirty="0" smtClean="0">
                <a:ea typeface="ＭＳ Ｐゴシック" pitchFamily="34" charset="-128"/>
              </a:rPr>
              <a:t> linkage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err="1" smtClean="0">
                <a:ea typeface="ＭＳ Ｐゴシック" pitchFamily="34" charset="-128"/>
              </a:rPr>
              <a:t>Nonreducing</a:t>
            </a:r>
            <a:r>
              <a:rPr lang="en-US" altLang="en-US" sz="2200" dirty="0" smtClean="0">
                <a:ea typeface="ＭＳ Ｐゴシック" pitchFamily="34" charset="-128"/>
              </a:rPr>
              <a:t> – negative reaction in Benedict test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The </a:t>
            </a:r>
            <a:r>
              <a:rPr lang="en-US" altLang="en-US" sz="2200" dirty="0" err="1" smtClean="0">
                <a:ea typeface="ＭＳ Ｐゴシック" pitchFamily="34" charset="-128"/>
              </a:rPr>
              <a:t>glycosidic</a:t>
            </a:r>
            <a:r>
              <a:rPr lang="en-US" altLang="en-US" sz="2200" dirty="0" smtClean="0">
                <a:ea typeface="ＭＳ Ｐゴシック" pitchFamily="34" charset="-128"/>
              </a:rPr>
              <a:t> O is part of an </a:t>
            </a:r>
            <a:r>
              <a:rPr lang="en-US" altLang="en-US" sz="2200" dirty="0" err="1" smtClean="0">
                <a:ea typeface="ＭＳ Ｐゴシック" pitchFamily="34" charset="-128"/>
              </a:rPr>
              <a:t>acetal</a:t>
            </a:r>
            <a:endParaRPr lang="en-US" alt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Important plant carbohydrate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Water soluble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Easily transported in plant circulatory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Cannot by synthesized by animals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Sucrose called: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Table sugar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Cane sugar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Beet sugar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Linked to dental caries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IN" altLang="en-US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16.5 Biologically Important Disaccharides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  <a:cs typeface="+mj-cs"/>
              </a:rPr>
              <a:t>Glycosidic Bond Formed </a:t>
            </a:r>
            <a:br>
              <a:rPr lang="en-CA" smtClean="0">
                <a:ea typeface="+mj-ea"/>
                <a:cs typeface="+mj-cs"/>
              </a:rPr>
            </a:br>
            <a:r>
              <a:rPr lang="en-CA" smtClean="0">
                <a:ea typeface="+mj-ea"/>
                <a:cs typeface="+mj-cs"/>
              </a:rPr>
              <a:t>in Sucrose </a:t>
            </a:r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16.5 Biologically Important Disaccharides</a:t>
            </a:r>
          </a:p>
        </p:txBody>
      </p:sp>
      <p:pic>
        <p:nvPicPr>
          <p:cNvPr id="49155" name="Picture 9" descr="1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7050"/>
            <a:ext cx="74676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16.6 Polysaccharides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772400" cy="5334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Starch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Starches are storage forms of glucose found in plants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They are polymers of </a:t>
            </a:r>
            <a:r>
              <a:rPr lang="en-US" sz="2800" dirty="0" smtClean="0">
                <a:latin typeface="Symbol" pitchFamily="18" charset="2"/>
                <a:ea typeface="+mn-ea"/>
                <a:cs typeface="+mn-cs"/>
              </a:rPr>
              <a:t>a</a:t>
            </a:r>
            <a:r>
              <a:rPr lang="en-US" sz="2800" dirty="0" smtClean="0">
                <a:ea typeface="+mn-ea"/>
                <a:cs typeface="+mn-cs"/>
              </a:rPr>
              <a:t> linked glucose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If the links are: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ea typeface="+mn-ea"/>
              </a:rPr>
              <a:t>Only 1,4 links, the polymer is linear = </a:t>
            </a:r>
            <a:r>
              <a:rPr lang="en-US" sz="2600" dirty="0" err="1" smtClean="0">
                <a:solidFill>
                  <a:srgbClr val="660066"/>
                </a:solidFill>
                <a:ea typeface="+mn-ea"/>
              </a:rPr>
              <a:t>amylose</a:t>
            </a:r>
            <a:endParaRPr lang="en-US" sz="2600" dirty="0" smtClean="0">
              <a:solidFill>
                <a:srgbClr val="660066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Amylose</a:t>
            </a:r>
            <a:r>
              <a:rPr lang="en-US" dirty="0" smtClean="0">
                <a:ea typeface="+mn-ea"/>
              </a:rPr>
              <a:t> usually assumes a helical configuration with six glucose units per turn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Comprises about 80% of plant starch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ea typeface="+mn-ea"/>
              </a:rPr>
              <a:t>Both 1,4 and 1,6 links then, the polymer structure is branched = </a:t>
            </a:r>
            <a:r>
              <a:rPr lang="en-US" sz="2600" dirty="0" err="1" smtClean="0">
                <a:solidFill>
                  <a:srgbClr val="660066"/>
                </a:solidFill>
                <a:ea typeface="+mn-ea"/>
              </a:rPr>
              <a:t>amylopectin</a:t>
            </a:r>
            <a:endParaRPr lang="en-US" sz="2600" dirty="0" smtClean="0">
              <a:solidFill>
                <a:srgbClr val="660066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Highly branched with branches of approximately 20-25 glucose units</a:t>
            </a:r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7772400" y="990600"/>
            <a:ext cx="914400" cy="523875"/>
            <a:chOff x="3810000" y="5791200"/>
            <a:chExt cx="914400" cy="523220"/>
          </a:xfrm>
        </p:grpSpPr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50182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Basic Carbohydrate Types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143000"/>
            <a:ext cx="7162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Monosaccharides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itchFamily="34" charset="-128"/>
              </a:rPr>
              <a:t>e.g.,</a:t>
            </a:r>
            <a:r>
              <a:rPr lang="en-US" altLang="en-US" sz="2400" smtClean="0">
                <a:ea typeface="ＭＳ Ｐゴシック" pitchFamily="34" charset="-128"/>
              </a:rPr>
              <a:t> glucose, fructose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One sugar (saccharide) molecule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Disaccharides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itchFamily="34" charset="-128"/>
              </a:rPr>
              <a:t>e.g.,</a:t>
            </a:r>
            <a:r>
              <a:rPr lang="en-US" altLang="en-US" sz="2400" smtClean="0">
                <a:ea typeface="ＭＳ Ｐゴシック" pitchFamily="34" charset="-128"/>
              </a:rPr>
              <a:t> sucrose, lactose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Two monosaccharides linked together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Linkage is called a glycosidic bond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Oligosaccharides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Three to ten monosaccharides linked by glycosidic bonds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Polysaccharides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itchFamily="34" charset="-128"/>
              </a:rPr>
              <a:t>e.g.,</a:t>
            </a:r>
            <a:r>
              <a:rPr lang="en-US" altLang="en-US" sz="2400" smtClean="0">
                <a:ea typeface="ＭＳ Ｐゴシック" pitchFamily="34" charset="-128"/>
              </a:rPr>
              <a:t> starch, glycogen, cellulose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Chains of linked monosaccharide units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16.1 Types of Carbohydrates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7924800" y="990600"/>
            <a:ext cx="762000" cy="523875"/>
            <a:chOff x="3962400" y="5791200"/>
            <a:chExt cx="762000" cy="523220"/>
          </a:xfrm>
        </p:grpSpPr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639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Comparison of Amylose to Amylopectin</a:t>
            </a: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16.6 Polysaccharides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066800"/>
            <a:ext cx="19129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accent5"/>
                </a:solidFill>
                <a:latin typeface="+mn-lt"/>
                <a:ea typeface="ＭＳ Ｐゴシック" charset="0"/>
              </a:rPr>
              <a:t>Amylose: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352800"/>
            <a:ext cx="2670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accent5"/>
                </a:solidFill>
                <a:latin typeface="+mn-lt"/>
                <a:ea typeface="ＭＳ Ｐゴシック" charset="0"/>
              </a:rPr>
              <a:t>Amylopectin:</a:t>
            </a:r>
          </a:p>
        </p:txBody>
      </p:sp>
      <p:pic>
        <p:nvPicPr>
          <p:cNvPr id="52236" name="Picture 12" descr="den02761_16_1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743075"/>
            <a:ext cx="39941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 descr="den02761_16_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075113"/>
            <a:ext cx="5348287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ea typeface="+mj-ea"/>
                <a:cs typeface="+mj-cs"/>
              </a:rPr>
              <a:t>Glycogen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391400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major glucose storage carbohydrate in animals is </a:t>
            </a:r>
            <a:r>
              <a:rPr lang="en-US" altLang="en-US" b="1" smtClean="0">
                <a:solidFill>
                  <a:srgbClr val="660066"/>
                </a:solidFill>
                <a:ea typeface="ＭＳ Ｐゴシック" pitchFamily="34" charset="-128"/>
              </a:rPr>
              <a:t>glycogen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 highly branched chain polymer like amylopectin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More frequent branching – 10 monomers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Glycogen is stored in: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Liver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Muscle cells</a:t>
            </a:r>
            <a:endParaRPr lang="en-US" altLang="en-US" sz="3200" b="1" smtClean="0">
              <a:ea typeface="ＭＳ Ｐゴシック" pitchFamily="34" charset="-128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16.6 Polysaccharides</a:t>
            </a:r>
          </a:p>
        </p:txBody>
      </p:sp>
      <p:grpSp>
        <p:nvGrpSpPr>
          <p:cNvPr id="53252" name="Group 9"/>
          <p:cNvGrpSpPr>
            <a:grpSpLocks/>
          </p:cNvGrpSpPr>
          <p:nvPr/>
        </p:nvGrpSpPr>
        <p:grpSpPr bwMode="auto">
          <a:xfrm>
            <a:off x="7772400" y="990600"/>
            <a:ext cx="914400" cy="523875"/>
            <a:chOff x="3810000" y="5791200"/>
            <a:chExt cx="914400" cy="523220"/>
          </a:xfrm>
        </p:grpSpPr>
        <p:sp>
          <p:nvSpPr>
            <p:cNvPr id="53253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53254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Cellulose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43000"/>
            <a:ext cx="7696200" cy="4419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Cellulose is the major structural polymer in plants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It is a liner </a:t>
            </a:r>
            <a:r>
              <a:rPr lang="en-US" altLang="en-US" sz="2800" dirty="0" err="1" smtClean="0">
                <a:ea typeface="ＭＳ Ｐゴシック" pitchFamily="34" charset="-128"/>
              </a:rPr>
              <a:t>homopolymer</a:t>
            </a:r>
            <a:r>
              <a:rPr lang="en-US" altLang="en-US" sz="2800" dirty="0" smtClean="0">
                <a:ea typeface="ＭＳ Ｐゴシック" pitchFamily="34" charset="-128"/>
              </a:rPr>
              <a:t> composed of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800" dirty="0" smtClean="0">
                <a:ea typeface="ＭＳ Ｐゴシック" pitchFamily="34" charset="-128"/>
              </a:rPr>
              <a:t>-D-glucose units linked 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800" dirty="0" smtClean="0">
                <a:ea typeface="ＭＳ Ｐゴシック" pitchFamily="34" charset="-128"/>
              </a:rPr>
              <a:t>-1,4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repeating disaccharide of cellulose is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800" dirty="0" smtClean="0">
                <a:ea typeface="ＭＳ Ｐゴシック" pitchFamily="34" charset="-128"/>
              </a:rPr>
              <a:t>-</a:t>
            </a:r>
            <a:r>
              <a:rPr lang="en-US" altLang="en-US" sz="2800" dirty="0" err="1" smtClean="0">
                <a:ea typeface="ＭＳ Ｐゴシック" pitchFamily="34" charset="-128"/>
              </a:rPr>
              <a:t>cellobiose</a:t>
            </a:r>
            <a:r>
              <a:rPr lang="en-US" altLang="en-US" sz="28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Animals lack the enzymes necessary to hydrolyze cellulose 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bacteria in ruminants (</a:t>
            </a:r>
            <a:r>
              <a:rPr lang="en-US" altLang="en-US" sz="2800" i="1" dirty="0" smtClean="0">
                <a:ea typeface="ＭＳ Ｐゴシック" pitchFamily="34" charset="-128"/>
              </a:rPr>
              <a:t>e.g.,</a:t>
            </a:r>
            <a:r>
              <a:rPr lang="en-US" altLang="en-US" sz="2800" dirty="0" smtClean="0">
                <a:ea typeface="ＭＳ Ｐゴシック" pitchFamily="34" charset="-128"/>
              </a:rPr>
              <a:t> cows) can digest cellulose so that they can eat grass, </a:t>
            </a:r>
            <a:r>
              <a:rPr lang="en-US" altLang="en-US" sz="2800" i="1" dirty="0" smtClean="0">
                <a:ea typeface="ＭＳ Ｐゴシック" pitchFamily="34" charset="-128"/>
              </a:rPr>
              <a:t>etc.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16.6 Polysaccharides</a:t>
            </a:r>
          </a:p>
        </p:txBody>
      </p:sp>
      <p:grpSp>
        <p:nvGrpSpPr>
          <p:cNvPr id="54276" name="Group 9"/>
          <p:cNvGrpSpPr>
            <a:grpSpLocks/>
          </p:cNvGrpSpPr>
          <p:nvPr/>
        </p:nvGrpSpPr>
        <p:grpSpPr bwMode="auto">
          <a:xfrm>
            <a:off x="7772400" y="685800"/>
            <a:ext cx="914400" cy="523875"/>
            <a:chOff x="3810000" y="5791200"/>
            <a:chExt cx="914400" cy="523220"/>
          </a:xfrm>
        </p:grpSpPr>
        <p:sp>
          <p:nvSpPr>
            <p:cNvPr id="54277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54278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20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Structure of Cellulose</a:t>
            </a:r>
          </a:p>
        </p:txBody>
      </p:sp>
      <p:sp>
        <p:nvSpPr>
          <p:cNvPr id="55298" name="Rectangle 8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16.6 Polysaccharides</a:t>
            </a:r>
          </a:p>
        </p:txBody>
      </p:sp>
      <p:pic>
        <p:nvPicPr>
          <p:cNvPr id="55304" name="Picture 8" descr="den02761_16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905000"/>
            <a:ext cx="7011988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  <a:cs typeface="+mj-cs"/>
              </a:rPr>
              <a:t>Glycogen and Amylopectin Structures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553200" y="137160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Glycogen and</a:t>
            </a:r>
          </a:p>
          <a:p>
            <a:pPr algn="l"/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Amylopectin are</a:t>
            </a:r>
          </a:p>
          <a:p>
            <a:pPr algn="l"/>
            <a:r>
              <a:rPr lang="en-US" altLang="en-US" sz="2400" dirty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(1-4) chains </a:t>
            </a:r>
          </a:p>
          <a:p>
            <a:pPr algn="l"/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with </a:t>
            </a:r>
            <a:r>
              <a:rPr lang="en-US" altLang="en-US" sz="2400" dirty="0">
                <a:solidFill>
                  <a:schemeClr val="folHlink"/>
                </a:solidFill>
                <a:latin typeface="Symbol" pitchFamily="18" charset="2"/>
              </a:rPr>
              <a:t>a</a:t>
            </a:r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(1-6)</a:t>
            </a:r>
          </a:p>
          <a:p>
            <a:pPr algn="l"/>
            <a:r>
              <a:rPr lang="en-US" altLang="en-US" sz="2400" dirty="0">
                <a:solidFill>
                  <a:schemeClr val="folHlink"/>
                </a:solidFill>
                <a:latin typeface="Arial" charset="0"/>
              </a:rPr>
              <a:t>branches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286000" y="6324600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Amylopectin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562600" y="63246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Glycogen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bg2"/>
                </a:solidFill>
              </a:rPr>
              <a:t>16.6 Polysaccharides</a:t>
            </a: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1371600"/>
            <a:ext cx="5413514" cy="502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16.2 Monosaccharides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sp>
        <p:nvSpPr>
          <p:cNvPr id="21507" name="Rectangle 19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Monosaccharides are composed of: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Carbon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Hydrogen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Oxygen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Basic Formula = (CH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O)</a:t>
            </a:r>
            <a:r>
              <a:rPr lang="en-US" altLang="en-US" i="1" baseline="-25000" smtClean="0">
                <a:ea typeface="ＭＳ Ｐゴシック" pitchFamily="34" charset="-128"/>
              </a:rPr>
              <a:t>n</a:t>
            </a:r>
            <a:r>
              <a:rPr lang="en-US" altLang="en-US" baseline="-25000" smtClean="0">
                <a:ea typeface="ＭＳ Ｐゴシック" pitchFamily="34" charset="-128"/>
              </a:rPr>
              <a:t> </a:t>
            </a:r>
            <a:r>
              <a:rPr lang="en-US" altLang="en-US" i="1" smtClean="0">
                <a:ea typeface="ＭＳ Ｐゴシック" pitchFamily="34" charset="-128"/>
              </a:rPr>
              <a:t>n</a:t>
            </a:r>
            <a:r>
              <a:rPr lang="en-US" altLang="en-US" smtClean="0">
                <a:ea typeface="ＭＳ Ｐゴシック" pitchFamily="34" charset="-128"/>
              </a:rPr>
              <a:t> = any integer 3 – 7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Many monosaccharides also contain chemical modifications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Amino groups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Phosphate groups</a:t>
            </a: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7924800" y="1381125"/>
            <a:ext cx="762000" cy="523875"/>
            <a:chOff x="3962400" y="5791200"/>
            <a:chExt cx="762000" cy="523220"/>
          </a:xfrm>
        </p:grpSpPr>
        <p:sp>
          <p:nvSpPr>
            <p:cNvPr id="1741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7414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Naming Monosaccharides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4191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Named on the basis of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Functional groups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Ketone carbonyl =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solidFill>
                  <a:srgbClr val="660066"/>
                </a:solidFill>
                <a:ea typeface="ＭＳ Ｐゴシック" pitchFamily="34" charset="-128"/>
              </a:rPr>
              <a:t>ketose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Aldehyde carbonyl =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solidFill>
                  <a:srgbClr val="660066"/>
                </a:solidFill>
                <a:ea typeface="ＭＳ Ｐゴシック" pitchFamily="34" charset="-128"/>
              </a:rPr>
              <a:t>aldose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Number of carbon atoms in the main skeleton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3 carbons =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triose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4 carbons = </a:t>
            </a:r>
            <a:r>
              <a:rPr lang="en-US" altLang="en-US" sz="2400" dirty="0" err="1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tetrose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5 carbons =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pentose</a:t>
            </a:r>
          </a:p>
          <a:p>
            <a:pPr marL="692150" lvl="1" indent="-3476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6 carbons =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hexose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Combining both systems gives even more information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 rot="-5400000">
            <a:off x="-28956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E5C6D5"/>
                </a:solidFill>
              </a:rPr>
              <a:t>16.2 Monosaccharides</a:t>
            </a:r>
          </a:p>
        </p:txBody>
      </p:sp>
      <p:pic>
        <p:nvPicPr>
          <p:cNvPr id="18437" name="Picture 14" descr="16-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191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22" y="1295400"/>
            <a:ext cx="3649555" cy="15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058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16.3 </a:t>
            </a:r>
            <a:r>
              <a:rPr lang="en-US" dirty="0" err="1" smtClean="0">
                <a:ea typeface="+mj-ea"/>
                <a:cs typeface="+mj-cs"/>
              </a:rPr>
              <a:t>Stereoisomers</a:t>
            </a:r>
            <a:r>
              <a:rPr lang="en-US" dirty="0" smtClean="0">
                <a:ea typeface="+mj-ea"/>
                <a:cs typeface="+mj-cs"/>
              </a:rPr>
              <a:t> and Stereochemistry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Prefixes D- and L- in a monosaccharide name identify one of two isomeric forms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These isomers differ in the spatial arrangement of atoms and are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stereoisomers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Stereochemistry is the study of different spatial arrangements of atoms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The </a:t>
            </a:r>
            <a:r>
              <a:rPr lang="en-US" sz="2800" dirty="0" err="1" smtClean="0">
                <a:ea typeface="+mn-ea"/>
                <a:cs typeface="+mn-cs"/>
              </a:rPr>
              <a:t>stereoisomers</a:t>
            </a:r>
            <a:r>
              <a:rPr lang="en-US" sz="2800" dirty="0" smtClean="0">
                <a:ea typeface="+mn-ea"/>
                <a:cs typeface="+mn-cs"/>
              </a:rPr>
              <a:t> D- and L- </a:t>
            </a:r>
            <a:r>
              <a:rPr lang="en-US" sz="2800" dirty="0" err="1" smtClean="0">
                <a:ea typeface="+mn-ea"/>
                <a:cs typeface="+mn-cs"/>
              </a:rPr>
              <a:t>glyceraldehyde</a:t>
            </a:r>
            <a:r>
              <a:rPr lang="en-US" sz="2800" dirty="0" smtClean="0">
                <a:ea typeface="+mn-ea"/>
                <a:cs typeface="+mn-cs"/>
              </a:rPr>
              <a:t> are </a:t>
            </a:r>
            <a:r>
              <a:rPr lang="en-US" sz="2800" dirty="0" err="1" smtClean="0">
                <a:solidFill>
                  <a:srgbClr val="660066"/>
                </a:solidFill>
                <a:ea typeface="+mn-ea"/>
                <a:cs typeface="+mn-cs"/>
              </a:rPr>
              <a:t>nonsuperimposable</a:t>
            </a:r>
            <a:r>
              <a:rPr lang="en-US" sz="2800" dirty="0" smtClean="0">
                <a:solidFill>
                  <a:srgbClr val="660066"/>
                </a:solidFill>
                <a:ea typeface="+mn-ea"/>
                <a:cs typeface="+mn-cs"/>
              </a:rPr>
              <a:t> mirror image </a:t>
            </a:r>
            <a:r>
              <a:rPr lang="en-US" sz="2800" dirty="0" smtClean="0">
                <a:solidFill>
                  <a:schemeClr val="accent5"/>
                </a:solidFill>
                <a:ea typeface="+mn-ea"/>
                <a:cs typeface="+mn-cs"/>
              </a:rPr>
              <a:t>molecules </a:t>
            </a:r>
            <a:r>
              <a:rPr lang="en-US" sz="2800" dirty="0" smtClean="0">
                <a:ea typeface="+mn-ea"/>
                <a:cs typeface="+mn-cs"/>
              </a:rPr>
              <a:t>and are called </a:t>
            </a:r>
            <a:r>
              <a:rPr lang="en-US" sz="2800" b="1" dirty="0" err="1" smtClean="0">
                <a:solidFill>
                  <a:srgbClr val="660066"/>
                </a:solidFill>
                <a:ea typeface="+mn-ea"/>
                <a:cs typeface="+mn-cs"/>
              </a:rPr>
              <a:t>enantiomers</a:t>
            </a:r>
            <a:r>
              <a:rPr lang="en-US" sz="2800" dirty="0" smtClean="0">
                <a:ea typeface="+mn-ea"/>
                <a:cs typeface="+mn-cs"/>
              </a:rPr>
              <a:t> (a subset of </a:t>
            </a:r>
            <a:r>
              <a:rPr lang="en-US" sz="2800" dirty="0" err="1" smtClean="0">
                <a:ea typeface="+mn-ea"/>
                <a:cs typeface="+mn-cs"/>
              </a:rPr>
              <a:t>stereoisomers</a:t>
            </a:r>
            <a:r>
              <a:rPr lang="en-US" sz="2800" dirty="0" smtClean="0">
                <a:ea typeface="+mn-ea"/>
                <a:cs typeface="+mn-cs"/>
              </a:rPr>
              <a:t>)</a:t>
            </a:r>
          </a:p>
        </p:txBody>
      </p:sp>
      <p:grpSp>
        <p:nvGrpSpPr>
          <p:cNvPr id="19462" name="Group 9"/>
          <p:cNvGrpSpPr>
            <a:grpSpLocks/>
          </p:cNvGrpSpPr>
          <p:nvPr/>
        </p:nvGrpSpPr>
        <p:grpSpPr bwMode="auto">
          <a:xfrm>
            <a:off x="8077200" y="1676400"/>
            <a:ext cx="762000" cy="523875"/>
            <a:chOff x="3962400" y="5791200"/>
            <a:chExt cx="762000" cy="523220"/>
          </a:xfrm>
        </p:grpSpPr>
        <p:sp>
          <p:nvSpPr>
            <p:cNvPr id="1946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1947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8077200" y="3048000"/>
            <a:ext cx="762000" cy="523875"/>
            <a:chOff x="3962400" y="5791200"/>
            <a:chExt cx="762000" cy="523220"/>
          </a:xfrm>
        </p:grpSpPr>
        <p:sp>
          <p:nvSpPr>
            <p:cNvPr id="1946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19468" name="Isosceles Triangle 14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19464" name="Group 9"/>
          <p:cNvGrpSpPr>
            <a:grpSpLocks/>
          </p:cNvGrpSpPr>
          <p:nvPr/>
        </p:nvGrpSpPr>
        <p:grpSpPr bwMode="auto">
          <a:xfrm>
            <a:off x="8153400" y="4419600"/>
            <a:ext cx="762000" cy="523875"/>
            <a:chOff x="3962400" y="5791200"/>
            <a:chExt cx="762000" cy="523220"/>
          </a:xfrm>
        </p:grpSpPr>
        <p:sp>
          <p:nvSpPr>
            <p:cNvPr id="194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19466" name="Isosceles Triangle 1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 Enantiomers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Times New Roman" charset="0"/>
                <a:ea typeface="ＭＳ Ｐゴシック" charset="0"/>
              </a:rPr>
              <a:t>16.3 Stereoisomers and Stereochemistry</a:t>
            </a:r>
          </a:p>
        </p:txBody>
      </p:sp>
      <p:pic>
        <p:nvPicPr>
          <p:cNvPr id="20483" name="Picture 9" descr="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03288"/>
            <a:ext cx="41306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Chirality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7086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carbon atom that has four different groups bonded to it is called a </a:t>
            </a:r>
            <a:r>
              <a:rPr lang="en-US" altLang="en-US" smtClean="0">
                <a:solidFill>
                  <a:srgbClr val="660066"/>
                </a:solidFill>
                <a:ea typeface="ＭＳ Ｐゴシック" pitchFamily="34" charset="-128"/>
              </a:rPr>
              <a:t>chiral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carbon atom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Any molecule containing a chiral carbon can exist as a pair of </a:t>
            </a:r>
            <a:r>
              <a:rPr lang="en-US" altLang="en-US" smtClean="0">
                <a:solidFill>
                  <a:srgbClr val="660066"/>
                </a:solidFill>
                <a:ea typeface="ＭＳ Ｐゴシック" pitchFamily="34" charset="-128"/>
              </a:rPr>
              <a:t>enantiomers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Chirality in glyceraldehyde </a:t>
            </a:r>
            <a:r>
              <a:rPr lang="en-US" altLang="en-US" sz="2400" smtClean="0">
                <a:ea typeface="ＭＳ Ｐゴシック" pitchFamily="34" charset="-128"/>
              </a:rPr>
              <a:t>(the simplest carbohydrate)</a:t>
            </a:r>
            <a:r>
              <a:rPr lang="en-US" altLang="en-US" smtClean="0">
                <a:ea typeface="ＭＳ Ｐゴシック" pitchFamily="34" charset="-128"/>
              </a:rPr>
              <a:t> is conveyed by a chiral carbon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Larger biological molecules often have more than one chiral carbon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16.3 Stereoisomers and Stereochemistry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2484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Chirality of Glyceraldehyde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848600" cy="2133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800" smtClean="0">
                <a:ea typeface="ＭＳ Ｐゴシック" pitchFamily="34" charset="-128"/>
              </a:rPr>
              <a:t>Glyceraldehyde has a chiral carbon and thus, has two enantiomers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The D isomer has the -OH on the stereocenter to the right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400" smtClean="0">
                <a:ea typeface="ＭＳ Ｐゴシック" pitchFamily="34" charset="-128"/>
              </a:rPr>
              <a:t>The L isomer has the -OH on the stereocenter to the left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 rot="-5400000">
            <a:off x="-2743200" y="30480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E5C6D5"/>
                </a:solidFill>
              </a:rPr>
              <a:t>16.3 Stereoisomers and Stereochemistry</a:t>
            </a:r>
          </a:p>
        </p:txBody>
      </p:sp>
      <p:pic>
        <p:nvPicPr>
          <p:cNvPr id="22537" name="Picture 9" descr="den02761_16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736975"/>
            <a:ext cx="7091362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31707&quot;&gt;&lt;/object&gt;&lt;object type=&quot;2&quot; unique_id=&quot;31708&quot;&gt;&lt;object type=&quot;3&quot; unique_id=&quot;31709&quot;&gt;&lt;property id=&quot;20148&quot; value=&quot;5&quot;/&gt;&lt;property id=&quot;20300&quot; value=&quot;Slide 1&quot;/&gt;&lt;property id=&quot;20307&quot; value=&quot;363&quot;/&gt;&lt;/object&gt;&lt;object type=&quot;3&quot; unique_id=&quot;31710&quot;&gt;&lt;property id=&quot;20148&quot; value=&quot;5&quot;/&gt;&lt;property id=&quot;20300&quot; value=&quot;Slide 2 - &amp;quot;16.1 Types of Carbohydrates&amp;quot;&quot;/&gt;&lt;property id=&quot;20307&quot; value=&quot;311&quot;/&gt;&lt;/object&gt;&lt;object type=&quot;3&quot; unique_id=&quot;31711&quot;&gt;&lt;property id=&quot;20148&quot; value=&quot;5&quot;/&gt;&lt;property id=&quot;20300&quot; value=&quot;Slide 3 - &amp;quot;Basic Carbohydrate Types&amp;quot;&quot;/&gt;&lt;property id=&quot;20307&quot; value=&quot;360&quot;/&gt;&lt;/object&gt;&lt;object type=&quot;3&quot; unique_id=&quot;31712&quot;&gt;&lt;property id=&quot;20148&quot; value=&quot;5&quot;/&gt;&lt;property id=&quot;20300&quot; value=&quot;Slide 4 - &amp;quot;16.2 Monosaccharides&amp;quot;&quot;/&gt;&lt;property id=&quot;20307&quot; value=&quot;312&quot;/&gt;&lt;/object&gt;&lt;object type=&quot;3&quot; unique_id=&quot;31713&quot;&gt;&lt;property id=&quot;20148&quot; value=&quot;5&quot;/&gt;&lt;property id=&quot;20300&quot; value=&quot;Slide 5 - &amp;quot;Naming Monosaccharides&amp;quot;&quot;/&gt;&lt;property id=&quot;20307&quot; value=&quot;361&quot;/&gt;&lt;/object&gt;&lt;object type=&quot;3&quot; unique_id=&quot;31714&quot;&gt;&lt;property id=&quot;20148&quot; value=&quot;5&quot;/&gt;&lt;property id=&quot;20300&quot; value=&quot;Slide 6 - &amp;quot;16.3 Stereoisomers and Stereochemistry&amp;quot;&quot;/&gt;&lt;property id=&quot;20307&quot; value=&quot;314&quot;/&gt;&lt;/object&gt;&lt;object type=&quot;3&quot; unique_id=&quot;31715&quot;&gt;&lt;property id=&quot;20148&quot; value=&quot;5&quot;/&gt;&lt;property id=&quot;20300&quot; value=&quot;Slide 7 - &amp;quot; Enantiomers&amp;quot;&quot;/&gt;&lt;property id=&quot;20307&quot; value=&quot;316&quot;/&gt;&lt;/object&gt;&lt;object type=&quot;3&quot; unique_id=&quot;31716&quot;&gt;&lt;property id=&quot;20148&quot; value=&quot;5&quot;/&gt;&lt;property id=&quot;20300&quot; value=&quot;Slide 8 - &amp;quot;Chirality&amp;quot;&quot;/&gt;&lt;property id=&quot;20307&quot; value=&quot;317&quot;/&gt;&lt;/object&gt;&lt;object type=&quot;3&quot; unique_id=&quot;31717&quot;&gt;&lt;property id=&quot;20148&quot; value=&quot;5&quot;/&gt;&lt;property id=&quot;20300&quot; value=&quot;Slide 9 - &amp;quot;Chirality of Glyceraldehyde&amp;quot;&quot;/&gt;&lt;property id=&quot;20307&quot; value=&quot;318&quot;/&gt;&lt;/object&gt;&lt;object type=&quot;3&quot; unique_id=&quot;31718&quot;&gt;&lt;property id=&quot;20148&quot; value=&quot;5&quot;/&gt;&lt;property id=&quot;20300&quot; value=&quot;Slide 10 - &amp;quot;Structural Formulas of D- and L- Glyceraldehyde &amp;quot;&quot;/&gt;&lt;property id=&quot;20307&quot; value=&quot;319&quot;/&gt;&lt;/object&gt;&lt;object type=&quot;3&quot; unique_id=&quot;31719&quot;&gt;&lt;property id=&quot;20148&quot; value=&quot;5&quot;/&gt;&lt;property id=&quot;20300&quot; value=&quot;Slide 11 - &amp;quot;Rotation of Plane-Polarized Light&amp;quot;&quot;/&gt;&lt;property id=&quot;20307&quot; value=&quot;320&quot;/&gt;&lt;/object&gt;&lt;object type=&quot;3&quot; unique_id=&quot;31720&quot;&gt;&lt;property id=&quot;20148&quot; value=&quot;5&quot;/&gt;&lt;property id=&quot;20300&quot; value=&quot;Slide 12 - &amp;quot;Rotation of Plane-Polarized Light&amp;quot;&quot;/&gt;&lt;property id=&quot;20307&quot; value=&quot;321&quot;/&gt;&lt;/object&gt;&lt;object type=&quot;3&quot; unique_id=&quot;31721&quot;&gt;&lt;property id=&quot;20148&quot; value=&quot;5&quot;/&gt;&lt;property id=&quot;20300&quot; value=&quot;Slide 13 - &amp;quot;Schematic Drawing of a Polarimeter &amp;quot;&quot;/&gt;&lt;property id=&quot;20307&quot; value=&quot;322&quot;/&gt;&lt;/object&gt;&lt;object type=&quot;3&quot; unique_id=&quot;31722&quot;&gt;&lt;property id=&quot;20148&quot; value=&quot;5&quot;/&gt;&lt;property id=&quot;20300&quot; value=&quot;Slide 14 - &amp;quot;The Relationship Between Molecular Structure and Optical Activity&amp;quot;&quot;/&gt;&lt;property id=&quot;20307&quot; value=&quot;324&quot;/&gt;&lt;/object&gt;&lt;object type=&quot;3&quot; unique_id=&quot;31723&quot;&gt;&lt;property id=&quot;20148&quot; value=&quot;5&quot;/&gt;&lt;property id=&quot;20300&quot; value=&quot;Slide 15 - &amp;quot;Fischer Projection Formulas&amp;quot;&quot;/&gt;&lt;property id=&quot;20307&quot; value=&quot;325&quot;/&gt;&lt;/object&gt;&lt;object type=&quot;3&quot; unique_id=&quot;31724&quot;&gt;&lt;property id=&quot;20148&quot; value=&quot;5&quot;/&gt;&lt;property id=&quot;20300&quot; value=&quot;Slide 16 - &amp;quot;Fischer Projections of Monosaccharides&amp;quot;&quot;/&gt;&lt;property id=&quot;20307&quot; value=&quot;327&quot;/&gt;&lt;/object&gt;&lt;object type=&quot;3&quot; unique_id=&quot;31725&quot;&gt;&lt;property id=&quot;20148&quot; value=&quot;5&quot;/&gt;&lt;property id=&quot;20300&quot; value=&quot;Slide 17 - &amp;quot;The D- and L-System&amp;quot;&quot;/&gt;&lt;property id=&quot;20307&quot; value=&quot;326&quot;/&gt;&lt;/object&gt;&lt;object type=&quot;3&quot; unique_id=&quot;31726&quot;&gt;&lt;property id=&quot;20148&quot; value=&quot;5&quot;/&gt;&lt;property id=&quot;20300&quot; value=&quot;Slide 18 - &amp;quot;16.4 Biological Monosaccharides&amp;quot;&quot;/&gt;&lt;property id=&quot;20307&quot; value=&quot;329&quot;/&gt;&lt;/object&gt;&lt;object type=&quot;3&quot; unique_id=&quot;31727&quot;&gt;&lt;property id=&quot;20148&quot; value=&quot;5&quot;/&gt;&lt;property id=&quot;20300&quot; value=&quot;Slide 19 - &amp;quot;Cyclic Form of Glucose&amp;quot;&quot;/&gt;&lt;property id=&quot;20307&quot; value=&quot;330&quot;/&gt;&lt;/object&gt;&lt;object type=&quot;3&quot; unique_id=&quot;31728&quot;&gt;&lt;property id=&quot;20148&quot; value=&quot;5&quot;/&gt;&lt;property id=&quot;20300&quot; value=&quot;Slide 20 - &amp;quot;Fructose&amp;quot;&quot;/&gt;&lt;property id=&quot;20307&quot; value=&quot;333&quot;/&gt;&lt;/object&gt;&lt;object type=&quot;3&quot; unique_id=&quot;31729&quot;&gt;&lt;property id=&quot;20148&quot; value=&quot;5&quot;/&gt;&lt;property id=&quot;20300&quot; value=&quot;Slide 21 - &amp;quot;Galactose&amp;quot;&quot;/&gt;&lt;property id=&quot;20307&quot; value=&quot;334&quot;/&gt;&lt;/object&gt;&lt;object type=&quot;3&quot; unique_id=&quot;31730&quot;&gt;&lt;property id=&quot;20148&quot; value=&quot;5&quot;/&gt;&lt;property id=&quot;20300&quot; value=&quot;Slide 22 - &amp;quot;Galactose Orientation&amp;quot;&quot;/&gt;&lt;property id=&quot;20307&quot; value=&quot;335&quot;/&gt;&lt;/object&gt;&lt;object type=&quot;3&quot; unique_id=&quot;31731&quot;&gt;&lt;property id=&quot;20148&quot; value=&quot;5&quot;/&gt;&lt;property id=&quot;20300&quot; value=&quot;Slide 23 - &amp;quot;Ribose and Deoxyribose, &amp;#x0D;&amp;#x0A;Five-Carbon Sugars&amp;quot;&quot;/&gt;&lt;property id=&quot;20307&quot; value=&quot;336&quot;/&gt;&lt;/object&gt;&lt;object type=&quot;3&quot; unique_id=&quot;31732&quot;&gt;&lt;property id=&quot;20148&quot; value=&quot;5&quot;/&gt;&lt;property id=&quot;20300&quot; value=&quot;Slide 24 - &amp;quot;Reducing Sugars&amp;quot;&quot;/&gt;&lt;property id=&quot;20307&quot; value=&quot;337&quot;/&gt;&lt;/object&gt;&lt;object type=&quot;3&quot; unique_id=&quot;31733&quot;&gt;&lt;property id=&quot;20148&quot; value=&quot;5&quot;/&gt;&lt;property id=&quot;20300&quot; value=&quot;Slide 25 - &amp;quot;Reducing Sugars&amp;quot;&quot;/&gt;&lt;property id=&quot;20307&quot; value=&quot;338&quot;/&gt;&lt;/object&gt;&lt;object type=&quot;3&quot; unique_id=&quot;31734&quot;&gt;&lt;property id=&quot;20148&quot; value=&quot;5&quot;/&gt;&lt;property id=&quot;20300&quot; value=&quot;Slide 26 - &amp;quot;16.5 Biologically Important Disaccharides&amp;quot;&quot;/&gt;&lt;property id=&quot;20307&quot; value=&quot;340&quot;/&gt;&lt;/object&gt;&lt;object type=&quot;3&quot; unique_id=&quot;31735&quot;&gt;&lt;property id=&quot;20148&quot; value=&quot;5&quot;/&gt;&lt;property id=&quot;20300&quot; value=&quot;Slide 27 - &amp;quot;Maltose&amp;quot;&quot;/&gt;&lt;property id=&quot;20307&quot; value=&quot;346&quot;/&gt;&lt;/object&gt;&lt;object type=&quot;3&quot; unique_id=&quot;31736&quot;&gt;&lt;property id=&quot;20148&quot; value=&quot;5&quot;/&gt;&lt;property id=&quot;20300&quot; value=&quot;Slide 28 - &amp;quot;Lactose&amp;quot;&quot;/&gt;&lt;property id=&quot;20307&quot; value=&quot;343&quot;/&gt;&lt;/object&gt;&lt;object type=&quot;3&quot; unique_id=&quot;31737&quot;&gt;&lt;property id=&quot;20148&quot; value=&quot;5&quot;/&gt;&lt;property id=&quot;20300&quot; value=&quot;Slide 29 - &amp;quot;Galactosemia&amp;quot;&quot;/&gt;&lt;property id=&quot;20307&quot; value=&quot;345&quot;/&gt;&lt;/object&gt;&lt;object type=&quot;3&quot; unique_id=&quot;31738&quot;&gt;&lt;property id=&quot;20148&quot; value=&quot;5&quot;/&gt;&lt;property id=&quot;20300&quot; value=&quot;Slide 30 - &amp;quot;Sucrose&amp;quot;&quot;/&gt;&lt;property id=&quot;20307&quot; value=&quot;341&quot;/&gt;&lt;/object&gt;&lt;object type=&quot;3&quot; unique_id=&quot;31739&quot;&gt;&lt;property id=&quot;20148&quot; value=&quot;5&quot;/&gt;&lt;property id=&quot;20300&quot; value=&quot;Slide 31 - &amp;quot;Glycosidic Bond Formed &amp;#x0D;&amp;#x0A;in Sucrose &amp;quot;&quot;/&gt;&lt;property id=&quot;20307&quot; value=&quot;342&quot;/&gt;&lt;/object&gt;&lt;object type=&quot;3&quot; unique_id=&quot;31740&quot;&gt;&lt;property id=&quot;20148&quot; value=&quot;5&quot;/&gt;&lt;property id=&quot;20300&quot; value=&quot;Slide 32 - &amp;quot;16.6 Polysaccharides&amp;quot;&quot;/&gt;&lt;property id=&quot;20307&quot; value=&quot;352&quot;/&gt;&lt;/object&gt;&lt;object type=&quot;3&quot; unique_id=&quot;31741&quot;&gt;&lt;property id=&quot;20148&quot; value=&quot;5&quot;/&gt;&lt;property id=&quot;20300&quot; value=&quot;Slide 33 - &amp;quot;Structure of Amylose&amp;quot;&quot;/&gt;&lt;property id=&quot;20307&quot; value=&quot;351&quot;/&gt;&lt;/object&gt;&lt;object type=&quot;3&quot; unique_id=&quot;31742&quot;&gt;&lt;property id=&quot;20148&quot; value=&quot;5&quot;/&gt;&lt;property id=&quot;20300&quot; value=&quot;Slide 34 - &amp;quot;Comparison of Amylose to Amylopectin&amp;quot;&quot;/&gt;&lt;property id=&quot;20307&quot; value=&quot;353&quot;/&gt;&lt;/object&gt;&lt;object type=&quot;3&quot; unique_id=&quot;31743&quot;&gt;&lt;property id=&quot;20148&quot; value=&quot;5&quot;/&gt;&lt;property id=&quot;20300&quot; value=&quot;Slide 35 - &amp;quot;Glycogen&amp;quot;&quot;/&gt;&lt;property id=&quot;20307&quot; value=&quot;355&quot;/&gt;&lt;/object&gt;&lt;object type=&quot;3&quot; unique_id=&quot;31744&quot;&gt;&lt;property id=&quot;20148&quot; value=&quot;5&quot;/&gt;&lt;property id=&quot;20300&quot; value=&quot;Slide 36 - &amp;quot;Cellulose&amp;quot;&quot;/&gt;&lt;property id=&quot;20307&quot; value=&quot;349&quot;/&gt;&lt;/object&gt;&lt;object type=&quot;3&quot; unique_id=&quot;31745&quot;&gt;&lt;property id=&quot;20148&quot; value=&quot;5&quot;/&gt;&lt;property id=&quot;20300&quot; value=&quot;Slide 37 - &amp;quot;Structure of Cellulose&amp;quot;&quot;/&gt;&lt;property id=&quot;20307&quot; value=&quot;350&quot;/&gt;&lt;/object&gt;&lt;object type=&quot;3&quot; unique_id=&quot;31746&quot;&gt;&lt;property id=&quot;20148&quot; value=&quot;5&quot;/&gt;&lt;property id=&quot;20300&quot; value=&quot;Slide 38 - &amp;quot;Glycogen and Amylopectin Structures&amp;quot;&quot;/&gt;&lt;property id=&quot;20307&quot; value=&quot;35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595959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7657</TotalTime>
  <Words>1254</Words>
  <Application>Microsoft Office PowerPoint</Application>
  <PresentationFormat>On-screen Show (4:3)</PresentationFormat>
  <Paragraphs>243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16.1 Types of Carbohydrates</vt:lpstr>
      <vt:lpstr>Basic Carbohydrate Types</vt:lpstr>
      <vt:lpstr>16.2 Monosaccharides</vt:lpstr>
      <vt:lpstr>Naming Monosaccharides</vt:lpstr>
      <vt:lpstr>16.3 Stereoisomers and Stereochemistry</vt:lpstr>
      <vt:lpstr> Enantiomers</vt:lpstr>
      <vt:lpstr>Chirality</vt:lpstr>
      <vt:lpstr>Chirality of Glyceraldehyde</vt:lpstr>
      <vt:lpstr>Structural Formulas of D- and L- Glyceraldehyde </vt:lpstr>
      <vt:lpstr>Fischer Projection Formulas</vt:lpstr>
      <vt:lpstr>Fischer Projections of Monosaccharides</vt:lpstr>
      <vt:lpstr>Compounds with Chiral Centers</vt:lpstr>
      <vt:lpstr>The D- and L-System</vt:lpstr>
      <vt:lpstr>16.4 Biological Monosaccharides</vt:lpstr>
      <vt:lpstr>Cyclic Form of Glucose</vt:lpstr>
      <vt:lpstr>Fructose</vt:lpstr>
      <vt:lpstr>Galactose</vt:lpstr>
      <vt:lpstr>Galactose Orientation</vt:lpstr>
      <vt:lpstr>Ribose and Deoxyribose,  Five-Carbon Sugars</vt:lpstr>
      <vt:lpstr>Benedict’s Reagent</vt:lpstr>
      <vt:lpstr>Reducing Sugars</vt:lpstr>
      <vt:lpstr>16.5 Biologically Important Disaccharides</vt:lpstr>
      <vt:lpstr>Maltose</vt:lpstr>
      <vt:lpstr>Lactose</vt:lpstr>
      <vt:lpstr>Galactosemia</vt:lpstr>
      <vt:lpstr>Sucrose</vt:lpstr>
      <vt:lpstr>Glycosidic Bond Formed  in Sucrose </vt:lpstr>
      <vt:lpstr>16.6 Polysaccharides</vt:lpstr>
      <vt:lpstr>Comparison of Amylose to Amylopectin</vt:lpstr>
      <vt:lpstr>Glycogen</vt:lpstr>
      <vt:lpstr>Cellulose</vt:lpstr>
      <vt:lpstr>Structure of Cellulose</vt:lpstr>
      <vt:lpstr>Glycogen and Amylopectin Structures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117</cp:revision>
  <dcterms:created xsi:type="dcterms:W3CDTF">2001-06-11T10:28:45Z</dcterms:created>
  <dcterms:modified xsi:type="dcterms:W3CDTF">2019-02-11T13:51:43Z</dcterms:modified>
</cp:coreProperties>
</file>