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4"/>
  </p:notesMasterIdLst>
  <p:sldIdLst>
    <p:sldId id="354" r:id="rId2"/>
    <p:sldId id="338" r:id="rId3"/>
    <p:sldId id="341" r:id="rId4"/>
    <p:sldId id="348" r:id="rId5"/>
    <p:sldId id="346" r:id="rId6"/>
    <p:sldId id="357" r:id="rId7"/>
    <p:sldId id="359" r:id="rId8"/>
    <p:sldId id="360" r:id="rId9"/>
    <p:sldId id="308" r:id="rId10"/>
    <p:sldId id="309" r:id="rId11"/>
    <p:sldId id="351" r:id="rId12"/>
    <p:sldId id="352" r:id="rId13"/>
    <p:sldId id="311" r:id="rId14"/>
    <p:sldId id="318" r:id="rId15"/>
    <p:sldId id="319" r:id="rId16"/>
    <p:sldId id="320" r:id="rId17"/>
    <p:sldId id="321" r:id="rId18"/>
    <p:sldId id="322" r:id="rId19"/>
    <p:sldId id="324" r:id="rId20"/>
    <p:sldId id="334" r:id="rId21"/>
    <p:sldId id="335" r:id="rId22"/>
    <p:sldId id="33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FFC489"/>
    <a:srgbClr val="000A6B"/>
    <a:srgbClr val="61116D"/>
    <a:srgbClr val="A6A200"/>
    <a:srgbClr val="CDE1FF"/>
    <a:srgbClr val="B7F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916F1E-A30C-46DF-B33D-00E875F73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08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1A65CF-ED2F-40CA-BB5F-AAFFE626A980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447B5-EB4D-412B-AE1B-FB4BF5F2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5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FD78E2-61BA-4499-AF9A-ABAFC1FD3771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CAE11-EEFF-4AEB-BDE3-2246AC0F3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49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C0A47-692E-4415-A97D-A4F7DC5F2E94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F5A89-2038-4E3B-98DB-186EC291E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26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6E3190-BCFA-4AFA-A676-4229A39C7D5D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8493C-8A5A-47B1-B4E3-F7011C206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21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ADE66-56C0-449B-A0E7-8ECC040A0766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9892-F5E5-4D0F-9C3E-78570C9E9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05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DAC917-9541-47BB-A0B9-94828F376154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E7D5-C8B1-43FD-9BB5-F0EE71224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3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22DC2-A8A9-41BA-B475-465405571268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0700-E483-47E8-810E-3299E5F08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02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BC978-EBE1-4291-8C5D-421C5FBC9C6E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3C69F-ACF2-45DB-A6EF-C93C6B647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63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CDB59-1578-4806-9B2D-3A493757649B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4DA89-F8C1-462E-8A21-2856E5C81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48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7021BA-DEA1-480E-AE8F-6B8DBE833085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0E809-BEE7-4F4A-A55B-34F93091E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83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F4CA9-1F8D-4BC9-8DA1-E7D755B2DB77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66D43-F089-464C-B507-D3ABFEBDC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7B9636BC-498D-4BCC-879E-A35922CE9768}" type="datetimeFigureOut">
              <a:rPr lang="en-US" altLang="en-US"/>
              <a:pPr/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8AC96A5-B05B-4C69-87FA-C37E9D433D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33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14</a:t>
            </a:r>
            <a:endParaRPr lang="en-US" sz="96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2D050"/>
                </a:solidFill>
                <a:latin typeface="Arial Black" pitchFamily="34" charset="0"/>
                <a:ea typeface="+mn-ea"/>
              </a:rPr>
              <a:t>ORGANIC CHEMISTRY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0"/>
            <a:ext cx="3581400" cy="6858000"/>
          </a:xfrm>
          <a:prstGeom prst="rect">
            <a:avLst/>
          </a:prstGeom>
          <a:gradFill rotWithShape="1">
            <a:gsLst>
              <a:gs pos="0">
                <a:srgbClr val="00EE6C"/>
              </a:gs>
              <a:gs pos="50000">
                <a:srgbClr val="00B050"/>
              </a:gs>
              <a:gs pos="64999">
                <a:srgbClr val="009644"/>
              </a:gs>
              <a:gs pos="100000">
                <a:srgbClr val="00964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9" name="Rectangle 8"/>
          <p:cNvSpPr/>
          <p:nvPr/>
        </p:nvSpPr>
        <p:spPr>
          <a:xfrm>
            <a:off x="1170113" y="675382"/>
            <a:ext cx="5566717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Carboxylic Acids and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Carboxylic Acid Derivatives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</a:rPr>
              <a:t>General,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Organic, </a:t>
            </a:r>
            <a:r>
              <a:rPr lang="en-US" altLang="en-US" sz="2400" b="1" i="1" dirty="0">
                <a:solidFill>
                  <a:schemeClr val="bg1"/>
                </a:solidFill>
              </a:rPr>
              <a:t>and Biochemistry </a:t>
            </a:r>
            <a:br>
              <a:rPr lang="en-US" altLang="en-US" sz="2400" b="1" i="1" dirty="0">
                <a:solidFill>
                  <a:schemeClr val="bg1"/>
                </a:solidFill>
              </a:rPr>
            </a:br>
            <a:r>
              <a:rPr lang="en-US" altLang="en-US" sz="2000" b="1" i="1" dirty="0">
                <a:solidFill>
                  <a:schemeClr val="bg1"/>
                </a:solidFill>
              </a:rPr>
              <a:t>9</a:t>
            </a:r>
            <a:r>
              <a:rPr lang="en-US" altLang="en-US" sz="2000" b="1" i="1" baseline="30000" dirty="0">
                <a:solidFill>
                  <a:schemeClr val="bg1"/>
                </a:solidFill>
              </a:rPr>
              <a:t>th</a:t>
            </a:r>
            <a:r>
              <a:rPr lang="en-US" altLang="en-US" sz="2000" b="1" i="1" dirty="0">
                <a:solidFill>
                  <a:schemeClr val="bg1"/>
                </a:solidFill>
              </a:rPr>
              <a:t>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Katherine </a:t>
            </a:r>
            <a:r>
              <a:rPr lang="en-US" sz="2000" b="1" dirty="0">
                <a:solidFill>
                  <a:schemeClr val="bg1"/>
                </a:solidFill>
              </a:rPr>
              <a:t>J. </a:t>
            </a:r>
            <a:r>
              <a:rPr lang="en-US" sz="2000" b="1" dirty="0" smtClean="0">
                <a:solidFill>
                  <a:schemeClr val="bg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Joseph </a:t>
            </a:r>
            <a:r>
              <a:rPr lang="en-US" sz="2000" b="1" dirty="0">
                <a:solidFill>
                  <a:schemeClr val="bg1"/>
                </a:solidFill>
              </a:rPr>
              <a:t>J. Topping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Danaè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R. Quirk Dorr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Robert </a:t>
            </a:r>
            <a:r>
              <a:rPr lang="en-US" sz="2000" b="1" dirty="0">
                <a:solidFill>
                  <a:schemeClr val="bg1"/>
                </a:solidFill>
              </a:rPr>
              <a:t>L. Caret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Carboxylate Anion Formation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772400" cy="2895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Carboxylic acids behave as acids because when they are dissolved in water they will deprotonate to form a carboxylate ion and the hydronium ion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Carboxylic acids are weak acids with dissociations of less than 5%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14.1 Carboxylic Acids</a:t>
            </a:r>
          </a:p>
        </p:txBody>
      </p:sp>
      <p:grpSp>
        <p:nvGrpSpPr>
          <p:cNvPr id="30725" name="Group 9"/>
          <p:cNvGrpSpPr>
            <a:grpSpLocks/>
          </p:cNvGrpSpPr>
          <p:nvPr/>
        </p:nvGrpSpPr>
        <p:grpSpPr bwMode="auto">
          <a:xfrm>
            <a:off x="8001000" y="990600"/>
            <a:ext cx="762000" cy="523875"/>
            <a:chOff x="3962400" y="5791200"/>
            <a:chExt cx="762000" cy="523220"/>
          </a:xfrm>
        </p:grpSpPr>
        <p:sp>
          <p:nvSpPr>
            <p:cNvPr id="3072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30729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467225"/>
            <a:ext cx="70961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Neutralization Reactions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924800" cy="419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Carboxylic acids DO react with strong bases to form carboxylate salts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 process of neutralization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Acid protons are removed by the –OH</a:t>
            </a:r>
            <a:r>
              <a:rPr lang="en-US" altLang="en-US" baseline="30000" dirty="0" smtClean="0">
                <a:ea typeface="ＭＳ Ｐゴシック" pitchFamily="34" charset="-128"/>
              </a:rPr>
              <a:t>-</a:t>
            </a:r>
            <a:r>
              <a:rPr lang="en-US" altLang="en-US" dirty="0" smtClean="0">
                <a:ea typeface="ＭＳ Ｐゴシック" pitchFamily="34" charset="-128"/>
              </a:rPr>
              <a:t> to form 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O and carboxylate ion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Equilibrium shifts to the right with removal of H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14.1 Carboxylic Acids</a:t>
            </a:r>
          </a:p>
        </p:txBody>
      </p:sp>
      <p:pic>
        <p:nvPicPr>
          <p:cNvPr id="31751" name="Picture 7" descr="den02761_eq14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90373"/>
            <a:ext cx="7299057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Acid-Base Reactions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14.1 Carboxylic Acids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057400"/>
            <a:ext cx="802051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0" y="586740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ea typeface="ＭＳ Ｐゴシック" pitchFamily="34" charset="-128"/>
              </a:rPr>
              <a:t>Esterification</a:t>
            </a:r>
          </a:p>
        </p:txBody>
      </p:sp>
      <p:sp>
        <p:nvSpPr>
          <p:cNvPr id="3481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95400"/>
            <a:ext cx="7391400" cy="1981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Carboxylic acids react with alcohols to form: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Esters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Water 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14.1 Carboxylic Acids</a:t>
            </a:r>
          </a:p>
        </p:txBody>
      </p:sp>
      <p:grpSp>
        <p:nvGrpSpPr>
          <p:cNvPr id="34821" name="Group 9"/>
          <p:cNvGrpSpPr>
            <a:grpSpLocks/>
          </p:cNvGrpSpPr>
          <p:nvPr/>
        </p:nvGrpSpPr>
        <p:grpSpPr bwMode="auto">
          <a:xfrm>
            <a:off x="8001000" y="609600"/>
            <a:ext cx="762000" cy="523875"/>
            <a:chOff x="3962400" y="5791200"/>
            <a:chExt cx="762000" cy="523220"/>
          </a:xfrm>
        </p:grpSpPr>
        <p:sp>
          <p:nvSpPr>
            <p:cNvPr id="3482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34825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63" y="3048000"/>
            <a:ext cx="76009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14600" y="5113806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ea typeface="ＭＳ Ｐゴシック" pitchFamily="34" charset="-128"/>
              </a:rPr>
              <a:t>Preparing Esters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143000"/>
            <a:ext cx="76200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Carboxylic acids react with alcohols to produce esters  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The reaction is catalyzed by strong mineral acid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Heat is required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A molecule of water is also released as a product: reaction is a </a:t>
            </a:r>
            <a:r>
              <a:rPr lang="en-US" altLang="en-US" sz="2400" b="1" dirty="0" smtClean="0">
                <a:solidFill>
                  <a:srgbClr val="006600"/>
                </a:solidFill>
                <a:ea typeface="ＭＳ Ｐゴシック" pitchFamily="34" charset="-128"/>
              </a:rPr>
              <a:t>dehydration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14.2 Esters</a:t>
            </a:r>
          </a:p>
        </p:txBody>
      </p:sp>
      <p:grpSp>
        <p:nvGrpSpPr>
          <p:cNvPr id="39941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3994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39945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22493"/>
            <a:ext cx="6720037" cy="18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79662" y="6083556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629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Hydrolysis of Esters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315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 main reaction of esters is hydrolysis, reaction with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This reaction is also called </a:t>
            </a:r>
            <a:r>
              <a:rPr lang="en-US" altLang="en-US" sz="2400" b="1" smtClean="0">
                <a:solidFill>
                  <a:srgbClr val="006600"/>
                </a:solidFill>
                <a:ea typeface="ＭＳ Ｐゴシック" pitchFamily="34" charset="-128"/>
              </a:rPr>
              <a:t>hydration </a:t>
            </a:r>
            <a:r>
              <a:rPr lang="en-US" altLang="en-US" sz="2400" smtClean="0">
                <a:ea typeface="ＭＳ Ｐゴシック" pitchFamily="34" charset="-128"/>
              </a:rPr>
              <a:t>= cleavage of any bond by the addition of a water molecule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However, the uncatalyzed reaction is slow and requires heat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 reaction can be either acid or base catalyzed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14.2 Esters</a:t>
            </a:r>
          </a:p>
        </p:txBody>
      </p:sp>
      <p:grpSp>
        <p:nvGrpSpPr>
          <p:cNvPr id="41989" name="Group 9"/>
          <p:cNvGrpSpPr>
            <a:grpSpLocks/>
          </p:cNvGrpSpPr>
          <p:nvPr/>
        </p:nvGrpSpPr>
        <p:grpSpPr bwMode="auto">
          <a:xfrm>
            <a:off x="8077200" y="685800"/>
            <a:ext cx="762000" cy="523875"/>
            <a:chOff x="3962400" y="5791200"/>
            <a:chExt cx="762000" cy="523220"/>
          </a:xfrm>
        </p:grpSpPr>
        <p:sp>
          <p:nvSpPr>
            <p:cNvPr id="41990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41991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Acid hydrolysis</a:t>
            </a:r>
            <a:r>
              <a:rPr lang="en-US" altLang="en-US" sz="4800" smtClean="0"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of Esters</a:t>
            </a:r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219200"/>
            <a:ext cx="6858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Acid hydrolysis products are: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Acid 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Alcohol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14.2 Esters</a:t>
            </a: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900863" cy="1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815567"/>
            <a:ext cx="8326437" cy="169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379662" y="6591869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Base Hydrolysis of Esters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7315200" cy="3657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The base catalyzed hydrolysis of an ester: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Saponification or soap-making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Products are: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Acid salt 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Alcohol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Acid can’t exist in basic conditions, so the product is the salt of the carboxylic acid using the cation of the base catalyst</a:t>
            </a:r>
          </a:p>
        </p:txBody>
      </p:sp>
      <p:sp>
        <p:nvSpPr>
          <p:cNvPr id="44035" name="Rectangle 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14.2 Esters</a:t>
            </a:r>
          </a:p>
        </p:txBody>
      </p:sp>
      <p:grpSp>
        <p:nvGrpSpPr>
          <p:cNvPr id="44037" name="Group 9"/>
          <p:cNvGrpSpPr>
            <a:grpSpLocks/>
          </p:cNvGrpSpPr>
          <p:nvPr/>
        </p:nvGrpSpPr>
        <p:grpSpPr bwMode="auto">
          <a:xfrm>
            <a:off x="8001000" y="838200"/>
            <a:ext cx="838200" cy="523875"/>
            <a:chOff x="3886200" y="5791200"/>
            <a:chExt cx="838200" cy="523220"/>
          </a:xfrm>
        </p:grpSpPr>
        <p:sp>
          <p:nvSpPr>
            <p:cNvPr id="44040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44041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4800600"/>
            <a:ext cx="6866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79662" y="6506369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700" smtClean="0">
                <a:ea typeface="ＭＳ Ｐゴシック" pitchFamily="34" charset="-128"/>
              </a:rPr>
              <a:t>Saponification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19200"/>
            <a:ext cx="7772400" cy="1219200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sz="2800" smtClean="0">
                <a:ea typeface="ＭＳ Ｐゴシック" pitchFamily="34" charset="-128"/>
              </a:rPr>
              <a:t>Saponification (soap-making) is:</a:t>
            </a:r>
          </a:p>
          <a:p>
            <a:pPr marL="692150" lvl="1" indent="-347663" eaLnBrk="1" hangingPunct="1">
              <a:spcBef>
                <a:spcPct val="5000"/>
              </a:spcBef>
            </a:pPr>
            <a:r>
              <a:rPr lang="en-US" altLang="en-US" sz="2400" smtClean="0">
                <a:ea typeface="ＭＳ Ｐゴシック" pitchFamily="34" charset="-128"/>
              </a:rPr>
              <a:t>Base-catalyzed hydrolysis of fats (glycerol triesters)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bg2"/>
              </a:solidFill>
            </a:endParaRPr>
          </a:p>
        </p:txBody>
      </p:sp>
      <p:pic>
        <p:nvPicPr>
          <p:cNvPr id="45060" name="Picture 10" descr="1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9916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Simplified Action of Soap</a:t>
            </a:r>
          </a:p>
        </p:txBody>
      </p:sp>
      <p:sp>
        <p:nvSpPr>
          <p:cNvPr id="46082" name="Rectangle 4"/>
          <p:cNvSpPr>
            <a:spLocks noChangeArrowheads="1"/>
          </p:cNvSpPr>
          <p:nvPr/>
        </p:nvSpPr>
        <p:spPr bwMode="auto">
          <a:xfrm rot="-5400000">
            <a:off x="-2781300" y="26289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14.2 Esters</a:t>
            </a:r>
          </a:p>
        </p:txBody>
      </p:sp>
      <p:sp>
        <p:nvSpPr>
          <p:cNvPr id="46084" name="Rectangle 3"/>
          <p:cNvSpPr txBox="1">
            <a:spLocks noChangeArrowheads="1"/>
          </p:cNvSpPr>
          <p:nvPr/>
        </p:nvSpPr>
        <p:spPr bwMode="auto">
          <a:xfrm>
            <a:off x="5105400" y="16002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"/>
              </a:spcBef>
              <a:buFont typeface="Arial" charset="0"/>
              <a:buChar char="•"/>
            </a:pPr>
            <a:r>
              <a:rPr lang="en-US" altLang="en-US" sz="2800">
                <a:solidFill>
                  <a:schemeClr val="tx1"/>
                </a:solidFill>
                <a:latin typeface="Calibri" pitchFamily="34" charset="0"/>
              </a:rPr>
              <a:t>The wiggly lines represent the long carbon chains of each soap molecule</a:t>
            </a:r>
            <a:br>
              <a:rPr lang="en-US" altLang="en-US" sz="2800">
                <a:solidFill>
                  <a:schemeClr val="tx1"/>
                </a:solidFill>
                <a:latin typeface="Calibri" pitchFamily="34" charset="0"/>
              </a:rPr>
            </a:br>
            <a:endParaRPr lang="en-US" altLang="en-US" sz="2800">
              <a:solidFill>
                <a:schemeClr val="tx1"/>
              </a:solidFill>
              <a:latin typeface="Calibri" pitchFamily="34" charset="0"/>
            </a:endParaRPr>
          </a:p>
          <a:p>
            <a:pPr algn="l" eaLnBrk="1" hangingPunct="1">
              <a:spcBef>
                <a:spcPct val="5000"/>
              </a:spcBef>
              <a:buFont typeface="Arial" charset="0"/>
              <a:buChar char="•"/>
            </a:pPr>
            <a:r>
              <a:rPr lang="en-US" altLang="en-US" sz="2800">
                <a:solidFill>
                  <a:schemeClr val="tx1"/>
                </a:solidFill>
                <a:latin typeface="Calibri" pitchFamily="34" charset="0"/>
              </a:rPr>
              <a:t>Particles of oil and grease are surrounded by soap molecules to form a micelle</a:t>
            </a:r>
            <a:endParaRPr lang="en-US" altLang="en-US" sz="24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6087" name="Picture 7" descr="den02761_14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790700"/>
            <a:ext cx="3298825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>
                <a:ea typeface="ＭＳ Ｐゴシック" pitchFamily="34" charset="-128"/>
              </a:rPr>
              <a:t>Functional Group Formulas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Ar</a:t>
            </a:r>
            <a:r>
              <a:rPr lang="en-US" sz="2800" dirty="0" smtClean="0"/>
              <a:t>= Aromatic </a:t>
            </a:r>
            <a:r>
              <a:rPr lang="en-US" sz="2800" smtClean="0"/>
              <a:t>hydrocarbon      </a:t>
            </a:r>
            <a:r>
              <a:rPr lang="en-US" sz="2800" dirty="0" smtClean="0"/>
              <a:t>R = Aliphatic hydrocarbon</a:t>
            </a:r>
          </a:p>
        </p:txBody>
      </p:sp>
      <p:pic>
        <p:nvPicPr>
          <p:cNvPr id="15365" name="Picture 5" descr="den02761_eq1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4887"/>
            <a:ext cx="69723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en02761_eq14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4495800"/>
            <a:ext cx="7005638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371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14.4 </a:t>
            </a:r>
            <a:r>
              <a:rPr lang="en-US" altLang="en-US" sz="3600" smtClean="0">
                <a:ea typeface="ＭＳ Ｐゴシック" pitchFamily="34" charset="-128"/>
              </a:rPr>
              <a:t>Nature’s High Energy Compounds:</a:t>
            </a:r>
            <a:r>
              <a:rPr lang="en-US" altLang="en-US" smtClean="0">
                <a:ea typeface="ＭＳ Ｐゴシック" pitchFamily="34" charset="-128"/>
              </a:rPr>
              <a:t> </a:t>
            </a:r>
            <a:r>
              <a:rPr lang="en-US" altLang="en-US" sz="3600" smtClean="0">
                <a:ea typeface="ＭＳ Ｐゴシック" pitchFamily="34" charset="-128"/>
              </a:rPr>
              <a:t>Phosphoesters and Thioesters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696200" cy="2895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>
                <a:ea typeface="+mn-ea"/>
              </a:rPr>
              <a:t>Phosphoric acid reacts with alcohols to produce a phosphate ester or phosphoester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>
                <a:ea typeface="+mn-ea"/>
              </a:rPr>
              <a:t>The ester can then react with a second or third acid to give phosphoric acid anhydrides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>
                <a:ea typeface="+mn-ea"/>
              </a:rPr>
              <a:t>ADP and ATP of biochemistry fame are important examples of phosphate esters</a:t>
            </a:r>
          </a:p>
        </p:txBody>
      </p:sp>
      <p:grpSp>
        <p:nvGrpSpPr>
          <p:cNvPr id="56323" name="Group 9"/>
          <p:cNvGrpSpPr>
            <a:grpSpLocks/>
          </p:cNvGrpSpPr>
          <p:nvPr/>
        </p:nvGrpSpPr>
        <p:grpSpPr bwMode="auto">
          <a:xfrm>
            <a:off x="7848600" y="1152525"/>
            <a:ext cx="838200" cy="523875"/>
            <a:chOff x="3886200" y="5791200"/>
            <a:chExt cx="838200" cy="523220"/>
          </a:xfrm>
        </p:grpSpPr>
        <p:sp>
          <p:nvSpPr>
            <p:cNvPr id="56326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14</a:t>
              </a:r>
            </a:p>
          </p:txBody>
        </p:sp>
        <p:sp>
          <p:nvSpPr>
            <p:cNvPr id="56327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56329" name="Picture 9" descr="den02761_eq14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37088"/>
            <a:ext cx="5268913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ATP – Adenosine Triphosphate</a:t>
            </a:r>
          </a:p>
        </p:txBody>
      </p:sp>
      <p:sp>
        <p:nvSpPr>
          <p:cNvPr id="57346" name="Rectangle 11"/>
          <p:cNvSpPr>
            <a:spLocks noChangeArrowheads="1"/>
          </p:cNvSpPr>
          <p:nvPr/>
        </p:nvSpPr>
        <p:spPr bwMode="auto">
          <a:xfrm rot="-5400000">
            <a:off x="-2438400" y="2743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9BBB59"/>
                </a:solidFill>
              </a:rPr>
              <a:t>14.4 Nature’s High Energy Compounds: </a:t>
            </a:r>
            <a:r>
              <a:rPr lang="en-US" altLang="en-US" sz="3600">
                <a:solidFill>
                  <a:srgbClr val="9BBB59"/>
                </a:solidFill>
              </a:rPr>
              <a:t>Phosphoesters and Thioesters</a:t>
            </a: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6198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24200" y="533400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867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ea typeface="+mj-ea"/>
              </a:rPr>
              <a:t>Thioesters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239000" cy="1752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In biochemistry, acetyl coenzyme A (acetyl CoA-SH) reacts with acyl groups to </a:t>
            </a:r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smtClean="0">
                <a:ea typeface="ＭＳ Ｐゴシック" pitchFamily="34" charset="-128"/>
              </a:rPr>
              <a:t>activate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r>
              <a:rPr lang="en-US" altLang="ja-JP" sz="2800" smtClean="0">
                <a:ea typeface="ＭＳ Ｐゴシック" pitchFamily="34" charset="-128"/>
              </a:rPr>
              <a:t> them for further biological reaction by forming a thioester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58371" name="Rectangle 7"/>
          <p:cNvSpPr>
            <a:spLocks noChangeArrowheads="1"/>
          </p:cNvSpPr>
          <p:nvPr/>
        </p:nvSpPr>
        <p:spPr bwMode="auto">
          <a:xfrm rot="-5400000">
            <a:off x="-2438400" y="2743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9BBB59"/>
                </a:solidFill>
              </a:rPr>
              <a:t>14.4 Nature</a:t>
            </a:r>
            <a:r>
              <a:rPr lang="ja-JP" altLang="en-US">
                <a:solidFill>
                  <a:srgbClr val="9BBB59"/>
                </a:solidFill>
              </a:rPr>
              <a:t>’</a:t>
            </a:r>
            <a:r>
              <a:rPr lang="en-US" altLang="ja-JP">
                <a:solidFill>
                  <a:srgbClr val="9BBB59"/>
                </a:solidFill>
              </a:rPr>
              <a:t>s High Energy Compounds: </a:t>
            </a:r>
            <a:r>
              <a:rPr lang="en-US" altLang="ja-JP" sz="3600">
                <a:solidFill>
                  <a:srgbClr val="9BBB59"/>
                </a:solidFill>
              </a:rPr>
              <a:t>Phosphoesters and Thioesters</a:t>
            </a:r>
            <a:endParaRPr lang="en-US" altLang="en-US" sz="3600">
              <a:solidFill>
                <a:srgbClr val="9BBB59"/>
              </a:solidFill>
            </a:endParaRPr>
          </a:p>
        </p:txBody>
      </p:sp>
      <p:pic>
        <p:nvPicPr>
          <p:cNvPr id="58375" name="Picture 7" descr="den02761_eq14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619500"/>
            <a:ext cx="6507163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8580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smtClean="0">
                <a:ea typeface="+mj-ea"/>
              </a:rPr>
              <a:t>14.1 Carboxylic Acids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6934200" cy="30480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altLang="en-US" sz="3600" smtClean="0">
                <a:ea typeface="ＭＳ Ｐゴシック" pitchFamily="34" charset="-128"/>
              </a:rPr>
              <a:t>Structure</a:t>
            </a:r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Carboxylic acid groups consist of two very polar functional groups</a:t>
            </a: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Carbonyl group</a:t>
            </a: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Hydroxyl group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Carboxylic acid groups are very polar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828800" y="6159501"/>
            <a:ext cx="716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</a:rPr>
              <a:t>Carboxylic acid         Ester – Carboxylic Acid Derivative</a:t>
            </a:r>
          </a:p>
        </p:txBody>
      </p:sp>
      <p:pic>
        <p:nvPicPr>
          <p:cNvPr id="16389" name="Picture 10" descr="1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91000"/>
            <a:ext cx="46482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8077200" y="1981200"/>
            <a:ext cx="762000" cy="523875"/>
            <a:chOff x="3962400" y="5791200"/>
            <a:chExt cx="762000" cy="523220"/>
          </a:xfrm>
        </p:grpSpPr>
        <p:sp>
          <p:nvSpPr>
            <p:cNvPr id="16391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6392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47" y="2559093"/>
            <a:ext cx="2596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smtClean="0">
                <a:ea typeface="ＭＳ Ｐゴシック" pitchFamily="34" charset="-128"/>
              </a:rPr>
              <a:t>Physical Properties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066800"/>
            <a:ext cx="7772400" cy="464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Low molar mass carboxylic acids</a:t>
            </a:r>
          </a:p>
          <a:p>
            <a:pPr marL="692150" lvl="1" indent="-347663" eaLnBrk="1" hangingPunct="1"/>
            <a:r>
              <a:rPr lang="en-US" altLang="en-US" sz="2400" dirty="0" smtClean="0">
                <a:ea typeface="ＭＳ Ｐゴシック" pitchFamily="34" charset="-128"/>
              </a:rPr>
              <a:t>Sharp, sour taste</a:t>
            </a:r>
          </a:p>
          <a:p>
            <a:pPr marL="692150" lvl="1" indent="-347663" eaLnBrk="1" hangingPunct="1"/>
            <a:r>
              <a:rPr lang="en-US" altLang="en-US" sz="2400" dirty="0" smtClean="0">
                <a:ea typeface="ＭＳ Ｐゴシック" pitchFamily="34" charset="-128"/>
              </a:rPr>
              <a:t>Unpleasant aromas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High molar mass carboxylic acids</a:t>
            </a:r>
          </a:p>
          <a:p>
            <a:pPr marL="692150" lvl="1" indent="-347663" eaLnBrk="1" hangingPunct="1"/>
            <a:r>
              <a:rPr lang="en-US" altLang="en-US" sz="2400" dirty="0" smtClean="0">
                <a:ea typeface="ＭＳ Ｐゴシック" pitchFamily="34" charset="-128"/>
              </a:rPr>
              <a:t>Fatty acids important in biochemistry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Low molar mass carboxylic acids are water soluble due to hydrogen bonding with: </a:t>
            </a:r>
          </a:p>
          <a:p>
            <a:pPr marL="692150" lvl="1" indent="-347663" eaLnBrk="1" hangingPunct="1"/>
            <a:r>
              <a:rPr lang="en-US" altLang="en-US" sz="2400" dirty="0" smtClean="0">
                <a:ea typeface="ＭＳ Ｐゴシック" pitchFamily="34" charset="-128"/>
              </a:rPr>
              <a:t>Water</a:t>
            </a:r>
          </a:p>
          <a:p>
            <a:pPr marL="692150" lvl="1" indent="-347663" eaLnBrk="1" hangingPunct="1"/>
            <a:r>
              <a:rPr lang="en-US" altLang="en-US" sz="2400" dirty="0" smtClean="0">
                <a:ea typeface="ＭＳ Ｐゴシック" pitchFamily="34" charset="-128"/>
              </a:rPr>
              <a:t>Each other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14.1 Carboxylic Acids</a:t>
            </a:r>
          </a:p>
        </p:txBody>
      </p:sp>
      <p:pic>
        <p:nvPicPr>
          <p:cNvPr id="17413" name="Picture 9" descr="Z:\Graphics\Powerpoint\MH_DCM\Denniston\Final files\chapter 14\Jpg\Line Art\den02621_1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28319"/>
            <a:ext cx="49593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0107"/>
            <a:ext cx="3256387" cy="102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ea typeface="+mj-ea"/>
              </a:rPr>
              <a:t>Names and Structures of Some Common Carboxylic Acids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14.1 Carboxylic Acids</a:t>
            </a:r>
          </a:p>
        </p:txBody>
      </p:sp>
      <p:pic>
        <p:nvPicPr>
          <p:cNvPr id="23558" name="Picture 6" descr="den02761_t14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04" y="2209800"/>
            <a:ext cx="7803487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Common Dicarboxylic Acids</a:t>
            </a:r>
          </a:p>
        </p:txBody>
      </p:sp>
      <p:sp>
        <p:nvSpPr>
          <p:cNvPr id="26626" name="Rectangle 12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14.1 Carboxylic Acids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7924800" y="1143000"/>
            <a:ext cx="762000" cy="523875"/>
            <a:chOff x="3962400" y="5791200"/>
            <a:chExt cx="762000" cy="523220"/>
          </a:xfrm>
        </p:grpSpPr>
        <p:sp>
          <p:nvSpPr>
            <p:cNvPr id="2663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6633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26635" name="Picture 11" descr="den02761_t14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83" y="1788397"/>
            <a:ext cx="7367717" cy="467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4582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Some Important Carboxylic Acids</a:t>
            </a:r>
          </a:p>
        </p:txBody>
      </p:sp>
      <p:sp>
        <p:nvSpPr>
          <p:cNvPr id="27650" name="Rectangle 12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14.1 Carboxylic Acids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7924800" y="1143000"/>
            <a:ext cx="762000" cy="523875"/>
            <a:chOff x="3962400" y="5791200"/>
            <a:chExt cx="762000" cy="523220"/>
          </a:xfrm>
        </p:grpSpPr>
        <p:sp>
          <p:nvSpPr>
            <p:cNvPr id="2765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7655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1219200" y="1255713"/>
            <a:ext cx="786144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More </a:t>
            </a:r>
            <a:r>
              <a:rPr lang="en-US" altLang="en-US" sz="3200" dirty="0">
                <a:solidFill>
                  <a:schemeClr val="tx1"/>
                </a:solidFill>
              </a:rPr>
              <a:t>complex carboxylic acids are found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3200" dirty="0">
                <a:solidFill>
                  <a:schemeClr val="tx1"/>
                </a:solidFill>
              </a:rPr>
              <a:t>in a variety of </a:t>
            </a:r>
            <a:r>
              <a:rPr lang="en-US" altLang="en-US" sz="3200" dirty="0" smtClean="0">
                <a:solidFill>
                  <a:schemeClr val="tx1"/>
                </a:solidFill>
              </a:rPr>
              <a:t>foods</a:t>
            </a:r>
          </a:p>
          <a:p>
            <a:pPr lvl="1" algn="l"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Citric </a:t>
            </a:r>
            <a:r>
              <a:rPr lang="en-US" altLang="en-US" sz="2800" dirty="0">
                <a:solidFill>
                  <a:schemeClr val="tx1"/>
                </a:solidFill>
              </a:rPr>
              <a:t>Acid is found in citrus </a:t>
            </a:r>
            <a:r>
              <a:rPr lang="en-US" altLang="en-US" sz="2800" dirty="0" smtClean="0">
                <a:solidFill>
                  <a:schemeClr val="tx1"/>
                </a:solidFill>
              </a:rPr>
              <a:t>fruits</a:t>
            </a:r>
          </a:p>
          <a:p>
            <a:pPr lvl="1" algn="l"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Bacteria </a:t>
            </a:r>
            <a:r>
              <a:rPr lang="en-US" altLang="en-US" sz="2800" dirty="0">
                <a:solidFill>
                  <a:schemeClr val="tx1"/>
                </a:solidFill>
              </a:rPr>
              <a:t>in mild produce lactic acid as a product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of fermentation of </a:t>
            </a:r>
            <a:r>
              <a:rPr lang="en-US" altLang="en-US" sz="2800" dirty="0" smtClean="0">
                <a:solidFill>
                  <a:schemeClr val="tx1"/>
                </a:solidFill>
              </a:rPr>
              <a:t>sugars	</a:t>
            </a:r>
          </a:p>
          <a:p>
            <a:pPr lvl="1" algn="l"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Tartaric </a:t>
            </a:r>
            <a:r>
              <a:rPr lang="en-US" altLang="en-US" sz="2800" dirty="0">
                <a:solidFill>
                  <a:schemeClr val="tx1"/>
                </a:solidFill>
              </a:rPr>
              <a:t>acid is used in baking powder because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it will react with carbonates in the </a:t>
            </a:r>
            <a:r>
              <a:rPr lang="en-US" altLang="en-US" sz="2800" dirty="0" smtClean="0">
                <a:solidFill>
                  <a:schemeClr val="tx1"/>
                </a:solidFill>
              </a:rPr>
              <a:t>dough</a:t>
            </a:r>
          </a:p>
          <a:p>
            <a:pPr lvl="1" algn="l"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Malic </a:t>
            </a:r>
            <a:r>
              <a:rPr lang="en-US" altLang="en-US" sz="2800" dirty="0">
                <a:solidFill>
                  <a:schemeClr val="tx1"/>
                </a:solidFill>
              </a:rPr>
              <a:t>acid gives the sour taste to green </a:t>
            </a:r>
            <a:r>
              <a:rPr lang="en-US" altLang="en-US" sz="2800" dirty="0" smtClean="0">
                <a:solidFill>
                  <a:schemeClr val="tx1"/>
                </a:solidFill>
              </a:rPr>
              <a:t>apples</a:t>
            </a:r>
          </a:p>
          <a:p>
            <a:pPr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Fatty acids are long chain carboxylic acids </a:t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found in plant and animal sources</a:t>
            </a:r>
          </a:p>
          <a:p>
            <a:pPr algn="l">
              <a:buFont typeface="Arial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4582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Carboxylic Acids Found in Food</a:t>
            </a:r>
          </a:p>
        </p:txBody>
      </p:sp>
      <p:sp>
        <p:nvSpPr>
          <p:cNvPr id="28674" name="Rectangle 12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14.1 Carboxylic Acids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7924800" y="1143000"/>
            <a:ext cx="762000" cy="523875"/>
            <a:chOff x="3962400" y="5791200"/>
            <a:chExt cx="762000" cy="523220"/>
          </a:xfrm>
        </p:grpSpPr>
        <p:sp>
          <p:nvSpPr>
            <p:cNvPr id="2867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8680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28682" name="Picture 10" descr="den02761_eq14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981200"/>
            <a:ext cx="7172325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Reactions Involving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Carboxylic Acids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371600"/>
            <a:ext cx="6705600" cy="7667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Carboxylic acids are prepared by oxidation of primary alcohols and aldehydes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latin typeface="Times New Roman" charset="0"/>
                <a:ea typeface="ＭＳ Ｐゴシック" charset="0"/>
              </a:rPr>
              <a:t>14.1 Carboxylic Acids</a:t>
            </a:r>
          </a:p>
        </p:txBody>
      </p:sp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8077200" y="990600"/>
            <a:ext cx="762000" cy="523875"/>
            <a:chOff x="3962400" y="5791200"/>
            <a:chExt cx="762000" cy="523220"/>
          </a:xfrm>
        </p:grpSpPr>
        <p:sp>
          <p:nvSpPr>
            <p:cNvPr id="2970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29706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29708" name="Picture 12" descr="den02761_eq14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486025"/>
            <a:ext cx="6681788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3" descr="den02761_eq1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548188"/>
            <a:ext cx="6991350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SECTOMILLISECCONVERTED" val="1"/>
  <p:tag name="MMPROD_UIDATA" val="&lt;database version=&quot;6.0&quot;&gt;&lt;object type=&quot;1&quot; unique_id=&quot;10001&quot;&gt;&lt;object type=&quot;8&quot; unique_id=&quot;10320&quot;&gt;&lt;/object&gt;&lt;object type=&quot;2&quot; unique_id=&quot;10321&quot;&gt;&lt;object type=&quot;3&quot; unique_id=&quot;10322&quot;&gt;&lt;property id=&quot;20148&quot; value=&quot;5&quot;/&gt;&lt;property id=&quot;20300&quot; value=&quot;Slide 1&quot;/&gt;&lt;property id=&quot;20307&quot; value=&quot;354&quot;/&gt;&lt;/object&gt;&lt;object type=&quot;3&quot; unique_id=&quot;10323&quot;&gt;&lt;property id=&quot;20148&quot; value=&quot;5&quot;/&gt;&lt;property id=&quot;20300&quot; value=&quot;Slide 2 - &amp;quot;Functional Group Formulas&amp;quot;&quot;/&gt;&lt;property id=&quot;20307&quot; value=&quot;338&quot;/&gt;&lt;/object&gt;&lt;object type=&quot;3&quot; unique_id=&quot;10324&quot;&gt;&lt;property id=&quot;20148&quot; value=&quot;5&quot;/&gt;&lt;property id=&quot;20300&quot; value=&quot;Slide 3 - &amp;quot;14.1 Carboxylic Acids&amp;quot;&quot;/&gt;&lt;property id=&quot;20307&quot; value=&quot;341&quot;/&gt;&lt;/object&gt;&lt;object type=&quot;3&quot; unique_id=&quot;10325&quot;&gt;&lt;property id=&quot;20148&quot; value=&quot;5&quot;/&gt;&lt;property id=&quot;20300&quot; value=&quot;Slide 4 - &amp;quot;Physical Properties&amp;quot;&quot;/&gt;&lt;property id=&quot;20307&quot; value=&quot;348&quot;/&gt;&lt;/object&gt;&lt;object type=&quot;3&quot; unique_id=&quot;10326&quot;&gt;&lt;property id=&quot;20148&quot; value=&quot;5&quot;/&gt;&lt;property id=&quot;20300&quot; value=&quot;Slide 5 - &amp;quot;Physical Properties&amp;quot;&quot;/&gt;&lt;property id=&quot;20307&quot; value=&quot;349&quot;/&gt;&lt;/object&gt;&lt;object type=&quot;3&quot; unique_id=&quot;10327&quot;&gt;&lt;property id=&quot;20148&quot; value=&quot;5&quot;/&gt;&lt;property id=&quot;20300&quot; value=&quot;Slide 6 - &amp;quot;Nomenclature&amp;quot;&quot;/&gt;&lt;property id=&quot;20307&quot; value=&quot;347&quot;/&gt;&lt;/object&gt;&lt;object type=&quot;3&quot; unique_id=&quot;10328&quot;&gt;&lt;property id=&quot;20148&quot; value=&quot;5&quot;/&gt;&lt;property id=&quot;20300&quot; value=&quot;Slide 7 - &amp;quot;Carboxylic Acid &amp;#x0D;&amp;#x0A;Naming Examples&amp;quot;&quot;/&gt;&lt;property id=&quot;20307&quot; value=&quot;350&quot;/&gt;&lt;/object&gt;&lt;object type=&quot;3&quot; unique_id=&quot;10329&quot;&gt;&lt;property id=&quot;20148&quot; value=&quot;5&quot;/&gt;&lt;property id=&quot;20300&quot; value=&quot;Slide 8 - &amp;quot;Common Names&amp;quot;&quot;/&gt;&lt;property id=&quot;20307&quot; value=&quot;345&quot;/&gt;&lt;/object&gt;&lt;object type=&quot;3&quot; unique_id=&quot;10330&quot;&gt;&lt;property id=&quot;20148&quot; value=&quot;5&quot;/&gt;&lt;property id=&quot;20300&quot; value=&quot;Slide 9 - &amp;quot;Names and Structures of Some Common Carboxylic Acids&amp;quot;&quot;/&gt;&lt;property id=&quot;20307&quot; value=&quot;346&quot;/&gt;&lt;/object&gt;&lt;object type=&quot;3&quot; unique_id=&quot;10331&quot;&gt;&lt;property id=&quot;20148&quot; value=&quot;5&quot;/&gt;&lt;property id=&quot;20300&quot; value=&quot;Slide 10 - &amp;quot;Aromatic Carboxylic Acids&amp;quot;&quot;/&gt;&lt;property id=&quot;20307&quot; value=&quot;307&quot;/&gt;&lt;/object&gt;&lt;object type=&quot;3&quot; unique_id=&quot;10332&quot;&gt;&lt;property id=&quot;20148&quot; value=&quot;5&quot;/&gt;&lt;property id=&quot;20300&quot; value=&quot;Slide 15 - &amp;quot;Reactions Involving &amp;#x0D;&amp;#x0A;Carboxylic Acids&amp;quot;&quot;/&gt;&lt;property id=&quot;20307&quot; value=&quot;308&quot;/&gt;&lt;/object&gt;&lt;object type=&quot;3&quot; unique_id=&quot;10333&quot;&gt;&lt;property id=&quot;20148&quot; value=&quot;5&quot;/&gt;&lt;property id=&quot;20300&quot; value=&quot;Slide 16 - &amp;quot;Acid-Base Reactions&amp;quot;&quot;/&gt;&lt;property id=&quot;20307&quot; value=&quot;309&quot;/&gt;&lt;/object&gt;&lt;object type=&quot;3&quot; unique_id=&quot;10334&quot;&gt;&lt;property id=&quot;20148&quot; value=&quot;5&quot;/&gt;&lt;property id=&quot;20300&quot; value=&quot;Slide 17 - &amp;quot;Acid-Base Reactions&amp;quot;&quot;/&gt;&lt;property id=&quot;20307&quot; value=&quot;351&quot;/&gt;&lt;/object&gt;&lt;object type=&quot;3&quot; unique_id=&quot;10335&quot;&gt;&lt;property id=&quot;20148&quot; value=&quot;5&quot;/&gt;&lt;property id=&quot;20300&quot; value=&quot;Slide 18 - &amp;quot;Acid-Base Reactions&amp;quot;&quot;/&gt;&lt;property id=&quot;20307&quot; value=&quot;352&quot;/&gt;&lt;/object&gt;&lt;object type=&quot;3&quot; unique_id=&quot;10336&quot;&gt;&lt;property id=&quot;20148&quot; value=&quot;5&quot;/&gt;&lt;property id=&quot;20300&quot; value=&quot;Slide 19 - &amp;quot;Salts of Carboxylic Acids&amp;quot;&quot;/&gt;&lt;property id=&quot;20307&quot; value=&quot;310&quot;/&gt;&lt;/object&gt;&lt;object type=&quot;3&quot; unique_id=&quot;10337&quot;&gt;&lt;property id=&quot;20148&quot; value=&quot;5&quot;/&gt;&lt;property id=&quot;20300&quot; value=&quot;Slide 20 - &amp;quot;Esterification&amp;quot;&quot;/&gt;&lt;property id=&quot;20307&quot; value=&quot;311&quot;/&gt;&lt;/object&gt;&lt;object type=&quot;3&quot; unique_id=&quot;10338&quot;&gt;&lt;property id=&quot;20148&quot; value=&quot;5&quot;/&gt;&lt;property id=&quot;20300&quot; value=&quot;Slide 21 - &amp;quot;14.2 Esters&amp;quot;&quot;/&gt;&lt;property id=&quot;20307&quot; value=&quot;315&quot;/&gt;&lt;/object&gt;&lt;object type=&quot;3&quot; unique_id=&quot;10339&quot;&gt;&lt;property id=&quot;20148&quot; value=&quot;5&quot;/&gt;&lt;property id=&quot;20300&quot; value=&quot;Slide 22 - &amp;quot;Nomenclature&amp;quot;&quot;/&gt;&lt;property id=&quot;20307&quot; value=&quot;316&quot;/&gt;&lt;/object&gt;&lt;object type=&quot;3&quot; unique_id=&quot;10340&quot;&gt;&lt;property id=&quot;20148&quot; value=&quot;5&quot;/&gt;&lt;property id=&quot;20300&quot; value=&quot;Slide 23 - &amp;quot;Naming Esters&amp;quot;&quot;/&gt;&lt;property id=&quot;20307&quot; value=&quot;317&quot;/&gt;&lt;/object&gt;&lt;object type=&quot;3&quot; unique_id=&quot;10341&quot;&gt;&lt;property id=&quot;20148&quot; value=&quot;5&quot;/&gt;&lt;property id=&quot;20300&quot; value=&quot;Slide 24 - &amp;quot;Naming Esters&amp;quot;&quot;/&gt;&lt;property id=&quot;20307&quot; value=&quot;353&quot;/&gt;&lt;/object&gt;&lt;object type=&quot;3&quot; unique_id=&quot;10342&quot;&gt;&lt;property id=&quot;20148&quot; value=&quot;5&quot;/&gt;&lt;property id=&quot;20300&quot; value=&quot;Slide 25 - &amp;quot;Reactions Involving Esters&amp;quot;&quot;/&gt;&lt;property id=&quot;20307&quot; value=&quot;318&quot;/&gt;&lt;/object&gt;&lt;object type=&quot;3&quot; unique_id=&quot;10343&quot;&gt;&lt;property id=&quot;20148&quot; value=&quot;5&quot;/&gt;&lt;property id=&quot;20300&quot; value=&quot;Slide 26 - &amp;quot;Reactions Involving Esters&amp;quot;&quot;/&gt;&lt;property id=&quot;20307&quot; value=&quot;355&quot;/&gt;&lt;/object&gt;&lt;object type=&quot;3&quot; unique_id=&quot;10344&quot;&gt;&lt;property id=&quot;20148&quot; value=&quot;5&quot;/&gt;&lt;property id=&quot;20300&quot; value=&quot;Slide 27 - &amp;quot;Hydrolysis of Esters&amp;quot;&quot;/&gt;&lt;property id=&quot;20307&quot; value=&quot;319&quot;/&gt;&lt;/object&gt;&lt;object type=&quot;3&quot; unique_id=&quot;10345&quot;&gt;&lt;property id=&quot;20148&quot; value=&quot;5&quot;/&gt;&lt;property id=&quot;20300&quot; value=&quot;Slide 28 - &amp;quot;Acid hydrolysis of Esters&amp;quot;&quot;/&gt;&lt;property id=&quot;20307&quot; value=&quot;320&quot;/&gt;&lt;/object&gt;&lt;object type=&quot;3&quot; unique_id=&quot;10346&quot;&gt;&lt;property id=&quot;20148&quot; value=&quot;5&quot;/&gt;&lt;property id=&quot;20300&quot; value=&quot;Slide 29 - &amp;quot;Base Hydrolysis of Esters&amp;quot;&quot;/&gt;&lt;property id=&quot;20307&quot; value=&quot;321&quot;/&gt;&lt;/object&gt;&lt;object type=&quot;3&quot; unique_id=&quot;10347&quot;&gt;&lt;property id=&quot;20148&quot; value=&quot;5&quot;/&gt;&lt;property id=&quot;20300&quot; value=&quot;Slide 30 - &amp;quot;Saponification&amp;quot;&quot;/&gt;&lt;property id=&quot;20307&quot; value=&quot;322&quot;/&gt;&lt;/object&gt;&lt;object type=&quot;3&quot; unique_id=&quot;10348&quot;&gt;&lt;property id=&quot;20148&quot; value=&quot;5&quot;/&gt;&lt;property id=&quot;20300&quot; value=&quot;Slide 31 - &amp;quot;Simplified Action of Soap&amp;quot;&quot;/&gt;&lt;property id=&quot;20307&quot; value=&quot;324&quot;/&gt;&lt;/object&gt;&lt;object type=&quot;3&quot; unique_id=&quot;10349&quot;&gt;&lt;property id=&quot;20148&quot; value=&quot;5&quot;/&gt;&lt;property id=&quot;20300&quot; value=&quot;Slide 32 - &amp;quot;Condensation Polymers&amp;quot;&quot;/&gt;&lt;property id=&quot;20307&quot; value=&quot;323&quot;/&gt;&lt;/object&gt;&lt;object type=&quot;3&quot; unique_id=&quot;10350&quot;&gt;&lt;property id=&quot;20148&quot; value=&quot;5&quot;/&gt;&lt;property id=&quot;20300&quot; value=&quot;Slide 33 - &amp;quot;Polethylene terphthalate, PETE&amp;quot;&quot;/&gt;&lt;property id=&quot;20307&quot; value=&quot;325&quot;/&gt;&lt;/object&gt;&lt;object type=&quot;3&quot; unique_id=&quot;10351&quot;&gt;&lt;property id=&quot;20148&quot; value=&quot;5&quot;/&gt;&lt;property id=&quot;20300&quot; value=&quot;Slide 34 - &amp;quot;14.3 Acid Chlorides and &amp;#x0D;&amp;#x0A;Acid Anhydrides&amp;quot;&quot;/&gt;&lt;property id=&quot;20307&quot; value=&quot;326&quot;/&gt;&lt;/object&gt;&lt;object type=&quot;3&quot; unique_id=&quot;10352&quot;&gt;&lt;property id=&quot;20148&quot; value=&quot;5&quot;/&gt;&lt;property id=&quot;20300&quot; value=&quot;Slide 35 - &amp;quot;Acids Chlorides&amp;quot;&quot;/&gt;&lt;property id=&quot;20307&quot; value=&quot;327&quot;/&gt;&lt;/object&gt;&lt;object type=&quot;3&quot; unique_id=&quot;10356&quot;&gt;&lt;property id=&quot;20148&quot; value=&quot;5&quot;/&gt;&lt;property id=&quot;20300&quot; value=&quot;Slide 36 - &amp;quot;Acid Anhydrides&amp;quot;&quot;/&gt;&lt;property id=&quot;20307&quot; value=&quot;330&quot;/&gt;&lt;/object&gt;&lt;object type=&quot;3&quot; unique_id=&quot;10357&quot;&gt;&lt;property id=&quot;20148&quot; value=&quot;5&quot;/&gt;&lt;property id=&quot;20300&quot; value=&quot;Slide 37 - &amp;quot;Formation of Acid Anhydrides&amp;quot;&quot;/&gt;&lt;property id=&quot;20307&quot; value=&quot;331&quot;/&gt;&lt;/object&gt;&lt;object type=&quot;3&quot; unique_id=&quot;10358&quot;&gt;&lt;property id=&quot;20148&quot; value=&quot;5&quot;/&gt;&lt;property id=&quot;20300&quot; value=&quot;Slide 39 - &amp;quot;Acid Anhydride Reactions &amp;#x0D;&amp;#x0A;With Alcohols&amp;quot;&quot;/&gt;&lt;property id=&quot;20307&quot; value=&quot;332&quot;/&gt;&lt;/object&gt;&lt;object type=&quot;3&quot; unique_id=&quot;10359&quot;&gt;&lt;property id=&quot;20148&quot; value=&quot;5&quot;/&gt;&lt;property id=&quot;20300&quot; value=&quot;Slide 41 - &amp;quot;14.4 Nature’s High Energy Compounds: Phosphoesters and Thioesters&amp;quot;&quot;/&gt;&lt;property id=&quot;20307&quot; value=&quot;334&quot;/&gt;&lt;/object&gt;&lt;object type=&quot;3&quot; unique_id=&quot;10360&quot;&gt;&lt;property id=&quot;20148&quot; value=&quot;5&quot;/&gt;&lt;property id=&quot;20300&quot; value=&quot;Slide 42 - &amp;quot;Phosphoric Acid Esters&amp;quot;&quot;/&gt;&lt;property id=&quot;20307&quot; value=&quot;335&quot;/&gt;&lt;/object&gt;&lt;object type=&quot;3&quot; unique_id=&quot;10361&quot;&gt;&lt;property id=&quot;20148&quot; value=&quot;5&quot;/&gt;&lt;property id=&quot;20300&quot; value=&quot;Slide 43 - &amp;quot;Thioesters&amp;quot;&quot;/&gt;&lt;property id=&quot;20307&quot; value=&quot;336&quot;/&gt;&lt;/object&gt;&lt;object type=&quot;3&quot; unique_id=&quot;10362&quot;&gt;&lt;property id=&quot;20148&quot; value=&quot;5&quot;/&gt;&lt;property id=&quot;20300&quot; value=&quot;Slide 44 - &amp;quot;Reaction Schematic&amp;quot;&quot;/&gt;&lt;property id=&quot;20307&quot; value=&quot;304&quot;/&gt;&lt;/object&gt;&lt;object type=&quot;3&quot; unique_id=&quot;10363&quot;&gt;&lt;property id=&quot;20148&quot; value=&quot;5&quot;/&gt;&lt;property id=&quot;20300&quot; value=&quot;Slide 45 - &amp;quot;Summary of Reactions&amp;quot;&quot;/&gt;&lt;property id=&quot;20307&quot; value=&quot;305&quot;/&gt;&lt;/object&gt;&lt;object type=&quot;3&quot; unique_id=&quot;10364&quot;&gt;&lt;property id=&quot;20148&quot; value=&quot;5&quot;/&gt;&lt;property id=&quot;20300&quot; value=&quot;Slide 46 - &amp;quot;Summary of Reactions&amp;quot;&quot;/&gt;&lt;property id=&quot;20307&quot; value=&quot;306&quot;/&gt;&lt;/object&gt;&lt;object type=&quot;3&quot; unique_id=&quot;34647&quot;&gt;&lt;property id=&quot;20148&quot; value=&quot;5&quot;/&gt;&lt;property id=&quot;20300&quot; value=&quot;Slide 11 - &amp;quot;Aromatic Carboxylic Acids&amp;quot;&quot;/&gt;&lt;property id=&quot;20307&quot; value=&quot;358&quot;/&gt;&lt;/object&gt;&lt;object type=&quot;3&quot; unique_id=&quot;34648&quot;&gt;&lt;property id=&quot;20148&quot; value=&quot;5&quot;/&gt;&lt;property id=&quot;20300&quot; value=&quot;Slide 12 - &amp;quot;Some Important Carboxylic Acids&amp;quot;&quot;/&gt;&lt;property id=&quot;20307&quot; value=&quot;357&quot;/&gt;&lt;/object&gt;&lt;object type=&quot;3&quot; unique_id=&quot;34649&quot;&gt;&lt;property id=&quot;20148&quot; value=&quot;5&quot;/&gt;&lt;property id=&quot;20300&quot; value=&quot;Slide 13 - &amp;quot;Some Important Carboxylic Acids&amp;quot;&quot;/&gt;&lt;property id=&quot;20307&quot; value=&quot;359&quot;/&gt;&lt;/object&gt;&lt;object type=&quot;3&quot; unique_id=&quot;34650&quot;&gt;&lt;property id=&quot;20148&quot; value=&quot;5&quot;/&gt;&lt;property id=&quot;20300&quot; value=&quot;Slide 14 - &amp;quot;Some Important Carboxylic Acids&amp;quot;&quot;/&gt;&lt;property id=&quot;20307&quot; value=&quot;360&quot;/&gt;&lt;/object&gt;&lt;object type=&quot;3&quot; unique_id=&quot;34651&quot;&gt;&lt;property id=&quot;20148&quot; value=&quot;5&quot;/&gt;&lt;property id=&quot;20300&quot; value=&quot;Slide 38 - &amp;quot;Formation of Acid Anhydrides&amp;quot;&quot;/&gt;&lt;property id=&quot;20307&quot; value=&quot;361&quot;/&gt;&lt;/object&gt;&lt;object type=&quot;3&quot; unique_id=&quot;34652&quot;&gt;&lt;property id=&quot;20148&quot; value=&quot;5&quot;/&gt;&lt;property id=&quot;20300&quot; value=&quot;Slide 40 - &amp;quot;Acid Anhydride Reactions &amp;#x0D;&amp;#x0A;With Alcohols&amp;quot;&quot;/&gt;&lt;property id=&quot;20307&quot; value=&quot;362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7349</TotalTime>
  <Words>573</Words>
  <Application>Microsoft Office PowerPoint</Application>
  <PresentationFormat>On-screen Show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Functional Group Formulas</vt:lpstr>
      <vt:lpstr>14.1 Carboxylic Acids</vt:lpstr>
      <vt:lpstr>Physical Properties</vt:lpstr>
      <vt:lpstr>Names and Structures of Some Common Carboxylic Acids</vt:lpstr>
      <vt:lpstr>Common Dicarboxylic Acids</vt:lpstr>
      <vt:lpstr>Some Important Carboxylic Acids</vt:lpstr>
      <vt:lpstr>Carboxylic Acids Found in Food</vt:lpstr>
      <vt:lpstr>Reactions Involving  Carboxylic Acids</vt:lpstr>
      <vt:lpstr>Carboxylate Anion Formation</vt:lpstr>
      <vt:lpstr>Neutralization Reactions</vt:lpstr>
      <vt:lpstr>Acid-Base Reactions</vt:lpstr>
      <vt:lpstr>Esterification</vt:lpstr>
      <vt:lpstr>Preparing Esters</vt:lpstr>
      <vt:lpstr>Hydrolysis of Esters</vt:lpstr>
      <vt:lpstr>Acid hydrolysis of Esters</vt:lpstr>
      <vt:lpstr>Base Hydrolysis of Esters</vt:lpstr>
      <vt:lpstr>Saponification</vt:lpstr>
      <vt:lpstr>Simplified Action of Soap</vt:lpstr>
      <vt:lpstr>14.4 Nature’s High Energy Compounds: Phosphoesters and Thioesters</vt:lpstr>
      <vt:lpstr>ATP – Adenosine Triphosphate</vt:lpstr>
      <vt:lpstr>Thioesters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130</cp:revision>
  <dcterms:created xsi:type="dcterms:W3CDTF">2001-06-11T10:28:45Z</dcterms:created>
  <dcterms:modified xsi:type="dcterms:W3CDTF">2019-02-08T15:52:41Z</dcterms:modified>
</cp:coreProperties>
</file>