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6" r:id="rId1"/>
  </p:sldMasterIdLst>
  <p:sldIdLst>
    <p:sldId id="307" r:id="rId2"/>
    <p:sldId id="268" r:id="rId3"/>
    <p:sldId id="269" r:id="rId4"/>
    <p:sldId id="270" r:id="rId5"/>
    <p:sldId id="274" r:id="rId6"/>
    <p:sldId id="277" r:id="rId7"/>
    <p:sldId id="295" r:id="rId8"/>
    <p:sldId id="311" r:id="rId9"/>
    <p:sldId id="298" r:id="rId10"/>
    <p:sldId id="308" r:id="rId11"/>
    <p:sldId id="299" r:id="rId12"/>
    <p:sldId id="309" r:id="rId13"/>
    <p:sldId id="313" r:id="rId14"/>
    <p:sldId id="280" r:id="rId15"/>
    <p:sldId id="281" r:id="rId16"/>
    <p:sldId id="300" r:id="rId17"/>
    <p:sldId id="314" r:id="rId18"/>
    <p:sldId id="301" r:id="rId19"/>
    <p:sldId id="310" r:id="rId20"/>
    <p:sldId id="284" r:id="rId21"/>
    <p:sldId id="315" r:id="rId22"/>
    <p:sldId id="302" r:id="rId23"/>
    <p:sldId id="316" r:id="rId24"/>
    <p:sldId id="317" r:id="rId25"/>
    <p:sldId id="318" r:id="rId26"/>
    <p:sldId id="319" r:id="rId27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  <a:srgbClr val="FFC489"/>
    <a:srgbClr val="000A6B"/>
    <a:srgbClr val="61116D"/>
    <a:srgbClr val="D0C1D5"/>
    <a:srgbClr val="A6A200"/>
    <a:srgbClr val="B7FC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47" autoAdjust="0"/>
    <p:restoredTop sz="94660"/>
  </p:normalViewPr>
  <p:slideViewPr>
    <p:cSldViewPr>
      <p:cViewPr varScale="1">
        <p:scale>
          <a:sx n="113" d="100"/>
          <a:sy n="113" d="100"/>
        </p:scale>
        <p:origin x="-1776" y="-108"/>
      </p:cViewPr>
      <p:guideLst>
        <p:guide orient="horz" pos="3504"/>
        <p:guide pos="96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9E0B0C-F7C3-43D3-A2FA-3EC01CED0D7A}" type="datetimeFigureOut">
              <a:rPr lang="en-US" altLang="en-US"/>
              <a:pPr/>
              <a:t>2/8/2019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75B98-0E07-4FDD-A691-7944F177E9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5000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B97FD8-18CC-45F9-8090-5F6887A769A7}" type="datetimeFigureOut">
              <a:rPr lang="en-US" altLang="en-US"/>
              <a:pPr/>
              <a:t>2/8/2019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8F8A2-E9BC-4F6C-8FA0-4A0EF8604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467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499843-5528-43F7-8219-C56E5361E89E}" type="datetimeFigureOut">
              <a:rPr lang="en-US" altLang="en-US"/>
              <a:pPr/>
              <a:t>2/8/2019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52D8F-6006-4866-9746-D9DBBC64F1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733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05400" y="20574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801921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20574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41910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87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2057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5400" y="41910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20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43000" y="2057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2057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43000" y="41910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5400" y="41910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22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92E5C5-91A1-44C7-A2BB-1830D584BF1F}" type="datetimeFigureOut">
              <a:rPr lang="en-US" altLang="en-US"/>
              <a:pPr/>
              <a:t>2/8/2019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5780E-58C7-466B-902A-DBF6BD2938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4468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20C6A3-B23C-4344-9E5C-8163497101A4}" type="datetimeFigureOut">
              <a:rPr lang="en-US" altLang="en-US"/>
              <a:pPr/>
              <a:t>2/8/2019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942C7-2055-4E94-BC3D-FA501B5418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559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BF74DB-4B84-4CF3-91DC-5237CD055714}" type="datetimeFigureOut">
              <a:rPr lang="en-US" altLang="en-US"/>
              <a:pPr/>
              <a:t>2/8/2019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B6D39-3BEA-4F1C-98C2-0FE0EE9B05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2500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E5AC46-F894-4BA9-9CB4-6C08BF42FADF}" type="datetimeFigureOut">
              <a:rPr lang="en-US" altLang="en-US"/>
              <a:pPr/>
              <a:t>2/8/2019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9B823-D0FE-483D-A6C4-1F0E194F09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836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0D6211-557C-4FA4-AF4B-93C70792DF82}" type="datetimeFigureOut">
              <a:rPr lang="en-US" altLang="en-US"/>
              <a:pPr/>
              <a:t>2/8/2019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D2E86-08F1-4856-86FC-824687330E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0379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54B6D8-160B-4536-857F-6253BA1275A0}" type="datetimeFigureOut">
              <a:rPr lang="en-US" altLang="en-US"/>
              <a:pPr/>
              <a:t>2/8/2019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2F1C8-42E2-44D6-8FA7-637BC04B35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604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7BFE30-9560-4077-A8C5-F6297E89CBFF}" type="datetimeFigureOut">
              <a:rPr lang="en-US" altLang="en-US"/>
              <a:pPr/>
              <a:t>2/8/2019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F4C1F8-57A6-4350-8DE3-1A900F036A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131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667DBA-B3A0-4A99-A9C3-4B90AE5A5AE2}" type="datetimeFigureOut">
              <a:rPr lang="en-US" altLang="en-US"/>
              <a:pPr/>
              <a:t>2/8/2019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34F86-A843-4B29-ADD4-108DD3A751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37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fld id="{896BE000-06A5-460F-915A-5E12928B810E}" type="datetimeFigureOut">
              <a:rPr lang="en-US" altLang="en-US"/>
              <a:pPr/>
              <a:t>2/8/2019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F923F1A-E61E-454C-B541-A88A66960B3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0" r:id="rId2"/>
    <p:sldLayoutId id="2147483759" r:id="rId3"/>
    <p:sldLayoutId id="2147483758" r:id="rId4"/>
    <p:sldLayoutId id="2147483757" r:id="rId5"/>
    <p:sldLayoutId id="2147483756" r:id="rId6"/>
    <p:sldLayoutId id="2147483755" r:id="rId7"/>
    <p:sldLayoutId id="2147483754" r:id="rId8"/>
    <p:sldLayoutId id="2147483753" r:id="rId9"/>
    <p:sldLayoutId id="2147483752" r:id="rId10"/>
    <p:sldLayoutId id="2147483751" r:id="rId11"/>
    <p:sldLayoutId id="2147483763" r:id="rId12"/>
    <p:sldLayoutId id="2147483764" r:id="rId13"/>
    <p:sldLayoutId id="2147483765" r:id="rId14"/>
    <p:sldLayoutId id="2147483766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0033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00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00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00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00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33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33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33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33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endParaRPr lang="en-US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</a:endParaRPr>
          </a:p>
        </p:txBody>
      </p:sp>
      <p:sp>
        <p:nvSpPr>
          <p:cNvPr id="13314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96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IN" altLang="en-US"/>
          </a:p>
        </p:txBody>
      </p:sp>
      <p:sp>
        <p:nvSpPr>
          <p:cNvPr id="12" name="Rectangle 11"/>
          <p:cNvSpPr/>
          <p:nvPr/>
        </p:nvSpPr>
        <p:spPr>
          <a:xfrm>
            <a:off x="6705600" y="533400"/>
            <a:ext cx="19050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96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n-ea"/>
              </a:rPr>
              <a:t>13</a:t>
            </a:r>
            <a:endParaRPr lang="en-US" sz="9600" b="1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75675" y="304800"/>
            <a:ext cx="492125" cy="3352800"/>
          </a:xfrm>
          <a:prstGeom prst="rect">
            <a:avLst/>
          </a:prstGeom>
          <a:noFill/>
        </p:spPr>
        <p:txBody>
          <a:bodyPr vert="vert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92D050"/>
                </a:solidFill>
                <a:latin typeface="Arial Black" pitchFamily="34" charset="0"/>
                <a:ea typeface="+mn-ea"/>
              </a:rPr>
              <a:t>ORGANIC CHEMISTRY</a:t>
            </a:r>
          </a:p>
        </p:txBody>
      </p:sp>
      <p:sp>
        <p:nvSpPr>
          <p:cNvPr id="13318" name="Rectangle 9"/>
          <p:cNvSpPr>
            <a:spLocks noChangeArrowheads="1"/>
          </p:cNvSpPr>
          <p:nvPr/>
        </p:nvSpPr>
        <p:spPr bwMode="auto">
          <a:xfrm>
            <a:off x="0" y="0"/>
            <a:ext cx="3581400" cy="6858000"/>
          </a:xfrm>
          <a:prstGeom prst="rect">
            <a:avLst/>
          </a:prstGeom>
          <a:gradFill rotWithShape="1">
            <a:gsLst>
              <a:gs pos="0">
                <a:srgbClr val="00EE6C"/>
              </a:gs>
              <a:gs pos="50000">
                <a:srgbClr val="00B050"/>
              </a:gs>
              <a:gs pos="64999">
                <a:srgbClr val="009644"/>
              </a:gs>
              <a:gs pos="100000">
                <a:srgbClr val="009644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IN" altLang="en-US"/>
          </a:p>
        </p:txBody>
      </p:sp>
      <p:sp>
        <p:nvSpPr>
          <p:cNvPr id="9" name="Rectangle 8"/>
          <p:cNvSpPr/>
          <p:nvPr/>
        </p:nvSpPr>
        <p:spPr>
          <a:xfrm>
            <a:off x="1900250" y="786825"/>
            <a:ext cx="4836580" cy="5847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Aldehydes and Ketones</a:t>
            </a:r>
            <a:endParaRPr lang="en-US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733800" y="3733800"/>
            <a:ext cx="5351646" cy="305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i="1" dirty="0">
                <a:solidFill>
                  <a:schemeClr val="bg1"/>
                </a:solidFill>
              </a:rPr>
              <a:t>General, </a:t>
            </a:r>
            <a:r>
              <a:rPr lang="en-US" altLang="en-US" sz="2400" b="1" i="1" dirty="0" smtClean="0">
                <a:solidFill>
                  <a:schemeClr val="bg1"/>
                </a:solidFill>
              </a:rPr>
              <a:t>Organic, </a:t>
            </a:r>
            <a:r>
              <a:rPr lang="en-US" altLang="en-US" sz="2400" b="1" i="1" dirty="0">
                <a:solidFill>
                  <a:schemeClr val="bg1"/>
                </a:solidFill>
              </a:rPr>
              <a:t>and Biochemistry </a:t>
            </a:r>
            <a:br>
              <a:rPr lang="en-US" altLang="en-US" sz="2400" b="1" i="1" dirty="0">
                <a:solidFill>
                  <a:schemeClr val="bg1"/>
                </a:solidFill>
              </a:rPr>
            </a:br>
            <a:r>
              <a:rPr lang="en-US" altLang="en-US" sz="2000" b="1" i="1" dirty="0">
                <a:solidFill>
                  <a:schemeClr val="bg1"/>
                </a:solidFill>
              </a:rPr>
              <a:t>9</a:t>
            </a:r>
            <a:r>
              <a:rPr lang="en-US" altLang="en-US" sz="2000" b="1" i="1" baseline="30000" dirty="0">
                <a:solidFill>
                  <a:schemeClr val="bg1"/>
                </a:solidFill>
              </a:rPr>
              <a:t>th</a:t>
            </a:r>
            <a:r>
              <a:rPr lang="en-US" altLang="en-US" sz="2000" b="1" i="1" dirty="0">
                <a:solidFill>
                  <a:schemeClr val="bg1"/>
                </a:solidFill>
              </a:rPr>
              <a:t> </a:t>
            </a:r>
            <a:r>
              <a:rPr lang="en-US" altLang="en-US" sz="2000" b="1" i="1" dirty="0" smtClean="0">
                <a:solidFill>
                  <a:schemeClr val="bg1"/>
                </a:solidFill>
              </a:rPr>
              <a:t>Edition</a:t>
            </a:r>
          </a:p>
          <a:p>
            <a:pPr algn="r">
              <a:buNone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Katherine </a:t>
            </a:r>
            <a:r>
              <a:rPr lang="en-US" sz="2000" b="1" dirty="0">
                <a:solidFill>
                  <a:schemeClr val="bg1"/>
                </a:solidFill>
              </a:rPr>
              <a:t>J. </a:t>
            </a:r>
            <a:r>
              <a:rPr lang="en-US" sz="2000" b="1" dirty="0" smtClean="0">
                <a:solidFill>
                  <a:schemeClr val="bg1"/>
                </a:solidFill>
              </a:rPr>
              <a:t>Denniston</a:t>
            </a:r>
          </a:p>
          <a:p>
            <a:pPr algn="r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Joseph </a:t>
            </a:r>
            <a:r>
              <a:rPr lang="en-US" sz="2000" b="1" dirty="0">
                <a:solidFill>
                  <a:schemeClr val="bg1"/>
                </a:solidFill>
              </a:rPr>
              <a:t>J. Topping 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</a:p>
          <a:p>
            <a:pPr algn="r">
              <a:buNone/>
            </a:pPr>
            <a:r>
              <a:rPr lang="en-US" sz="2000" b="1" dirty="0" err="1" smtClean="0">
                <a:solidFill>
                  <a:schemeClr val="bg1"/>
                </a:solidFill>
              </a:rPr>
              <a:t>Danaè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R. Quirk Dorr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Robert </a:t>
            </a:r>
            <a:r>
              <a:rPr lang="en-US" sz="2000" b="1" dirty="0">
                <a:solidFill>
                  <a:schemeClr val="bg1"/>
                </a:solidFill>
              </a:rPr>
              <a:t>L. Caret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endParaRPr lang="en-US" alt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0" y="6621463"/>
            <a:ext cx="4759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solidFill>
                  <a:schemeClr val="bg1">
                    <a:lumMod val="10000"/>
                  </a:schemeClr>
                </a:solidFill>
              </a:rPr>
              <a:t>Copyright © 2017 McGraw-Hill Education.  Permission required for reproduction or display</a:t>
            </a:r>
            <a:endParaRPr lang="en-US" altLang="en-US" dirty="0">
              <a:solidFill>
                <a:schemeClr val="bg1">
                  <a:lumMod val="1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err="1" smtClean="0">
                <a:ea typeface="ＭＳ Ｐゴシック" pitchFamily="34" charset="-128"/>
              </a:rPr>
              <a:t>Citral</a:t>
            </a:r>
            <a:r>
              <a:rPr lang="en-US" altLang="en-US" dirty="0" smtClean="0">
                <a:ea typeface="ＭＳ Ｐゴシック" pitchFamily="34" charset="-128"/>
              </a:rPr>
              <a:t> and </a:t>
            </a:r>
            <a:r>
              <a:rPr lang="el-GR" altLang="en-US" dirty="0" smtClean="0">
                <a:ea typeface="ＭＳ Ｐゴシック" pitchFamily="34" charset="-128"/>
              </a:rPr>
              <a:t>α</a:t>
            </a:r>
            <a:r>
              <a:rPr lang="en-US" altLang="en-US" dirty="0" smtClean="0">
                <a:ea typeface="ＭＳ Ｐゴシック" pitchFamily="34" charset="-128"/>
              </a:rPr>
              <a:t>-</a:t>
            </a:r>
            <a:r>
              <a:rPr lang="en-US" altLang="en-US" dirty="0" err="1" smtClean="0">
                <a:ea typeface="ＭＳ Ｐゴシック" pitchFamily="34" charset="-128"/>
              </a:rPr>
              <a:t>Demascone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30722" name="Rectangle 7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9BBB59"/>
                </a:solidFill>
              </a:rPr>
              <a:t>13.3 Important Aldehydes and Ketone</a:t>
            </a:r>
          </a:p>
        </p:txBody>
      </p:sp>
      <p:pic>
        <p:nvPicPr>
          <p:cNvPr id="30727" name="Picture 7" descr="den02761_13_03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1897063"/>
            <a:ext cx="7254875" cy="336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1° Alcohol Oxidation 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1524000"/>
            <a:ext cx="6629400" cy="2057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An aldehyde is formed</a:t>
            </a:r>
          </a:p>
        </p:txBody>
      </p:sp>
      <p:sp>
        <p:nvSpPr>
          <p:cNvPr id="32771" name="Rectangle 8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9BBB59"/>
                </a:solidFill>
              </a:rPr>
              <a:t>13.4 Reactions Involving Aldehydes and Ketones</a:t>
            </a:r>
          </a:p>
        </p:txBody>
      </p:sp>
      <p:grpSp>
        <p:nvGrpSpPr>
          <p:cNvPr id="32773" name="Group 9"/>
          <p:cNvGrpSpPr>
            <a:grpSpLocks/>
          </p:cNvGrpSpPr>
          <p:nvPr/>
        </p:nvGrpSpPr>
        <p:grpSpPr bwMode="auto">
          <a:xfrm>
            <a:off x="8077200" y="1524000"/>
            <a:ext cx="762000" cy="523875"/>
            <a:chOff x="3962400" y="5791200"/>
            <a:chExt cx="762000" cy="523220"/>
          </a:xfrm>
        </p:grpSpPr>
        <p:sp>
          <p:nvSpPr>
            <p:cNvPr id="32776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B050"/>
                  </a:solidFill>
                  <a:latin typeface="Arial Black" pitchFamily="34" charset="0"/>
                </a:rPr>
                <a:t>4</a:t>
              </a:r>
            </a:p>
          </p:txBody>
        </p:sp>
        <p:sp>
          <p:nvSpPr>
            <p:cNvPr id="32777" name="Isosceles Triangle 10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  <p:pic>
        <p:nvPicPr>
          <p:cNvPr id="32779" name="Picture 11" descr="den02761_eq13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3198813"/>
            <a:ext cx="6692900" cy="203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8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9BBB59"/>
                </a:solidFill>
              </a:rPr>
              <a:t>13.4 Reactions Involving Aldehydes and Ketones</a:t>
            </a:r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1143000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2° Alcohol Oxidation </a:t>
            </a:r>
          </a:p>
        </p:txBody>
      </p:sp>
      <p:grpSp>
        <p:nvGrpSpPr>
          <p:cNvPr id="33796" name="Group 9"/>
          <p:cNvGrpSpPr>
            <a:grpSpLocks/>
          </p:cNvGrpSpPr>
          <p:nvPr/>
        </p:nvGrpSpPr>
        <p:grpSpPr bwMode="auto">
          <a:xfrm>
            <a:off x="8077200" y="1066800"/>
            <a:ext cx="762000" cy="523875"/>
            <a:chOff x="3962400" y="5791200"/>
            <a:chExt cx="762000" cy="523220"/>
          </a:xfrm>
        </p:grpSpPr>
        <p:sp>
          <p:nvSpPr>
            <p:cNvPr id="33799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B050"/>
                  </a:solidFill>
                  <a:latin typeface="Arial Black" pitchFamily="34" charset="0"/>
                </a:rPr>
                <a:t>4</a:t>
              </a:r>
            </a:p>
          </p:txBody>
        </p:sp>
        <p:sp>
          <p:nvSpPr>
            <p:cNvPr id="33800" name="Isosceles Triangle 11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  <p:pic>
        <p:nvPicPr>
          <p:cNvPr id="33803" name="Picture 11" descr="den02761_eq13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95600"/>
            <a:ext cx="7023100" cy="162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1524000"/>
            <a:ext cx="6629400" cy="2057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A ketone is formed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8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9BBB59"/>
                </a:solidFill>
              </a:rPr>
              <a:t>13.4 Reactions Involving Aldehydes and Ketones</a:t>
            </a:r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1143000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3° Alcohol   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1371600"/>
            <a:ext cx="6629400" cy="762000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/>
              <a:t>3</a:t>
            </a:r>
            <a:r>
              <a:rPr lang="en-US" baseline="30000" dirty="0" smtClean="0"/>
              <a:t>o</a:t>
            </a:r>
            <a:r>
              <a:rPr lang="en-US" dirty="0" smtClean="0"/>
              <a:t> alcohols cannot undergo oxidation:</a:t>
            </a:r>
            <a:endParaRPr lang="en-US" dirty="0"/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/>
          </a:p>
          <a:p>
            <a:pPr eaLnBrk="1" hangingPunct="1">
              <a:buFont typeface="Arial" charset="0"/>
              <a:buChar char="•"/>
              <a:defRPr/>
            </a:pPr>
            <a:endParaRPr lang="en-US" dirty="0"/>
          </a:p>
          <a:p>
            <a:pPr eaLnBrk="1" hangingPunct="1">
              <a:buFont typeface="Arial" charset="0"/>
              <a:buChar char="•"/>
              <a:defRPr/>
            </a:pPr>
            <a:endParaRPr lang="en-US" dirty="0"/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/>
          </a:p>
        </p:txBody>
      </p:sp>
      <p:grpSp>
        <p:nvGrpSpPr>
          <p:cNvPr id="34820" name="Group 9"/>
          <p:cNvGrpSpPr>
            <a:grpSpLocks/>
          </p:cNvGrpSpPr>
          <p:nvPr/>
        </p:nvGrpSpPr>
        <p:grpSpPr bwMode="auto">
          <a:xfrm>
            <a:off x="8077200" y="1066800"/>
            <a:ext cx="762000" cy="523875"/>
            <a:chOff x="3962400" y="5791200"/>
            <a:chExt cx="762000" cy="523220"/>
          </a:xfrm>
        </p:grpSpPr>
        <p:sp>
          <p:nvSpPr>
            <p:cNvPr id="34823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B050"/>
                  </a:solidFill>
                  <a:latin typeface="Arial Black" pitchFamily="34" charset="0"/>
                </a:rPr>
                <a:t>4</a:t>
              </a:r>
            </a:p>
          </p:txBody>
        </p:sp>
        <p:sp>
          <p:nvSpPr>
            <p:cNvPr id="34824" name="Isosceles Triangle 11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  <p:pic>
        <p:nvPicPr>
          <p:cNvPr id="34828" name="Picture 12" descr="den02761_eq13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3319463"/>
            <a:ext cx="6248400" cy="223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/>
          <a:p>
            <a:r>
              <a:rPr lang="en-US" dirty="0"/>
              <a:t>Reactions of Aldehydes and Ketones</a:t>
            </a:r>
            <a:br>
              <a:rPr lang="en-US" dirty="0"/>
            </a:br>
            <a:endParaRPr lang="en-US" dirty="0"/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524000" y="1676400"/>
            <a:ext cx="7424737" cy="4953000"/>
          </a:xfrm>
        </p:spPr>
        <p:txBody>
          <a:bodyPr lIns="92075" tIns="46038" rIns="92075" bIns="46038"/>
          <a:lstStyle/>
          <a:p>
            <a:pPr marL="533400" indent="-533400" eaLnBrk="1" hangingPunct="1">
              <a:lnSpc>
                <a:spcPct val="90000"/>
              </a:lnSpc>
              <a:spcBef>
                <a:spcPct val="10000"/>
              </a:spcBef>
              <a:buFontTx/>
              <a:buAutoNum type="arabicPeriod"/>
            </a:pPr>
            <a:r>
              <a:rPr lang="en-US" altLang="en-US" sz="3600" dirty="0" smtClean="0">
                <a:ea typeface="ＭＳ Ｐゴシック" pitchFamily="34" charset="-128"/>
              </a:rPr>
              <a:t>Oxidation and Reduction </a:t>
            </a:r>
          </a:p>
          <a:p>
            <a:pPr marL="801688" lvl="1" indent="-457200" eaLnBrk="1" hangingPunct="1">
              <a:lnSpc>
                <a:spcPct val="90000"/>
              </a:lnSpc>
              <a:spcBef>
                <a:spcPct val="10000"/>
              </a:spcBef>
              <a:buFontTx/>
              <a:buAutoNum type="alphaLcPeriod"/>
            </a:pPr>
            <a:r>
              <a:rPr lang="en-US" altLang="en-US" dirty="0" smtClean="0">
                <a:ea typeface="ＭＳ Ｐゴシック" pitchFamily="34" charset="-128"/>
              </a:rPr>
              <a:t>Aldehydes: oxidized to carboxylic acids</a:t>
            </a:r>
          </a:p>
          <a:p>
            <a:pPr marL="801688" lvl="1" indent="-457200" eaLnBrk="1" hangingPunct="1">
              <a:lnSpc>
                <a:spcPct val="90000"/>
              </a:lnSpc>
              <a:spcBef>
                <a:spcPct val="10000"/>
              </a:spcBef>
              <a:buFontTx/>
              <a:buAutoNum type="alphaLcPeriod"/>
            </a:pPr>
            <a:r>
              <a:rPr lang="en-US" altLang="en-US" dirty="0" smtClean="0">
                <a:ea typeface="ＭＳ Ｐゴシック" pitchFamily="34" charset="-128"/>
              </a:rPr>
              <a:t>Aldehydes and ketones are reduced to alcohols: aldehydes to primary alcohols and ketones to secondary alcohols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10000"/>
              </a:spcBef>
              <a:buFontTx/>
              <a:buAutoNum type="arabicPeriod"/>
            </a:pPr>
            <a:r>
              <a:rPr lang="en-US" altLang="en-US" sz="3600" dirty="0" smtClean="0">
                <a:ea typeface="ＭＳ Ｐゴシック" pitchFamily="34" charset="-128"/>
              </a:rPr>
              <a:t>Addition</a:t>
            </a:r>
          </a:p>
          <a:p>
            <a:pPr marL="801688" lvl="1" indent="-457200" eaLnBrk="1" hangingPunct="1">
              <a:lnSpc>
                <a:spcPct val="90000"/>
              </a:lnSpc>
              <a:spcBef>
                <a:spcPct val="10000"/>
              </a:spcBef>
              <a:buFontTx/>
              <a:buAutoNum type="alphaLcPeriod"/>
            </a:pPr>
            <a:r>
              <a:rPr lang="en-US" altLang="en-US" dirty="0" smtClean="0">
                <a:ea typeface="ＭＳ Ｐゴシック" pitchFamily="34" charset="-128"/>
              </a:rPr>
              <a:t>Alcohols to give hemiacetals and  </a:t>
            </a:r>
            <a:r>
              <a:rPr lang="en-US" altLang="en-US" dirty="0" err="1" smtClean="0">
                <a:ea typeface="ＭＳ Ｐゴシック" pitchFamily="34" charset="-128"/>
              </a:rPr>
              <a:t>acetals</a:t>
            </a:r>
            <a:r>
              <a:rPr lang="en-US" altLang="en-US" dirty="0" smtClean="0">
                <a:ea typeface="ＭＳ Ｐゴシック" pitchFamily="34" charset="-128"/>
              </a:rPr>
              <a:t>,</a:t>
            </a:r>
          </a:p>
        </p:txBody>
      </p:sp>
      <p:sp>
        <p:nvSpPr>
          <p:cNvPr id="35843" name="Rectangle 6"/>
          <p:cNvSpPr>
            <a:spLocks noChangeArrowheads="1"/>
          </p:cNvSpPr>
          <p:nvPr/>
        </p:nvSpPr>
        <p:spPr bwMode="auto">
          <a:xfrm rot="-5400000">
            <a:off x="-2705100" y="31623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>
                <a:solidFill>
                  <a:srgbClr val="9BBB59"/>
                </a:solidFill>
              </a:rPr>
              <a:t>13.4 Reactions Involving Aldehydes and Ketones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5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Oxidation of Aldehydes</a:t>
            </a:r>
          </a:p>
        </p:txBody>
      </p:sp>
      <p:sp>
        <p:nvSpPr>
          <p:cNvPr id="3686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295400"/>
            <a:ext cx="7391400" cy="160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Aldehydes are easily oxidized to carboxylic acids by almost any oxidizing agent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So easily oxidized that it is often difficult to prepare them as they continue on to carboxylic acids</a:t>
            </a: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 rot="-5400000">
            <a:off x="-24765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>
                <a:solidFill>
                  <a:srgbClr val="9BBB59"/>
                </a:solidFill>
              </a:rPr>
              <a:t>13.4 Reactions Involving Aldehydes and Ketones</a:t>
            </a:r>
          </a:p>
        </p:txBody>
      </p:sp>
      <p:grpSp>
        <p:nvGrpSpPr>
          <p:cNvPr id="36869" name="Group 9"/>
          <p:cNvGrpSpPr>
            <a:grpSpLocks/>
          </p:cNvGrpSpPr>
          <p:nvPr/>
        </p:nvGrpSpPr>
        <p:grpSpPr bwMode="auto">
          <a:xfrm>
            <a:off x="8077200" y="990600"/>
            <a:ext cx="762000" cy="523875"/>
            <a:chOff x="3962400" y="5791200"/>
            <a:chExt cx="762000" cy="523220"/>
          </a:xfrm>
        </p:grpSpPr>
        <p:sp>
          <p:nvSpPr>
            <p:cNvPr id="36873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B050"/>
                  </a:solidFill>
                  <a:latin typeface="Arial Black" pitchFamily="34" charset="0"/>
                </a:rPr>
                <a:t>5</a:t>
              </a:r>
            </a:p>
          </p:txBody>
        </p:sp>
        <p:sp>
          <p:nvSpPr>
            <p:cNvPr id="36874" name="Isosceles Triangle 9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  <p:pic>
        <p:nvPicPr>
          <p:cNvPr id="36876" name="Picture 12" descr="den02761_eq13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67050"/>
            <a:ext cx="4730750" cy="140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7" name="Picture 13" descr="den02761_eq13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4822825"/>
            <a:ext cx="5280025" cy="169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Visually Distinguishing Aldehydes From Ketones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447800"/>
            <a:ext cx="7391400" cy="2971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>
                <a:ea typeface="ＭＳ Ｐゴシック" pitchFamily="34" charset="-128"/>
              </a:rPr>
              <a:t>Visual tests for the aldehyde functional group based on its easy oxidation are: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smtClean="0">
                <a:solidFill>
                  <a:srgbClr val="006600"/>
                </a:solidFill>
                <a:ea typeface="ＭＳ Ｐゴシック" pitchFamily="34" charset="-128"/>
              </a:rPr>
              <a:t>Tollen</a:t>
            </a:r>
            <a:r>
              <a:rPr lang="ja-JP" altLang="en-US" sz="2800" b="1" smtClean="0">
                <a:solidFill>
                  <a:srgbClr val="006600"/>
                </a:solidFill>
                <a:ea typeface="ＭＳ Ｐゴシック" pitchFamily="34" charset="-128"/>
              </a:rPr>
              <a:t>’</a:t>
            </a:r>
            <a:r>
              <a:rPr lang="en-US" altLang="ja-JP" sz="2800" b="1" smtClean="0">
                <a:solidFill>
                  <a:srgbClr val="006600"/>
                </a:solidFill>
                <a:ea typeface="ＭＳ Ｐゴシック" pitchFamily="34" charset="-128"/>
              </a:rPr>
              <a:t>s Test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Silver ion is reduced to silver metal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Use a basic solution of  Ag(NH</a:t>
            </a:r>
            <a:r>
              <a:rPr lang="en-US" altLang="en-US" sz="2400" baseline="-25000" smtClean="0">
                <a:ea typeface="ＭＳ Ｐゴシック" pitchFamily="34" charset="-128"/>
              </a:rPr>
              <a:t>3</a:t>
            </a:r>
            <a:r>
              <a:rPr lang="en-US" altLang="en-US" sz="2400" smtClean="0">
                <a:ea typeface="ＭＳ Ｐゴシック" pitchFamily="34" charset="-128"/>
              </a:rPr>
              <a:t>)</a:t>
            </a:r>
            <a:r>
              <a:rPr lang="en-US" altLang="en-US" sz="2400" baseline="-25000" smtClean="0">
                <a:ea typeface="ＭＳ Ｐゴシック" pitchFamily="34" charset="-128"/>
              </a:rPr>
              <a:t>2</a:t>
            </a:r>
            <a:r>
              <a:rPr lang="en-US" altLang="en-US" sz="2400" baseline="30000" smtClean="0">
                <a:ea typeface="ＭＳ Ｐゴシック" pitchFamily="34" charset="-128"/>
              </a:rPr>
              <a:t>+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The silver metal precipitates and coats the container producing a smooth silver mirror</a:t>
            </a: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 rot="-5400000">
            <a:off x="-24765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endParaRPr lang="en-IN" altLang="en-US">
              <a:solidFill>
                <a:schemeClr val="bg2"/>
              </a:solidFill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 rot="-5400000">
            <a:off x="-2705100" y="30861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>
                <a:solidFill>
                  <a:srgbClr val="9BBB59"/>
                </a:solidFill>
              </a:rPr>
              <a:t>13.4 Reactions Involving Aldehydes and Ketones</a:t>
            </a:r>
          </a:p>
        </p:txBody>
      </p:sp>
      <p:pic>
        <p:nvPicPr>
          <p:cNvPr id="37897" name="Picture 9" descr="den02761_eq13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660900"/>
            <a:ext cx="6324600" cy="174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ea typeface="+mj-ea"/>
              </a:rPr>
              <a:t>Tollen’s</a:t>
            </a:r>
            <a:r>
              <a:rPr lang="en-US" dirty="0" smtClean="0">
                <a:ea typeface="+mj-ea"/>
              </a:rPr>
              <a:t> Test </a:t>
            </a:r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 rot="-5400000">
            <a:off x="-24765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endParaRPr lang="en-IN" altLang="en-US">
              <a:solidFill>
                <a:schemeClr val="bg2"/>
              </a:solidFill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 rot="-5400000">
            <a:off x="-2705100" y="30861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>
                <a:solidFill>
                  <a:srgbClr val="9BBB59"/>
                </a:solidFill>
              </a:rPr>
              <a:t>13.4 Reactions Involving Aldehydes and Ketones</a:t>
            </a:r>
          </a:p>
        </p:txBody>
      </p:sp>
      <p:pic>
        <p:nvPicPr>
          <p:cNvPr id="38920" name="Picture 8" descr="den02761_13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3" y="1773238"/>
            <a:ext cx="7315200" cy="348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Benedict’s Test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447800"/>
            <a:ext cx="7391400" cy="48768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6600"/>
                </a:solidFill>
                <a:ea typeface="ＭＳ Ｐゴシック" pitchFamily="34" charset="-128"/>
              </a:rPr>
              <a:t>Benedict</a:t>
            </a:r>
            <a:r>
              <a:rPr lang="ja-JP" altLang="en-US" b="1" smtClean="0">
                <a:solidFill>
                  <a:srgbClr val="006600"/>
                </a:solidFill>
                <a:ea typeface="ＭＳ Ｐゴシック" pitchFamily="34" charset="-128"/>
              </a:rPr>
              <a:t>’</a:t>
            </a:r>
            <a:r>
              <a:rPr lang="en-US" altLang="ja-JP" b="1" smtClean="0">
                <a:solidFill>
                  <a:srgbClr val="006600"/>
                </a:solidFill>
                <a:ea typeface="ＭＳ Ｐゴシック" pitchFamily="34" charset="-128"/>
              </a:rPr>
              <a:t>s Test</a:t>
            </a:r>
          </a:p>
          <a:p>
            <a:pPr lvl="1" eaLnBrk="1" hangingPunct="1"/>
            <a:r>
              <a:rPr lang="en-US" altLang="en-US" sz="3200" smtClean="0">
                <a:ea typeface="ＭＳ Ｐゴシック" pitchFamily="34" charset="-128"/>
              </a:rPr>
              <a:t>Reagent is a buffered aqueous solution of Cu(OH)</a:t>
            </a:r>
            <a:r>
              <a:rPr lang="en-US" altLang="en-US" sz="3200" baseline="-25000" smtClean="0">
                <a:ea typeface="ＭＳ Ｐゴシック" pitchFamily="34" charset="-128"/>
              </a:rPr>
              <a:t>2</a:t>
            </a:r>
            <a:r>
              <a:rPr lang="en-US" altLang="en-US" sz="3200" smtClean="0">
                <a:ea typeface="ＭＳ Ｐゴシック" pitchFamily="34" charset="-128"/>
              </a:rPr>
              <a:t> and sodium citrate</a:t>
            </a:r>
          </a:p>
          <a:p>
            <a:pPr lvl="1" eaLnBrk="1" hangingPunct="1"/>
            <a:r>
              <a:rPr lang="en-US" altLang="en-US" sz="3200" smtClean="0">
                <a:ea typeface="ＭＳ Ｐゴシック" pitchFamily="34" charset="-128"/>
              </a:rPr>
              <a:t>Reacts with aldehydes, but not with ketones</a:t>
            </a:r>
          </a:p>
          <a:p>
            <a:pPr lvl="1" eaLnBrk="1" hangingPunct="1"/>
            <a:r>
              <a:rPr lang="en-US" altLang="en-US" sz="3200" smtClean="0">
                <a:ea typeface="ＭＳ Ｐゴシック" pitchFamily="34" charset="-128"/>
              </a:rPr>
              <a:t>Cu</a:t>
            </a:r>
            <a:r>
              <a:rPr lang="en-US" altLang="en-US" sz="3200" baseline="30000" smtClean="0">
                <a:ea typeface="ＭＳ Ｐゴシック" pitchFamily="34" charset="-128"/>
              </a:rPr>
              <a:t>2+</a:t>
            </a:r>
            <a:r>
              <a:rPr lang="en-US" altLang="en-US" sz="3200" smtClean="0">
                <a:ea typeface="ＭＳ Ｐゴシック" pitchFamily="34" charset="-128"/>
              </a:rPr>
              <a:t> is reduced to Cu</a:t>
            </a:r>
            <a:r>
              <a:rPr lang="en-US" altLang="en-US" sz="3200" baseline="30000" smtClean="0">
                <a:ea typeface="ＭＳ Ｐゴシック" pitchFamily="34" charset="-128"/>
              </a:rPr>
              <a:t>+</a:t>
            </a:r>
            <a:endParaRPr lang="en-US" altLang="en-US" sz="3200" smtClean="0">
              <a:ea typeface="ＭＳ Ｐゴシック" pitchFamily="34" charset="-128"/>
            </a:endParaRPr>
          </a:p>
          <a:p>
            <a:pPr lvl="2" eaLnBrk="1" hangingPunct="1"/>
            <a:r>
              <a:rPr lang="en-US" altLang="en-US" sz="2800" smtClean="0">
                <a:ea typeface="ＭＳ Ｐゴシック" pitchFamily="34" charset="-128"/>
              </a:rPr>
              <a:t>Solution of Cu</a:t>
            </a:r>
            <a:r>
              <a:rPr lang="en-US" altLang="en-US" sz="2800" baseline="30000" smtClean="0">
                <a:ea typeface="ＭＳ Ｐゴシック" pitchFamily="34" charset="-128"/>
              </a:rPr>
              <a:t>2+</a:t>
            </a:r>
            <a:r>
              <a:rPr lang="en-US" altLang="en-US" sz="2800" smtClean="0">
                <a:ea typeface="ＭＳ Ｐゴシック" pitchFamily="34" charset="-128"/>
              </a:rPr>
              <a:t> is a distinctive blue color  </a:t>
            </a:r>
          </a:p>
          <a:p>
            <a:pPr lvl="2" eaLnBrk="1" hangingPunct="1"/>
            <a:r>
              <a:rPr lang="en-US" altLang="en-US" sz="2800" smtClean="0">
                <a:ea typeface="ＭＳ Ｐゴシック" pitchFamily="34" charset="-128"/>
              </a:rPr>
              <a:t>Color fades during the reaction as Cu</a:t>
            </a:r>
            <a:r>
              <a:rPr lang="en-US" altLang="en-US" sz="2800" baseline="30000" smtClean="0">
                <a:ea typeface="ＭＳ Ｐゴシック" pitchFamily="34" charset="-128"/>
              </a:rPr>
              <a:t>+</a:t>
            </a:r>
            <a:r>
              <a:rPr lang="en-US" altLang="en-US" sz="2800" smtClean="0">
                <a:ea typeface="ＭＳ Ｐゴシック" pitchFamily="34" charset="-128"/>
              </a:rPr>
              <a:t> precipitates as the red solid, copper(I) oxide, Cu</a:t>
            </a:r>
            <a:r>
              <a:rPr lang="en-US" altLang="en-US" sz="2800" baseline="-25000" smtClean="0">
                <a:ea typeface="ＭＳ Ｐゴシック" pitchFamily="34" charset="-128"/>
              </a:rPr>
              <a:t>2</a:t>
            </a:r>
            <a:r>
              <a:rPr lang="en-US" altLang="en-US" sz="2800" smtClean="0">
                <a:ea typeface="ＭＳ Ｐゴシック" pitchFamily="34" charset="-128"/>
              </a:rPr>
              <a:t>O</a:t>
            </a:r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 rot="-5400000">
            <a:off x="-24765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>
                <a:solidFill>
                  <a:srgbClr val="9BBB59"/>
                </a:solidFill>
              </a:rPr>
              <a:t>13.4 Reactions Involving Aldehydes and Ketones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Benedict’s Test on Glucose </a:t>
            </a:r>
          </a:p>
        </p:txBody>
      </p:sp>
      <p:sp>
        <p:nvSpPr>
          <p:cNvPr id="40962" name="Rectangle 4"/>
          <p:cNvSpPr>
            <a:spLocks noChangeArrowheads="1"/>
          </p:cNvSpPr>
          <p:nvPr/>
        </p:nvSpPr>
        <p:spPr bwMode="auto">
          <a:xfrm rot="-5400000">
            <a:off x="-24765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>
                <a:solidFill>
                  <a:srgbClr val="9BBB59"/>
                </a:solidFill>
              </a:rPr>
              <a:t>13.4 Reactions Involving Aldehydes and Ketones</a:t>
            </a:r>
          </a:p>
        </p:txBody>
      </p:sp>
      <p:pic>
        <p:nvPicPr>
          <p:cNvPr id="40963" name="Picture 7" descr="13-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14600"/>
            <a:ext cx="69627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 eaLnBrk="1" hangingPunct="1"/>
            <a:r>
              <a:rPr lang="en-US" altLang="en-US" b="1" smtClean="0">
                <a:solidFill>
                  <a:srgbClr val="006600"/>
                </a:solidFill>
                <a:ea typeface="ＭＳ Ｐゴシック" pitchFamily="34" charset="-128"/>
              </a:rPr>
              <a:t>Benedict</a:t>
            </a:r>
            <a:r>
              <a:rPr lang="ja-JP" altLang="en-US" b="1" smtClean="0">
                <a:solidFill>
                  <a:srgbClr val="006600"/>
                </a:solidFill>
                <a:ea typeface="ＭＳ Ｐゴシック" pitchFamily="34" charset="-128"/>
              </a:rPr>
              <a:t>’</a:t>
            </a:r>
            <a:r>
              <a:rPr lang="en-US" altLang="ja-JP" b="1" smtClean="0">
                <a:solidFill>
                  <a:srgbClr val="006600"/>
                </a:solidFill>
                <a:ea typeface="ＭＳ Ｐゴシック" pitchFamily="34" charset="-128"/>
              </a:rPr>
              <a:t>s Test</a:t>
            </a:r>
            <a:endParaRPr lang="en-US" altLang="en-US" b="1" smtClean="0">
              <a:solidFill>
                <a:srgbClr val="0066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86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13.1 Structures and Physical Properties</a:t>
            </a:r>
            <a:endParaRPr lang="en-CA" dirty="0" smtClean="0">
              <a:ea typeface="+mj-ea"/>
            </a:endParaRPr>
          </a:p>
        </p:txBody>
      </p:sp>
      <p:pic>
        <p:nvPicPr>
          <p:cNvPr id="15362" name="Picture 8" descr="13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7" y="3276600"/>
            <a:ext cx="8915400" cy="311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den02761_eq13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762" y="1371600"/>
            <a:ext cx="2951162" cy="146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685800"/>
          </a:xfrm>
        </p:spPr>
        <p:txBody>
          <a:bodyPr lIns="92075" tIns="46038" rIns="92075" bIns="46038"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Reduction of Carbonyls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219200"/>
            <a:ext cx="7185025" cy="2819400"/>
          </a:xfrm>
        </p:spPr>
        <p:txBody>
          <a:bodyPr lIns="92075" tIns="46038" rIns="92075" bIns="46038">
            <a:normAutofit/>
          </a:bodyPr>
          <a:lstStyle/>
          <a:p>
            <a:pPr eaLnBrk="1" hangingPunct="1"/>
            <a:r>
              <a:rPr lang="en-US" altLang="en-US" sz="3000" smtClean="0">
                <a:ea typeface="ＭＳ Ｐゴシック" pitchFamily="34" charset="-128"/>
              </a:rPr>
              <a:t>Both aldehydes and ketones are readily reduced to alcohols</a:t>
            </a:r>
          </a:p>
          <a:p>
            <a:pPr marL="692150" lvl="1" indent="-347663" eaLnBrk="1" hangingPunct="1"/>
            <a:r>
              <a:rPr lang="en-US" altLang="en-US" sz="2200" smtClean="0">
                <a:ea typeface="ＭＳ Ｐゴシック" pitchFamily="34" charset="-128"/>
              </a:rPr>
              <a:t>Reduction occurs with hydrogen as the reducing agent</a:t>
            </a:r>
          </a:p>
          <a:p>
            <a:pPr eaLnBrk="1" hangingPunct="1"/>
            <a:r>
              <a:rPr lang="en-US" altLang="en-US" sz="2600" smtClean="0">
                <a:ea typeface="ＭＳ Ｐゴシック" pitchFamily="34" charset="-128"/>
              </a:rPr>
              <a:t>Classical reaction is hydrogenation</a:t>
            </a:r>
          </a:p>
          <a:p>
            <a:pPr marL="692150" lvl="1" indent="-347663" eaLnBrk="1" hangingPunct="1"/>
            <a:r>
              <a:rPr lang="en-US" altLang="en-US" sz="2200" smtClean="0">
                <a:ea typeface="ＭＳ Ｐゴシック" pitchFamily="34" charset="-128"/>
              </a:rPr>
              <a:t>React with hydrogen gas</a:t>
            </a:r>
          </a:p>
          <a:p>
            <a:pPr marL="692150" lvl="1" indent="-347663" eaLnBrk="1" hangingPunct="1"/>
            <a:r>
              <a:rPr lang="en-US" altLang="en-US" sz="2200" smtClean="0">
                <a:ea typeface="ＭＳ Ｐゴシック" pitchFamily="34" charset="-128"/>
              </a:rPr>
              <a:t>Requires a catalyst – Ni, Pt, Pd</a:t>
            </a:r>
          </a:p>
        </p:txBody>
      </p:sp>
      <p:sp>
        <p:nvSpPr>
          <p:cNvPr id="41987" name="Rectangle 5"/>
          <p:cNvSpPr>
            <a:spLocks noChangeArrowheads="1"/>
          </p:cNvSpPr>
          <p:nvPr/>
        </p:nvSpPr>
        <p:spPr bwMode="auto">
          <a:xfrm rot="-5400000">
            <a:off x="-24765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>
                <a:solidFill>
                  <a:srgbClr val="9BBB59"/>
                </a:solidFill>
              </a:rPr>
              <a:t>13.4 Reactions Involving Aldehydes and Ketones</a:t>
            </a:r>
          </a:p>
        </p:txBody>
      </p:sp>
      <p:grpSp>
        <p:nvGrpSpPr>
          <p:cNvPr id="41989" name="Group 9"/>
          <p:cNvGrpSpPr>
            <a:grpSpLocks/>
          </p:cNvGrpSpPr>
          <p:nvPr/>
        </p:nvGrpSpPr>
        <p:grpSpPr bwMode="auto">
          <a:xfrm>
            <a:off x="8077200" y="609600"/>
            <a:ext cx="762000" cy="523875"/>
            <a:chOff x="3962400" y="5791200"/>
            <a:chExt cx="762000" cy="523220"/>
          </a:xfrm>
        </p:grpSpPr>
        <p:sp>
          <p:nvSpPr>
            <p:cNvPr id="41992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B050"/>
                  </a:solidFill>
                  <a:latin typeface="Arial Black" pitchFamily="34" charset="0"/>
                </a:rPr>
                <a:t>7</a:t>
              </a:r>
            </a:p>
          </p:txBody>
        </p:sp>
        <p:sp>
          <p:nvSpPr>
            <p:cNvPr id="41993" name="Isosceles Triangle 9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  <p:pic>
        <p:nvPicPr>
          <p:cNvPr id="41995" name="Picture 11" descr="den02761_eq13_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4178300"/>
            <a:ext cx="5197475" cy="228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1" y="152400"/>
            <a:ext cx="6934199" cy="685800"/>
          </a:xfrm>
        </p:spPr>
        <p:txBody>
          <a:bodyPr lIns="92075" tIns="46038" rIns="92075" bIns="46038"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ea typeface="+mj-ea"/>
              </a:rPr>
              <a:t>Hemiacetal and </a:t>
            </a:r>
            <a:r>
              <a:rPr lang="en-US" sz="4000" dirty="0" err="1" smtClean="0">
                <a:ea typeface="+mj-ea"/>
              </a:rPr>
              <a:t>Acetal</a:t>
            </a:r>
            <a:r>
              <a:rPr lang="en-US" sz="4000" dirty="0" smtClean="0">
                <a:ea typeface="+mj-ea"/>
              </a:rPr>
              <a:t> Formation</a:t>
            </a:r>
          </a:p>
        </p:txBody>
      </p:sp>
      <p:sp>
        <p:nvSpPr>
          <p:cNvPr id="44034" name="Rectangle 9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9BBB59"/>
                </a:solidFill>
              </a:rPr>
              <a:t>13.4 Reactions Involving Aldehydes and Ketones</a:t>
            </a:r>
          </a:p>
        </p:txBody>
      </p:sp>
      <p:grpSp>
        <p:nvGrpSpPr>
          <p:cNvPr id="44036" name="Group 9"/>
          <p:cNvGrpSpPr>
            <a:grpSpLocks/>
          </p:cNvGrpSpPr>
          <p:nvPr/>
        </p:nvGrpSpPr>
        <p:grpSpPr bwMode="auto">
          <a:xfrm>
            <a:off x="8001000" y="533400"/>
            <a:ext cx="762000" cy="523875"/>
            <a:chOff x="3962400" y="5791200"/>
            <a:chExt cx="762000" cy="523220"/>
          </a:xfrm>
        </p:grpSpPr>
        <p:sp>
          <p:nvSpPr>
            <p:cNvPr id="44045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B050"/>
                  </a:solidFill>
                  <a:latin typeface="Arial Black" pitchFamily="34" charset="0"/>
                </a:rPr>
                <a:t>7</a:t>
              </a:r>
            </a:p>
          </p:txBody>
        </p:sp>
        <p:sp>
          <p:nvSpPr>
            <p:cNvPr id="44046" name="Isosceles Triangle 10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600200" y="5410200"/>
            <a:ext cx="3352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Arial" charset="0"/>
              <a:buNone/>
              <a:defRPr/>
            </a:pPr>
            <a:r>
              <a:rPr lang="en-US" sz="2800" dirty="0" smtClean="0"/>
              <a:t>Generalized structure of a </a:t>
            </a:r>
            <a:r>
              <a:rPr lang="en-US" sz="2800" dirty="0" err="1" smtClean="0"/>
              <a:t>hemiacetal</a:t>
            </a:r>
            <a:endParaRPr lang="en-US" sz="2800" dirty="0" smtClean="0"/>
          </a:p>
          <a:p>
            <a:pPr algn="ctr" eaLnBrk="1" hangingPunct="1">
              <a:defRPr/>
            </a:pPr>
            <a:endParaRPr lang="en-US" sz="2800" dirty="0" smtClean="0"/>
          </a:p>
          <a:p>
            <a:pPr algn="ctr" eaLnBrk="1" hangingPunct="1">
              <a:defRPr/>
            </a:pPr>
            <a:endParaRPr lang="en-US" sz="2800" dirty="0" smtClean="0"/>
          </a:p>
          <a:p>
            <a:pPr marL="0" indent="0" algn="ctr" eaLnBrk="1" hangingPunct="1">
              <a:buFont typeface="Arial" charset="0"/>
              <a:buNone/>
              <a:defRPr/>
            </a:pPr>
            <a:endParaRPr lang="en-US" sz="2800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505450" y="5410200"/>
            <a:ext cx="3352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Arial" charset="0"/>
              <a:buNone/>
              <a:defRPr/>
            </a:pPr>
            <a:r>
              <a:rPr lang="en-US" sz="2800" dirty="0" smtClean="0"/>
              <a:t>Generalized structure of an </a:t>
            </a:r>
            <a:r>
              <a:rPr lang="en-US" sz="2800" dirty="0" err="1"/>
              <a:t>a</a:t>
            </a:r>
            <a:r>
              <a:rPr lang="en-US" sz="2800" dirty="0" err="1" smtClean="0"/>
              <a:t>cetal</a:t>
            </a:r>
            <a:endParaRPr lang="en-US" sz="2800" dirty="0" smtClean="0"/>
          </a:p>
          <a:p>
            <a:pPr algn="ctr" eaLnBrk="1" hangingPunct="1">
              <a:defRPr/>
            </a:pPr>
            <a:endParaRPr lang="en-US" sz="2800" dirty="0" smtClean="0"/>
          </a:p>
          <a:p>
            <a:pPr algn="ctr" eaLnBrk="1" hangingPunct="1">
              <a:defRPr/>
            </a:pPr>
            <a:endParaRPr lang="en-US" sz="2800" dirty="0" smtClean="0"/>
          </a:p>
          <a:p>
            <a:pPr marL="0" indent="0" algn="ctr" eaLnBrk="1" hangingPunct="1">
              <a:buFont typeface="Arial" charset="0"/>
              <a:buNone/>
              <a:defRPr/>
            </a:pPr>
            <a:endParaRPr lang="en-US" sz="2800" dirty="0"/>
          </a:p>
        </p:txBody>
      </p:sp>
      <p:pic>
        <p:nvPicPr>
          <p:cNvPr id="44048" name="Picture 16" descr="den02761_eq13_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8" y="1211263"/>
            <a:ext cx="7269162" cy="205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9" name="Picture 17" descr="den02761_eq13_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3587750"/>
            <a:ext cx="3181350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50" name="Picture 18" descr="den02761_eq13_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38" y="3587750"/>
            <a:ext cx="3578225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1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6400800" cy="990600"/>
          </a:xfrm>
        </p:spPr>
        <p:txBody>
          <a:bodyPr lIns="92075" tIns="46038" rIns="92075" bIns="46038"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ea typeface="+mj-ea"/>
              </a:rPr>
              <a:t>Aldehyde and Alcohol Reaction</a:t>
            </a:r>
          </a:p>
        </p:txBody>
      </p:sp>
      <p:sp>
        <p:nvSpPr>
          <p:cNvPr id="45058" name="Rectangle 4"/>
          <p:cNvSpPr>
            <a:spLocks noGrp="1" noChangeArrowheads="1"/>
          </p:cNvSpPr>
          <p:nvPr>
            <p:ph idx="1"/>
          </p:nvPr>
        </p:nvSpPr>
        <p:spPr>
          <a:xfrm>
            <a:off x="1524000" y="1300163"/>
            <a:ext cx="7162800" cy="1443037"/>
          </a:xfrm>
        </p:spPr>
        <p:txBody>
          <a:bodyPr lIns="92075" tIns="46038" rIns="92075" bIns="46038"/>
          <a:lstStyle/>
          <a:p>
            <a:pPr eaLnBrk="1" hangingPunct="1">
              <a:spcBef>
                <a:spcPct val="5000"/>
              </a:spcBef>
            </a:pPr>
            <a:r>
              <a:rPr lang="en-US" altLang="en-US" sz="2800" smtClean="0">
                <a:ea typeface="ＭＳ Ｐゴシック" pitchFamily="34" charset="-128"/>
              </a:rPr>
              <a:t>Product of the addition reaction is a hemiacetal followed by formation of an acetal</a:t>
            </a:r>
            <a:endParaRPr lang="en-US" altLang="en-US" sz="2000" smtClean="0">
              <a:ea typeface="ＭＳ Ｐゴシック" pitchFamily="34" charset="-128"/>
            </a:endParaRPr>
          </a:p>
        </p:txBody>
      </p:sp>
      <p:sp>
        <p:nvSpPr>
          <p:cNvPr id="45059" name="Rectangle 9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9BBB59"/>
                </a:solidFill>
              </a:rPr>
              <a:t>13.4 Reactions Involving Aldehydes and Ketones</a:t>
            </a:r>
          </a:p>
        </p:txBody>
      </p:sp>
      <p:sp>
        <p:nvSpPr>
          <p:cNvPr id="45060" name="Line 10"/>
          <p:cNvSpPr>
            <a:spLocks noChangeShapeType="1"/>
          </p:cNvSpPr>
          <p:nvPr/>
        </p:nvSpPr>
        <p:spPr bwMode="auto">
          <a:xfrm flipV="1">
            <a:off x="6705600" y="3276600"/>
            <a:ext cx="762000" cy="381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061" name="Line 11"/>
          <p:cNvSpPr>
            <a:spLocks noChangeShapeType="1"/>
          </p:cNvSpPr>
          <p:nvPr/>
        </p:nvSpPr>
        <p:spPr bwMode="auto">
          <a:xfrm>
            <a:off x="5410200" y="4267200"/>
            <a:ext cx="1752600" cy="381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45067" name="Picture 11" descr="den02761_eq13_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2798763"/>
            <a:ext cx="5154613" cy="154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8" name="Picture 12" descr="den02761_eq13_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4940300"/>
            <a:ext cx="6767513" cy="15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1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6400800" cy="990600"/>
          </a:xfrm>
        </p:spPr>
        <p:txBody>
          <a:bodyPr lIns="92075" tIns="46038" rIns="92075" bIns="46038" rtlCol="0"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ea typeface="+mj-ea"/>
              </a:rPr>
              <a:t>Ketone and Alcohol Reaction</a:t>
            </a:r>
          </a:p>
        </p:txBody>
      </p:sp>
      <p:sp>
        <p:nvSpPr>
          <p:cNvPr id="46082" name="Rectangle 9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9BBB59"/>
                </a:solidFill>
              </a:rPr>
              <a:t>13.4 Reactions Involving Aldehydes and Ketones</a:t>
            </a:r>
          </a:p>
        </p:txBody>
      </p:sp>
      <p:sp>
        <p:nvSpPr>
          <p:cNvPr id="46083" name="Line 10"/>
          <p:cNvSpPr>
            <a:spLocks noChangeShapeType="1"/>
          </p:cNvSpPr>
          <p:nvPr/>
        </p:nvSpPr>
        <p:spPr bwMode="auto">
          <a:xfrm flipV="1">
            <a:off x="6705600" y="3276600"/>
            <a:ext cx="762000" cy="381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084" name="Line 11"/>
          <p:cNvSpPr>
            <a:spLocks noChangeShapeType="1"/>
          </p:cNvSpPr>
          <p:nvPr/>
        </p:nvSpPr>
        <p:spPr bwMode="auto">
          <a:xfrm>
            <a:off x="5410200" y="4267200"/>
            <a:ext cx="1752600" cy="381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46090" name="Picture 10" descr="den02761_eq13_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38" y="1600200"/>
            <a:ext cx="7054850" cy="189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1" name="Picture 11" descr="den02761_eq13_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4191000"/>
            <a:ext cx="7369175" cy="171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1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6400800" cy="990600"/>
          </a:xfrm>
        </p:spPr>
        <p:txBody>
          <a:bodyPr lIns="92075" tIns="46038" rIns="92075" bIns="46038"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err="1" smtClean="0">
                <a:ea typeface="+mj-ea"/>
              </a:rPr>
              <a:t>Intramolecular</a:t>
            </a:r>
            <a:r>
              <a:rPr lang="en-US" sz="4000" dirty="0" smtClean="0">
                <a:ea typeface="+mj-ea"/>
              </a:rPr>
              <a:t> </a:t>
            </a:r>
            <a:r>
              <a:rPr lang="en-US" sz="4000" dirty="0" err="1" smtClean="0">
                <a:ea typeface="+mj-ea"/>
              </a:rPr>
              <a:t>Hemiacetal</a:t>
            </a:r>
            <a:r>
              <a:rPr lang="en-US" sz="4000" dirty="0" smtClean="0">
                <a:ea typeface="+mj-ea"/>
              </a:rPr>
              <a:t> Formation</a:t>
            </a:r>
          </a:p>
        </p:txBody>
      </p:sp>
      <p:sp>
        <p:nvSpPr>
          <p:cNvPr id="47106" name="Rectangle 9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9BBB59"/>
                </a:solidFill>
              </a:rPr>
              <a:t>13.4 Reactions Involving Aldehydes and Ketones</a:t>
            </a:r>
          </a:p>
        </p:txBody>
      </p:sp>
      <p:sp>
        <p:nvSpPr>
          <p:cNvPr id="47107" name="Line 10"/>
          <p:cNvSpPr>
            <a:spLocks noChangeShapeType="1"/>
          </p:cNvSpPr>
          <p:nvPr/>
        </p:nvSpPr>
        <p:spPr bwMode="auto">
          <a:xfrm flipV="1">
            <a:off x="6705600" y="3276600"/>
            <a:ext cx="762000" cy="381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7108" name="Line 11"/>
          <p:cNvSpPr>
            <a:spLocks noChangeShapeType="1"/>
          </p:cNvSpPr>
          <p:nvPr/>
        </p:nvSpPr>
        <p:spPr bwMode="auto">
          <a:xfrm>
            <a:off x="5410200" y="4267200"/>
            <a:ext cx="1752600" cy="381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7110" name="Rectangle 4"/>
          <p:cNvSpPr>
            <a:spLocks noGrp="1" noChangeArrowheads="1"/>
          </p:cNvSpPr>
          <p:nvPr>
            <p:ph idx="1"/>
          </p:nvPr>
        </p:nvSpPr>
        <p:spPr>
          <a:xfrm>
            <a:off x="1524000" y="1300163"/>
            <a:ext cx="7162800" cy="1443037"/>
          </a:xfrm>
        </p:spPr>
        <p:txBody>
          <a:bodyPr lIns="92075" tIns="46038" rIns="92075" bIns="46038"/>
          <a:lstStyle/>
          <a:p>
            <a:pPr eaLnBrk="1" hangingPunct="1">
              <a:spcBef>
                <a:spcPct val="5000"/>
              </a:spcBef>
            </a:pPr>
            <a:r>
              <a:rPr lang="en-US" altLang="en-US" sz="2800" smtClean="0">
                <a:ea typeface="ＭＳ Ｐゴシック" pitchFamily="34" charset="-128"/>
              </a:rPr>
              <a:t>The aldehyde and alcohol functional groups can both be parts of the same molecule in an intramolecular reaction</a:t>
            </a:r>
            <a:endParaRPr lang="en-US" altLang="en-US" sz="2000" smtClean="0">
              <a:ea typeface="ＭＳ Ｐゴシック" pitchFamily="34" charset="-128"/>
            </a:endParaRPr>
          </a:p>
        </p:txBody>
      </p:sp>
      <p:pic>
        <p:nvPicPr>
          <p:cNvPr id="47114" name="Picture 10" descr="den02761_eq13_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88" y="2865438"/>
            <a:ext cx="5237162" cy="358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1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6400800" cy="990600"/>
          </a:xfrm>
        </p:spPr>
        <p:txBody>
          <a:bodyPr lIns="92075" tIns="46038" rIns="92075" bIns="46038"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err="1" smtClean="0">
                <a:ea typeface="+mj-ea"/>
              </a:rPr>
              <a:t>Hemiacetals</a:t>
            </a:r>
            <a:r>
              <a:rPr lang="en-US" sz="4000" dirty="0" smtClean="0">
                <a:ea typeface="+mj-ea"/>
              </a:rPr>
              <a:t> and Carbohydrates</a:t>
            </a:r>
          </a:p>
        </p:txBody>
      </p:sp>
      <p:sp>
        <p:nvSpPr>
          <p:cNvPr id="48130" name="Rectangle 9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9BBB59"/>
                </a:solidFill>
              </a:rPr>
              <a:t>13.4 Reactions Involving Aldehydes and Ketones</a:t>
            </a:r>
          </a:p>
        </p:txBody>
      </p:sp>
      <p:sp>
        <p:nvSpPr>
          <p:cNvPr id="48131" name="Rectangle 4"/>
          <p:cNvSpPr>
            <a:spLocks noGrp="1" noChangeArrowheads="1"/>
          </p:cNvSpPr>
          <p:nvPr>
            <p:ph idx="1"/>
          </p:nvPr>
        </p:nvSpPr>
        <p:spPr>
          <a:xfrm>
            <a:off x="1524000" y="1300163"/>
            <a:ext cx="7162800" cy="1443037"/>
          </a:xfrm>
        </p:spPr>
        <p:txBody>
          <a:bodyPr lIns="92075" tIns="46038" rIns="92075" bIns="46038"/>
          <a:lstStyle/>
          <a:p>
            <a:pPr eaLnBrk="1" hangingPunct="1">
              <a:spcBef>
                <a:spcPct val="5000"/>
              </a:spcBef>
            </a:pPr>
            <a:r>
              <a:rPr lang="en-US" altLang="en-US" sz="2800" smtClean="0">
                <a:ea typeface="ＭＳ Ｐゴシック" pitchFamily="34" charset="-128"/>
              </a:rPr>
              <a:t>This reaction is important in the chemistry of carbohydrates, where hemiacetals are readily formed:</a:t>
            </a:r>
            <a:endParaRPr lang="en-US" altLang="en-US" sz="2000" smtClean="0">
              <a:ea typeface="ＭＳ Ｐゴシック" pitchFamily="34" charset="-128"/>
            </a:endParaRPr>
          </a:p>
        </p:txBody>
      </p:sp>
      <p:pic>
        <p:nvPicPr>
          <p:cNvPr id="48137" name="Picture 9" descr="den02761_13_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8" y="2789238"/>
            <a:ext cx="4879975" cy="385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1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6400800" cy="990600"/>
          </a:xfrm>
        </p:spPr>
        <p:txBody>
          <a:bodyPr lIns="92075" tIns="46038" rIns="92075" bIns="46038" rtlCol="0"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err="1" smtClean="0">
                <a:ea typeface="+mj-ea"/>
              </a:rPr>
              <a:t>Acetals</a:t>
            </a:r>
            <a:r>
              <a:rPr lang="en-US" sz="4000" dirty="0" smtClean="0">
                <a:ea typeface="+mj-ea"/>
              </a:rPr>
              <a:t> and Carbohydrates</a:t>
            </a:r>
          </a:p>
        </p:txBody>
      </p:sp>
      <p:sp>
        <p:nvSpPr>
          <p:cNvPr id="49154" name="Rectangle 9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9BBB59"/>
                </a:solidFill>
              </a:rPr>
              <a:t>13.4 Reactions Involving Aldehydes and Ketones</a:t>
            </a:r>
          </a:p>
        </p:txBody>
      </p:sp>
      <p:sp>
        <p:nvSpPr>
          <p:cNvPr id="49155" name="Rectangle 4"/>
          <p:cNvSpPr>
            <a:spLocks noGrp="1" noChangeArrowheads="1"/>
          </p:cNvSpPr>
          <p:nvPr>
            <p:ph idx="1"/>
          </p:nvPr>
        </p:nvSpPr>
        <p:spPr>
          <a:xfrm>
            <a:off x="1524000" y="1300163"/>
            <a:ext cx="7162800" cy="1443037"/>
          </a:xfrm>
        </p:spPr>
        <p:txBody>
          <a:bodyPr lIns="92075" tIns="46038" rIns="92075" bIns="46038"/>
          <a:lstStyle/>
          <a:p>
            <a:pPr eaLnBrk="1" hangingPunct="1">
              <a:spcBef>
                <a:spcPct val="5000"/>
              </a:spcBef>
            </a:pPr>
            <a:r>
              <a:rPr lang="en-US" altLang="en-US" sz="2800" smtClean="0">
                <a:ea typeface="ＭＳ Ｐゴシック" pitchFamily="34" charset="-128"/>
              </a:rPr>
              <a:t>The acetal is formed between the hemiacetal hydroxyl group in blue with the alcohol hydroxyl group in red on a second molecule</a:t>
            </a:r>
            <a:endParaRPr lang="en-US" altLang="en-US" sz="2000" smtClean="0">
              <a:ea typeface="ＭＳ Ｐゴシック" pitchFamily="34" charset="-128"/>
            </a:endParaRPr>
          </a:p>
        </p:txBody>
      </p:sp>
      <p:pic>
        <p:nvPicPr>
          <p:cNvPr id="49161" name="Picture 9" descr="den02761_13_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3200400"/>
            <a:ext cx="7381875" cy="264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8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534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13.1 Structure and Physical Properties</a:t>
            </a:r>
          </a:p>
        </p:txBody>
      </p:sp>
      <p:sp>
        <p:nvSpPr>
          <p:cNvPr id="16386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43000"/>
            <a:ext cx="72390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Aldehydes and ketones are polar compounds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The carbonyl group is polar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The oxygen end is electronegative</a:t>
            </a:r>
          </a:p>
        </p:txBody>
      </p:sp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0" y="3505200"/>
            <a:ext cx="43053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endParaRPr lang="en-IN" altLang="en-US" sz="3200" b="1">
              <a:solidFill>
                <a:schemeClr val="tx1"/>
              </a:solidFill>
              <a:latin typeface="Arial" pitchFamily="34" charset="0"/>
            </a:endParaRPr>
          </a:p>
        </p:txBody>
      </p:sp>
      <p:grpSp>
        <p:nvGrpSpPr>
          <p:cNvPr id="16389" name="Group 9"/>
          <p:cNvGrpSpPr>
            <a:grpSpLocks/>
          </p:cNvGrpSpPr>
          <p:nvPr/>
        </p:nvGrpSpPr>
        <p:grpSpPr bwMode="auto">
          <a:xfrm>
            <a:off x="7848600" y="1371600"/>
            <a:ext cx="762000" cy="523875"/>
            <a:chOff x="3962400" y="5791200"/>
            <a:chExt cx="762000" cy="523220"/>
          </a:xfrm>
        </p:grpSpPr>
        <p:sp>
          <p:nvSpPr>
            <p:cNvPr id="16392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B050"/>
                  </a:solidFill>
                  <a:latin typeface="Arial Black" pitchFamily="34" charset="0"/>
                </a:rPr>
                <a:t>1</a:t>
              </a:r>
            </a:p>
          </p:txBody>
        </p:sp>
        <p:sp>
          <p:nvSpPr>
            <p:cNvPr id="16393" name="Isosceles Triangle 12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  <p:pic>
        <p:nvPicPr>
          <p:cNvPr id="16395" name="Picture 11" descr="den02761_13_0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2936875"/>
            <a:ext cx="7407275" cy="369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Hydrogen Bonding in Carbonyls</a:t>
            </a:r>
            <a:endParaRPr lang="en-CA" altLang="en-US" smtClean="0">
              <a:ea typeface="ＭＳ Ｐゴシック" pitchFamily="34" charset="-128"/>
            </a:endParaRP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5000"/>
              </a:lnSpc>
              <a:defRPr/>
            </a:pPr>
            <a:r>
              <a:rPr lang="en-US" dirty="0">
                <a:solidFill>
                  <a:schemeClr val="accent3"/>
                </a:solidFill>
                <a:latin typeface="Times New Roman" charset="0"/>
                <a:ea typeface="ＭＳ Ｐゴシック" charset="0"/>
              </a:rPr>
              <a:t>13.1 Structure and Physical Properties</a:t>
            </a:r>
          </a:p>
        </p:txBody>
      </p:sp>
      <p:sp>
        <p:nvSpPr>
          <p:cNvPr id="17411" name="Rectangle 11"/>
          <p:cNvSpPr txBox="1">
            <a:spLocks noChangeArrowheads="1"/>
          </p:cNvSpPr>
          <p:nvPr/>
        </p:nvSpPr>
        <p:spPr bwMode="auto">
          <a:xfrm>
            <a:off x="1371600" y="1447800"/>
            <a:ext cx="7239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en-US" sz="2800">
                <a:solidFill>
                  <a:schemeClr val="tx1"/>
                </a:solidFill>
                <a:latin typeface="Calibri" pitchFamily="34" charset="0"/>
              </a:rPr>
              <a:t>Aldehydes and ketones cannot form intermolecular hydrogen bonds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en-US" sz="2800">
                <a:solidFill>
                  <a:schemeClr val="tx1"/>
                </a:solidFill>
                <a:latin typeface="Calibri" pitchFamily="34" charset="0"/>
              </a:rPr>
              <a:t>However, water can form hydrogen bonds to them</a:t>
            </a:r>
            <a:endParaRPr lang="en-US" altLang="en-US" sz="240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7416" name="Picture 8" descr="den02761_13_02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88" y="3363913"/>
            <a:ext cx="5453062" cy="334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7848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ea typeface="+mj-ea"/>
              </a:rPr>
              <a:t>IUPAC and Common Names With Formulas for Several Aldehydes</a:t>
            </a:r>
            <a:endParaRPr lang="en-CA" sz="4000" smtClean="0">
              <a:ea typeface="+mj-ea"/>
            </a:endParaRPr>
          </a:p>
        </p:txBody>
      </p:sp>
      <p:sp>
        <p:nvSpPr>
          <p:cNvPr id="22530" name="Rectangle 4"/>
          <p:cNvSpPr>
            <a:spLocks noChangeArrowheads="1"/>
          </p:cNvSpPr>
          <p:nvPr/>
        </p:nvSpPr>
        <p:spPr bwMode="auto">
          <a:xfrm rot="-5400000">
            <a:off x="-24765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9BBB59"/>
                </a:solidFill>
              </a:rPr>
              <a:t>13.2 Nomenclature and Common Names</a:t>
            </a:r>
          </a:p>
        </p:txBody>
      </p:sp>
      <p:pic>
        <p:nvPicPr>
          <p:cNvPr id="22535" name="Picture 7" descr="den02761_t13_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63763"/>
            <a:ext cx="6911975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382000" cy="838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ea typeface="+mj-ea"/>
              </a:rPr>
              <a:t>13.3  Important Aldehydes and Ketones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371600"/>
            <a:ext cx="7772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err="1" smtClean="0">
                <a:ea typeface="ＭＳ Ｐゴシック" pitchFamily="34" charset="-128"/>
              </a:rPr>
              <a:t>Methanal</a:t>
            </a:r>
            <a:r>
              <a:rPr lang="en-US" altLang="en-US" sz="2800" dirty="0" smtClean="0">
                <a:ea typeface="ＭＳ Ｐゴシック" pitchFamily="34" charset="-128"/>
              </a:rPr>
              <a:t> (formaldehyde) - gas used in aqueous solutions as formalin to preserve tissue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err="1" smtClean="0">
                <a:ea typeface="ＭＳ Ｐゴシック" pitchFamily="34" charset="-128"/>
              </a:rPr>
              <a:t>Ethanal</a:t>
            </a:r>
            <a:r>
              <a:rPr lang="en-US" altLang="en-US" sz="2800" dirty="0" smtClean="0">
                <a:ea typeface="ＭＳ Ｐゴシック" pitchFamily="34" charset="-128"/>
              </a:rPr>
              <a:t> (acetaldehyde) - produced from ethanol in the liver causing hangover symptoms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ea typeface="ＭＳ Ｐゴシック" pitchFamily="34" charset="-128"/>
              </a:rPr>
              <a:t>Propanone (Acetone) - simplest possible ketone</a:t>
            </a:r>
          </a:p>
          <a:p>
            <a:pPr marL="692150" lvl="1" indent="-347663" eaLnBrk="1" hangingPunct="1">
              <a:lnSpc>
                <a:spcPct val="90000"/>
              </a:lnSpc>
            </a:pPr>
            <a:r>
              <a:rPr lang="en-US" altLang="en-US" sz="2400" dirty="0" smtClean="0">
                <a:ea typeface="ＭＳ Ｐゴシック" pitchFamily="34" charset="-128"/>
              </a:rPr>
              <a:t>Miscible with water</a:t>
            </a:r>
          </a:p>
          <a:p>
            <a:pPr marL="692150" lvl="1" indent="-347663" eaLnBrk="1" hangingPunct="1">
              <a:lnSpc>
                <a:spcPct val="90000"/>
              </a:lnSpc>
            </a:pPr>
            <a:r>
              <a:rPr lang="en-US" altLang="en-US" sz="2400" dirty="0" smtClean="0">
                <a:ea typeface="ＭＳ Ｐゴシック" pitchFamily="34" charset="-128"/>
              </a:rPr>
              <a:t>Flammable</a:t>
            </a:r>
          </a:p>
          <a:p>
            <a:pPr marL="692150" lvl="1" indent="-347663" eaLnBrk="1" hangingPunct="1">
              <a:lnSpc>
                <a:spcPct val="90000"/>
              </a:lnSpc>
            </a:pPr>
            <a:r>
              <a:rPr lang="en-US" altLang="en-US" sz="2400" dirty="0" smtClean="0">
                <a:ea typeface="ＭＳ Ｐゴシック" pitchFamily="34" charset="-128"/>
              </a:rPr>
              <a:t>Both acetone and methyl ethyl ketone (butanone) are very versatile solvents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>
              <a:ea typeface="ＭＳ Ｐゴシック" pitchFamily="34" charset="-128"/>
            </a:endParaRPr>
          </a:p>
        </p:txBody>
      </p:sp>
      <p:grpSp>
        <p:nvGrpSpPr>
          <p:cNvPr id="26628" name="Group 9"/>
          <p:cNvGrpSpPr>
            <a:grpSpLocks/>
          </p:cNvGrpSpPr>
          <p:nvPr/>
        </p:nvGrpSpPr>
        <p:grpSpPr bwMode="auto">
          <a:xfrm>
            <a:off x="8077200" y="990600"/>
            <a:ext cx="762000" cy="523875"/>
            <a:chOff x="3962400" y="5791200"/>
            <a:chExt cx="762000" cy="523220"/>
          </a:xfrm>
        </p:grpSpPr>
        <p:sp>
          <p:nvSpPr>
            <p:cNvPr id="26629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B050"/>
                  </a:solidFill>
                  <a:latin typeface="Arial Black" pitchFamily="34" charset="0"/>
                </a:rPr>
                <a:t>3</a:t>
              </a:r>
            </a:p>
          </p:txBody>
        </p:sp>
        <p:sp>
          <p:nvSpPr>
            <p:cNvPr id="26630" name="Isosceles Triangle 7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924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Important Uses of Carbonyl Compounds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00200"/>
            <a:ext cx="7772400" cy="3429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Used in many industries</a:t>
            </a:r>
          </a:p>
          <a:p>
            <a:pPr marL="692150" lvl="1" indent="-347663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Food chemicals</a:t>
            </a:r>
          </a:p>
          <a:p>
            <a:pPr marL="987425" lvl="2" indent="-293688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Natural food additives</a:t>
            </a:r>
          </a:p>
          <a:p>
            <a:pPr marL="987425" lvl="2" indent="-293688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Artificial additives</a:t>
            </a:r>
          </a:p>
          <a:p>
            <a:pPr marL="692150" lvl="1" indent="-347663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Fragrance chemicals</a:t>
            </a:r>
          </a:p>
          <a:p>
            <a:pPr marL="692150" lvl="1" indent="-347663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Medicines</a:t>
            </a:r>
          </a:p>
          <a:p>
            <a:pPr marL="692150" lvl="1" indent="-347663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Agricultural chemicals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7651" name="Rectangle 8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9BBB59"/>
                </a:solidFill>
              </a:rPr>
              <a:t>13.3 Important Aldehydes and Ketone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9248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Vanillin and 2-Octanone</a:t>
            </a:r>
          </a:p>
        </p:txBody>
      </p:sp>
      <p:sp>
        <p:nvSpPr>
          <p:cNvPr id="28674" name="Rectangle 8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9BBB59"/>
                </a:solidFill>
              </a:rPr>
              <a:t>13.3 Important Aldehydes and Ketone</a:t>
            </a:r>
          </a:p>
        </p:txBody>
      </p:sp>
      <p:pic>
        <p:nvPicPr>
          <p:cNvPr id="28680" name="Picture 8" descr="den02761_13_0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1452563"/>
            <a:ext cx="6781800" cy="51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Benzaldehyde and </a:t>
            </a:r>
            <a:r>
              <a:rPr lang="en-US" altLang="en-US" dirty="0" err="1" smtClean="0">
                <a:ea typeface="ＭＳ Ｐゴシック" pitchFamily="34" charset="-128"/>
              </a:rPr>
              <a:t>Cinnamaldehyde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29698" name="Rectangle 7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9BBB59"/>
                </a:solidFill>
              </a:rPr>
              <a:t>13.3 Important Aldehydes and Ketone</a:t>
            </a:r>
          </a:p>
        </p:txBody>
      </p:sp>
      <p:pic>
        <p:nvPicPr>
          <p:cNvPr id="29703" name="Picture 7" descr="den02761_13_03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965325"/>
            <a:ext cx="7261225" cy="358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SECTOMILLISECCONVERTED" val="1"/>
  <p:tag name="MMPROD_UIDATA" val="&lt;database version=&quot;6.0&quot;&gt;&lt;object type=&quot;1&quot; unique_id=&quot;10001&quot;&gt;&lt;object type=&quot;8&quot; unique_id=&quot;10455&quot;&gt;&lt;/object&gt;&lt;object type=&quot;2&quot; unique_id=&quot;10456&quot;&gt;&lt;object type=&quot;3&quot; unique_id=&quot;10457&quot;&gt;&lt;property id=&quot;20148&quot; value=&quot;5&quot;/&gt;&lt;property id=&quot;20300&quot; value=&quot;Slide 1&quot;/&gt;&lt;property id=&quot;20307&quot; value=&quot;307&quot;/&gt;&lt;/object&gt;&lt;object type=&quot;3&quot; unique_id=&quot;10458&quot;&gt;&lt;property id=&quot;20148&quot; value=&quot;5&quot;/&gt;&lt;property id=&quot;20300&quot; value=&quot;Slide 2 - &amp;quot;Carbonyl Compounds&amp;quot;&quot;/&gt;&lt;property id=&quot;20307&quot; value=&quot;267&quot;/&gt;&lt;/object&gt;&lt;object type=&quot;3&quot; unique_id=&quot;10459&quot;&gt;&lt;property id=&quot;20148&quot; value=&quot;5&quot;/&gt;&lt;property id=&quot;20300&quot; value=&quot;Slide 3 - &amp;quot;13.1 Structures and Physical Properties&amp;quot;&quot;/&gt;&lt;property id=&quot;20307&quot; value=&quot;268&quot;/&gt;&lt;/object&gt;&lt;object type=&quot;3&quot; unique_id=&quot;10460&quot;&gt;&lt;property id=&quot;20148&quot; value=&quot;5&quot;/&gt;&lt;property id=&quot;20300&quot; value=&quot;Slide 4 - &amp;quot;13.1 Structure and Physical Properties&amp;quot;&quot;/&gt;&lt;property id=&quot;20307&quot; value=&quot;269&quot;/&gt;&lt;/object&gt;&lt;object type=&quot;3&quot; unique_id=&quot;10461&quot;&gt;&lt;property id=&quot;20148&quot; value=&quot;5&quot;/&gt;&lt;property id=&quot;20300&quot; value=&quot;Slide 5 - &amp;quot;Hydrogen Bonding in Carbonyls&amp;quot;&quot;/&gt;&lt;property id=&quot;20307&quot; value=&quot;270&quot;/&gt;&lt;/object&gt;&lt;object type=&quot;3&quot; unique_id=&quot;10462&quot;&gt;&lt;property id=&quot;20148&quot; value=&quot;5&quot;/&gt;&lt;property id=&quot;20300&quot; value=&quot;Slide 6 - &amp;quot;Physical Properties&amp;quot;&quot;/&gt;&lt;property id=&quot;20307&quot; value=&quot;271&quot;/&gt;&lt;/object&gt;&lt;object type=&quot;3&quot; unique_id=&quot;10463&quot;&gt;&lt;property id=&quot;20148&quot; value=&quot;5&quot;/&gt;&lt;property id=&quot;20300&quot; value=&quot;Slide 7 - &amp;quot;13.2 Nomenclature and Common Names&amp;quot;&quot;/&gt;&lt;property id=&quot;20307&quot; value=&quot;272&quot;/&gt;&lt;/object&gt;&lt;object type=&quot;3&quot; unique_id=&quot;10464&quot;&gt;&lt;property id=&quot;20148&quot; value=&quot;5&quot;/&gt;&lt;property id=&quot;20300&quot; value=&quot;Slide 8 - &amp;quot;Naming Aldehydes&amp;quot;&quot;/&gt;&lt;property id=&quot;20307&quot; value=&quot;273&quot;/&gt;&lt;/object&gt;&lt;object type=&quot;3&quot; unique_id=&quot;10465&quot;&gt;&lt;property id=&quot;20148&quot; value=&quot;5&quot;/&gt;&lt;property id=&quot;20300&quot; value=&quot;Slide 9 - &amp;quot;Common Names of Aldehydes&amp;quot;&quot;/&gt;&lt;property id=&quot;20307&quot; value=&quot;293&quot;/&gt;&lt;/object&gt;&lt;object type=&quot;3&quot; unique_id=&quot;10466&quot;&gt;&lt;property id=&quot;20148&quot; value=&quot;5&quot;/&gt;&lt;property id=&quot;20300&quot; value=&quot;Slide 10 - &amp;quot;IUPAC and Common Names With Formulas for Several Aldehydes&amp;quot;&quot;/&gt;&lt;property id=&quot;20307&quot; value=&quot;274&quot;/&gt;&lt;/object&gt;&lt;object type=&quot;3&quot; unique_id=&quot;10467&quot;&gt;&lt;property id=&quot;20148&quot; value=&quot;5&quot;/&gt;&lt;property id=&quot;20300&quot; value=&quot;Slide 11 - &amp;quot;Examples of Ketones&amp;quot;&quot;/&gt;&lt;property id=&quot;20307&quot; value=&quot;294&quot;/&gt;&lt;/object&gt;&lt;object type=&quot;3&quot; unique_id=&quot;10468&quot;&gt;&lt;property id=&quot;20148&quot; value=&quot;5&quot;/&gt;&lt;property id=&quot;20300&quot; value=&quot;Slide 12 - &amp;quot;IUPAC Naming of Ketones&amp;quot;&quot;/&gt;&lt;property id=&quot;20307&quot; value=&quot;276&quot;/&gt;&lt;/object&gt;&lt;object type=&quot;3&quot; unique_id=&quot;10469&quot;&gt;&lt;property id=&quot;20148&quot; value=&quot;5&quot;/&gt;&lt;property id=&quot;20300&quot; value=&quot;Slide 13 - &amp;quot;Common Names of Ketones&amp;quot;&quot;/&gt;&lt;property id=&quot;20307&quot; value=&quot;275&quot;/&gt;&lt;/object&gt;&lt;object type=&quot;3&quot; unique_id=&quot;10470&quot;&gt;&lt;property id=&quot;20148&quot; value=&quot;5&quot;/&gt;&lt;property id=&quot;20300&quot; value=&quot;Slide 14 - &amp;quot;13.3  Important Aldehydes and Ketones&amp;quot;&quot;/&gt;&lt;property id=&quot;20307&quot; value=&quot;277&quot;/&gt;&lt;/object&gt;&lt;object type=&quot;3&quot; unique_id=&quot;10471&quot;&gt;&lt;property id=&quot;20148&quot; value=&quot;5&quot;/&gt;&lt;property id=&quot;20300&quot; value=&quot;Slide 15 - &amp;quot;Important Uses of Carbonyl Compounds&amp;quot;&quot;/&gt;&lt;property id=&quot;20307&quot; value=&quot;295&quot;/&gt;&lt;/object&gt;&lt;object type=&quot;3&quot; unique_id=&quot;10472&quot;&gt;&lt;property id=&quot;20148&quot; value=&quot;5&quot;/&gt;&lt;property id=&quot;20300&quot; value=&quot;Slide 17 - &amp;quot;Other Important Carbonyls&amp;quot;&quot;/&gt;&lt;property id=&quot;20307&quot; value=&quot;298&quot;/&gt;&lt;/object&gt;&lt;object type=&quot;3&quot; unique_id=&quot;10473&quot;&gt;&lt;property id=&quot;20148&quot; value=&quot;5&quot;/&gt;&lt;property id=&quot;20300&quot; value=&quot;Slide 18 - &amp;quot;Other Important Carbonyls&amp;quot;&quot;/&gt;&lt;property id=&quot;20307&quot; value=&quot;308&quot;/&gt;&lt;/object&gt;&lt;object type=&quot;3&quot; unique_id=&quot;10474&quot;&gt;&lt;property id=&quot;20148&quot; value=&quot;5&quot;/&gt;&lt;property id=&quot;20300&quot; value=&quot;Slide 19 - &amp;quot;13.4 Reactions Involving Aldehydes and Ketones&amp;quot;&quot;/&gt;&lt;property id=&quot;20307&quot; value=&quot;278&quot;/&gt;&lt;/object&gt;&lt;object type=&quot;3&quot; unique_id=&quot;10475&quot;&gt;&lt;property id=&quot;20148&quot; value=&quot;5&quot;/&gt;&lt;property id=&quot;20300&quot; value=&quot;Slide 20 - &amp;quot;Distinguishing Types of Alcohol Oxidation &amp;quot;&quot;/&gt;&lt;property id=&quot;20307&quot; value=&quot;299&quot;/&gt;&lt;/object&gt;&lt;object type=&quot;3&quot; unique_id=&quot;10476&quot;&gt;&lt;property id=&quot;20148&quot; value=&quot;5&quot;/&gt;&lt;property id=&quot;20300&quot; value=&quot;Slide 21 - &amp;quot;Distinguishing Types of Alcohol Oxidation &amp;quot;&quot;/&gt;&lt;property id=&quot;20307&quot; value=&quot;309&quot;/&gt;&lt;/object&gt;&lt;object type=&quot;3&quot; unique_id=&quot;10477&quot;&gt;&lt;property id=&quot;20148&quot; value=&quot;5&quot;/&gt;&lt;property id=&quot;20300&quot; value=&quot;Slide 23&quot;/&gt;&lt;property id=&quot;20307&quot; value=&quot;280&quot;/&gt;&lt;/object&gt;&lt;object type=&quot;3&quot; unique_id=&quot;10478&quot;&gt;&lt;property id=&quot;20148&quot; value=&quot;5&quot;/&gt;&lt;property id=&quot;20300&quot; value=&quot;Slide 24 - &amp;quot;Oxidation of Aldehydes&amp;quot;&quot;/&gt;&lt;property id=&quot;20307&quot; value=&quot;281&quot;/&gt;&lt;/object&gt;&lt;object type=&quot;3&quot; unique_id=&quot;10479&quot;&gt;&lt;property id=&quot;20148&quot; value=&quot;5&quot;/&gt;&lt;property id=&quot;20300&quot; value=&quot;Slide 25 - &amp;quot;Distinguishing Aldehydes From Ketones&amp;quot;&quot;/&gt;&lt;property id=&quot;20307&quot; value=&quot;300&quot;/&gt;&lt;/object&gt;&lt;object type=&quot;3&quot; unique_id=&quot;10480&quot;&gt;&lt;property id=&quot;20148&quot; value=&quot;5&quot;/&gt;&lt;property id=&quot;20300&quot; value=&quot;Slide 27 - &amp;quot;Distinguishing Aldehydes &amp;#x0D;&amp;#x0A;From Ketones&amp;quot;&quot;/&gt;&lt;property id=&quot;20307&quot; value=&quot;301&quot;/&gt;&lt;/object&gt;&lt;object type=&quot;3&quot; unique_id=&quot;10481&quot;&gt;&lt;property id=&quot;20148&quot; value=&quot;5&quot;/&gt;&lt;property id=&quot;20300&quot; value=&quot;Slide 28 - &amp;quot;Distinguishing Aldehydes &amp;#x0D;&amp;#x0A;From Ketones&amp;quot;&quot;/&gt;&lt;property id=&quot;20307&quot; value=&quot;310&quot;/&gt;&lt;/object&gt;&lt;object type=&quot;3&quot; unique_id=&quot;10482&quot;&gt;&lt;property id=&quot;20148&quot; value=&quot;5&quot;/&gt;&lt;property id=&quot;20300&quot; value=&quot;Slide 29 - &amp;quot;Reduction of Carbonyls&amp;quot;&quot;/&gt;&lt;property id=&quot;20307&quot; value=&quot;284&quot;/&gt;&lt;/object&gt;&lt;object type=&quot;3&quot; unique_id=&quot;10483&quot;&gt;&lt;property id=&quot;20148&quot; value=&quot;5&quot;/&gt;&lt;property id=&quot;20300&quot; value=&quot;Slide 30 - &amp;quot;Addition Reactions&amp;quot;&quot;/&gt;&lt;property id=&quot;20307&quot; value=&quot;285&quot;/&gt;&lt;/object&gt;&lt;object type=&quot;3&quot; unique_id=&quot;10484&quot;&gt;&lt;property id=&quot;20148&quot; value=&quot;5&quot;/&gt;&lt;property id=&quot;20300&quot; value=&quot;Slide 32 - &amp;quot;Addition Reactions&amp;quot;&quot;/&gt;&lt;property id=&quot;20307&quot; value=&quot;302&quot;/&gt;&lt;/object&gt;&lt;object type=&quot;3&quot; unique_id=&quot;10486&quot;&gt;&lt;property id=&quot;20148&quot; value=&quot;5&quot;/&gt;&lt;property id=&quot;20300&quot; value=&quot;Slide 37 - &amp;quot;Keto-Enol Tautomers&amp;quot;&quot;/&gt;&lt;property id=&quot;20307&quot; value=&quot;289&quot;/&gt;&lt;/object&gt;&lt;object type=&quot;3&quot; unique_id=&quot;10490&quot;&gt;&lt;property id=&quot;20148&quot; value=&quot;5&quot;/&gt;&lt;property id=&quot;20300&quot; value=&quot;Slide 38 - &amp;quot;Reaction Schematic&amp;quot;&quot;/&gt;&lt;property id=&quot;20307&quot; value=&quot;304&quot;/&gt;&lt;/object&gt;&lt;object type=&quot;3&quot; unique_id=&quot;10491&quot;&gt;&lt;property id=&quot;20148&quot; value=&quot;5&quot;/&gt;&lt;property id=&quot;20300&quot; value=&quot;Slide 39 - &amp;quot;Summary of Reactions&amp;quot;&quot;/&gt;&lt;property id=&quot;20307&quot; value=&quot;305&quot;/&gt;&lt;/object&gt;&lt;object type=&quot;3&quot; unique_id=&quot;10492&quot;&gt;&lt;property id=&quot;20148&quot; value=&quot;5&quot;/&gt;&lt;property id=&quot;20300&quot; value=&quot;Slide 40 - &amp;quot;Summary of Reactions&amp;quot;&quot;/&gt;&lt;property id=&quot;20307&quot; value=&quot;306&quot;/&gt;&lt;/object&gt;&lt;object type=&quot;3&quot; unique_id=&quot;34318&quot;&gt;&lt;property id=&quot;20148&quot; value=&quot;5&quot;/&gt;&lt;property id=&quot;20300&quot; value=&quot;Slide 16 - &amp;quot;Important Uses of Carbonyl Compounds&amp;quot;&quot;/&gt;&lt;property id=&quot;20307&quot; value=&quot;311&quot;/&gt;&lt;/object&gt;&lt;object type=&quot;3&quot; unique_id=&quot;34319&quot;&gt;&lt;property id=&quot;20148&quot; value=&quot;5&quot;/&gt;&lt;property id=&quot;20300&quot; value=&quot;Slide 22 - &amp;quot;Distinguishing Types of Alcohol Oxidation &amp;quot;&quot;/&gt;&lt;property id=&quot;20307&quot; value=&quot;313&quot;/&gt;&lt;/object&gt;&lt;object type=&quot;3&quot; unique_id=&quot;34320&quot;&gt;&lt;property id=&quot;20148&quot; value=&quot;5&quot;/&gt;&lt;property id=&quot;20300&quot; value=&quot;Slide 26 - &amp;quot;Distinguishing Aldehydes From Ketones&amp;quot;&quot;/&gt;&lt;property id=&quot;20307&quot; value=&quot;314&quot;/&gt;&lt;/object&gt;&lt;object type=&quot;3&quot; unique_id=&quot;34321&quot;&gt;&lt;property id=&quot;20148&quot; value=&quot;5&quot;/&gt;&lt;property id=&quot;20300&quot; value=&quot;Slide 31 - &amp;quot;Addition Reactions&amp;quot;&quot;/&gt;&lt;property id=&quot;20307&quot; value=&quot;315&quot;/&gt;&lt;/object&gt;&lt;object type=&quot;3&quot; unique_id=&quot;34322&quot;&gt;&lt;property id=&quot;20148&quot; value=&quot;5&quot;/&gt;&lt;property id=&quot;20300&quot; value=&quot;Slide 33 - &amp;quot;Addition Reactions&amp;quot;&quot;/&gt;&lt;property id=&quot;20307&quot; value=&quot;316&quot;/&gt;&lt;/object&gt;&lt;object type=&quot;3&quot; unique_id=&quot;34323&quot;&gt;&lt;property id=&quot;20148&quot; value=&quot;5&quot;/&gt;&lt;property id=&quot;20300&quot; value=&quot;Slide 34 - &amp;quot;Intramolecular Hemiacetal Formation&amp;quot;&quot;/&gt;&lt;property id=&quot;20307&quot; value=&quot;317&quot;/&gt;&lt;/object&gt;&lt;object type=&quot;3&quot; unique_id=&quot;34324&quot;&gt;&lt;property id=&quot;20148&quot; value=&quot;5&quot;/&gt;&lt;property id=&quot;20300&quot; value=&quot;Slide 35 - &amp;quot;Hemiacetals and Carbohydrates&amp;quot;&quot;/&gt;&lt;property id=&quot;20307&quot; value=&quot;318&quot;/&gt;&lt;/object&gt;&lt;object type=&quot;3&quot; unique_id=&quot;34325&quot;&gt;&lt;property id=&quot;20148&quot; value=&quot;5&quot;/&gt;&lt;property id=&quot;20300&quot; value=&quot;Slide 36 - &amp;quot;Acetals and Carbohydrates&amp;quot;&quot;/&gt;&lt;property id=&quot;20307&quot; value=&quot;319&quot;/&gt;&lt;/object&gt;&lt;/object&gt;&lt;/object&gt;&lt;/database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11318</TotalTime>
  <Words>649</Words>
  <Application>Microsoft Office PowerPoint</Application>
  <PresentationFormat>On-screen Show (4:3)</PresentationFormat>
  <Paragraphs>120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13.1 Structures and Physical Properties</vt:lpstr>
      <vt:lpstr>13.1 Structure and Physical Properties</vt:lpstr>
      <vt:lpstr>Hydrogen Bonding in Carbonyls</vt:lpstr>
      <vt:lpstr>IUPAC and Common Names With Formulas for Several Aldehydes</vt:lpstr>
      <vt:lpstr>13.3  Important Aldehydes and Ketones</vt:lpstr>
      <vt:lpstr>Important Uses of Carbonyl Compounds</vt:lpstr>
      <vt:lpstr>Vanillin and 2-Octanone</vt:lpstr>
      <vt:lpstr>Benzaldehyde and Cinnamaldehyde</vt:lpstr>
      <vt:lpstr>Citral and α-Demascone</vt:lpstr>
      <vt:lpstr>1° Alcohol Oxidation </vt:lpstr>
      <vt:lpstr>2° Alcohol Oxidation </vt:lpstr>
      <vt:lpstr>3° Alcohol   </vt:lpstr>
      <vt:lpstr>Reactions of Aldehydes and Ketones </vt:lpstr>
      <vt:lpstr>Oxidation of Aldehydes</vt:lpstr>
      <vt:lpstr>Visually Distinguishing Aldehydes From Ketones</vt:lpstr>
      <vt:lpstr>Tollen’s Test </vt:lpstr>
      <vt:lpstr>Benedict’s Test</vt:lpstr>
      <vt:lpstr>Benedict’s Test on Glucose </vt:lpstr>
      <vt:lpstr>Reduction of Carbonyls</vt:lpstr>
      <vt:lpstr>Hemiacetal and Acetal Formation</vt:lpstr>
      <vt:lpstr>Aldehyde and Alcohol Reaction</vt:lpstr>
      <vt:lpstr>Ketone and Alcohol Reaction</vt:lpstr>
      <vt:lpstr>Intramolecular Hemiacetal Formation</vt:lpstr>
      <vt:lpstr>Hemiacetals and Carbohydrates</vt:lpstr>
      <vt:lpstr>Acetals and Carbohydrates</vt:lpstr>
    </vt:vector>
  </TitlesOfParts>
  <Company>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Danae R. Quirk Dorr</dc:creator>
  <cp:lastModifiedBy>Mascotti, David P.</cp:lastModifiedBy>
  <cp:revision>108</cp:revision>
  <dcterms:created xsi:type="dcterms:W3CDTF">2001-06-11T10:28:45Z</dcterms:created>
  <dcterms:modified xsi:type="dcterms:W3CDTF">2019-02-08T15:50:28Z</dcterms:modified>
</cp:coreProperties>
</file>