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28"/>
  </p:notesMasterIdLst>
  <p:handoutMasterIdLst>
    <p:handoutMasterId r:id="rId29"/>
  </p:handoutMasterIdLst>
  <p:sldIdLst>
    <p:sldId id="317" r:id="rId2"/>
    <p:sldId id="267" r:id="rId3"/>
    <p:sldId id="269" r:id="rId4"/>
    <p:sldId id="305" r:id="rId5"/>
    <p:sldId id="276" r:id="rId6"/>
    <p:sldId id="301" r:id="rId7"/>
    <p:sldId id="302" r:id="rId8"/>
    <p:sldId id="303" r:id="rId9"/>
    <p:sldId id="304" r:id="rId10"/>
    <p:sldId id="282" r:id="rId11"/>
    <p:sldId id="283" r:id="rId12"/>
    <p:sldId id="284" r:id="rId13"/>
    <p:sldId id="308" r:id="rId14"/>
    <p:sldId id="285" r:id="rId15"/>
    <p:sldId id="286" r:id="rId16"/>
    <p:sldId id="309" r:id="rId17"/>
    <p:sldId id="290" r:id="rId18"/>
    <p:sldId id="310" r:id="rId19"/>
    <p:sldId id="294" r:id="rId20"/>
    <p:sldId id="295" r:id="rId21"/>
    <p:sldId id="312" r:id="rId22"/>
    <p:sldId id="296" r:id="rId23"/>
    <p:sldId id="311" r:id="rId24"/>
    <p:sldId id="313" r:id="rId25"/>
    <p:sldId id="316" r:id="rId26"/>
    <p:sldId id="31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6600"/>
    <a:srgbClr val="FFC489"/>
    <a:srgbClr val="000A6B"/>
    <a:srgbClr val="61116D"/>
    <a:srgbClr val="D0C1D5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>
        <p:scale>
          <a:sx n="112" d="100"/>
          <a:sy n="112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0959C6-54FA-42AC-87EB-C60FC4251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EF60E5-9703-4296-8FE7-CDB56A3F0C5E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D3C18-8696-4B1C-A6AD-7444A7E23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9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736BE-04D8-446B-9DA6-E800E86F8FEB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B3A50-4E60-4F8F-927C-EE160E0B5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8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E38AD-E3AD-46D1-9628-C105947B57D3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889E2-D6CD-4699-85C2-E68254B66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0B10D-6455-4DFF-959B-4D5BB118BDB0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4750F-5B55-41D8-BAC1-836CFD51A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3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>
            <a:lvl1pPr>
              <a:defRPr b="1" i="0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50F2E-5F8F-4163-A699-1B34C8658F8C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F405-9791-4EF2-A98E-FE9025C6D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0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CEB0A-BD18-4E7E-B147-10590B22EC56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0B70-BC91-4DA4-B493-D1193898B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64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EEDCE-E810-490F-BB55-C9AD54070D1A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B4EB7-4123-49BE-8C3A-253B607D2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6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869D3-B1B5-4017-BEB8-AFE86DB2B96F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202A1-46BD-4288-9C70-6FEB53522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0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A683B-16D5-4DF3-9F8E-F1152EA0616C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4F588-259A-439A-88C9-2A6F72F77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38F56-7CE1-4FB9-B016-C8B233DD0C98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377B-A0E2-4714-9C18-9DB87171B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3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E764C-B389-4F06-9BAE-E07554F7AB8F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47DF-9EEA-4B12-9E58-0E1B8FF46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9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A51B8-5790-4652-BFD9-82DF11EC6C4A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8FC3-4D7E-473D-A0CD-F98036329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C58D606E-4275-4B51-B210-D970034F6C6E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B7F9DD-95CB-4D98-BF6D-4102755BF4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53" r:id="rId12"/>
    <p:sldLayoutId id="214748375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3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12</a:t>
            </a:r>
            <a:endParaRPr lang="en-US" sz="9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  <a:ea typeface="+mn-ea"/>
              </a:rPr>
              <a:t>ORGANIC CHEMISTRY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 rotWithShape="1">
            <a:gsLst>
              <a:gs pos="0">
                <a:srgbClr val="00EE6C"/>
              </a:gs>
              <a:gs pos="50000">
                <a:srgbClr val="00B050"/>
              </a:gs>
              <a:gs pos="64999">
                <a:srgbClr val="009644"/>
              </a:gs>
              <a:gs pos="100000">
                <a:srgbClr val="0096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9" name="Rectangle 8"/>
          <p:cNvSpPr/>
          <p:nvPr/>
        </p:nvSpPr>
        <p:spPr>
          <a:xfrm>
            <a:off x="2887699" y="675382"/>
            <a:ext cx="384913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Alcohols, Phenols,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Thiols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, and Ethers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General,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Organic, </a:t>
            </a:r>
            <a:r>
              <a:rPr lang="en-US" altLang="en-US" sz="2400" b="1" i="1" dirty="0">
                <a:solidFill>
                  <a:schemeClr val="bg1"/>
                </a:solidFill>
              </a:rPr>
              <a:t>and Biochemistry </a:t>
            </a:r>
            <a:br>
              <a:rPr lang="en-US" altLang="en-US" sz="2400" b="1" i="1" dirty="0">
                <a:solidFill>
                  <a:schemeClr val="bg1"/>
                </a:solidFill>
              </a:rPr>
            </a:br>
            <a:r>
              <a:rPr lang="en-US" altLang="en-US" sz="2000" b="1" i="1" dirty="0">
                <a:solidFill>
                  <a:schemeClr val="bg1"/>
                </a:solidFill>
              </a:rPr>
              <a:t>9</a:t>
            </a:r>
            <a:r>
              <a:rPr lang="en-US" altLang="en-US" sz="20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Katherine </a:t>
            </a:r>
            <a:r>
              <a:rPr lang="en-US" sz="2000" b="1" dirty="0">
                <a:solidFill>
                  <a:schemeClr val="bg1"/>
                </a:solidFill>
              </a:rPr>
              <a:t>J. </a:t>
            </a:r>
            <a:r>
              <a:rPr lang="en-US" sz="2000" b="1" dirty="0" smtClean="0">
                <a:solidFill>
                  <a:schemeClr val="bg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Joseph </a:t>
            </a:r>
            <a:r>
              <a:rPr lang="en-US" sz="2000" b="1" dirty="0">
                <a:solidFill>
                  <a:schemeClr val="bg1"/>
                </a:solidFill>
              </a:rPr>
              <a:t>J. Topping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Danaè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R. Quirk Dorr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L. Caret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Oxidation Reaction of Primary Alcohols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7467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Primary alcohols usually oxidize to carboxylic acids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The symbol [O] represents an oxidizing agent (KMnO</a:t>
            </a:r>
            <a:r>
              <a:rPr lang="en-US" altLang="en-US" baseline="-25000" dirty="0" smtClean="0">
                <a:ea typeface="ＭＳ Ｐゴシック" pitchFamily="34" charset="-128"/>
              </a:rPr>
              <a:t>4</a:t>
            </a:r>
            <a:r>
              <a:rPr lang="en-US" altLang="en-US" dirty="0" smtClean="0">
                <a:ea typeface="ＭＳ Ｐゴシック" pitchFamily="34" charset="-128"/>
              </a:rPr>
              <a:t>/OH</a:t>
            </a:r>
            <a:r>
              <a:rPr lang="en-US" altLang="en-US" baseline="30000" dirty="0" smtClean="0">
                <a:ea typeface="ＭＳ Ｐゴシック" pitchFamily="34" charset="-128"/>
              </a:rPr>
              <a:t>- </a:t>
            </a:r>
            <a:r>
              <a:rPr lang="en-US" altLang="en-US" dirty="0" smtClean="0">
                <a:ea typeface="ＭＳ Ｐゴシック" pitchFamily="34" charset="-128"/>
              </a:rPr>
              <a:t>or H</a:t>
            </a:r>
            <a:r>
              <a:rPr lang="en-US" altLang="en-US" baseline="-25000" dirty="0" smtClean="0">
                <a:ea typeface="ＭＳ Ｐゴシック" pitchFamily="34" charset="-128"/>
              </a:rPr>
              <a:t>2</a:t>
            </a:r>
            <a:r>
              <a:rPr lang="en-US" altLang="en-US" dirty="0" smtClean="0">
                <a:ea typeface="ＭＳ Ｐゴシック" pitchFamily="34" charset="-128"/>
              </a:rPr>
              <a:t>CrO</a:t>
            </a:r>
            <a:r>
              <a:rPr lang="en-US" altLang="en-US" baseline="-25000" dirty="0" smtClean="0">
                <a:ea typeface="ＭＳ Ｐゴシック" pitchFamily="34" charset="-128"/>
              </a:rPr>
              <a:t>4</a:t>
            </a:r>
            <a:r>
              <a:rPr lang="en-US" altLang="en-US" dirty="0" smtClean="0">
                <a:ea typeface="ＭＳ Ｐゴシック" pitchFamily="34" charset="-128"/>
              </a:rPr>
              <a:t>) which is used to oxidize a 1</a:t>
            </a:r>
            <a:r>
              <a:rPr lang="en-US" altLang="en-US" baseline="30000" dirty="0" smtClean="0">
                <a:ea typeface="ＭＳ Ｐゴシック" pitchFamily="34" charset="-128"/>
              </a:rPr>
              <a:t>o</a:t>
            </a:r>
            <a:r>
              <a:rPr lang="en-US" altLang="en-US" dirty="0" smtClean="0">
                <a:ea typeface="ＭＳ Ｐゴシック" pitchFamily="34" charset="-128"/>
              </a:rPr>
              <a:t> alcohol to an aldehyde</a:t>
            </a:r>
          </a:p>
        </p:txBody>
      </p:sp>
      <p:sp>
        <p:nvSpPr>
          <p:cNvPr id="39939" name="Rectangle 9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12.4 Reactions Involving Alcohols</a:t>
            </a:r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8077200" y="3133725"/>
            <a:ext cx="762000" cy="523875"/>
            <a:chOff x="3962400" y="5791200"/>
            <a:chExt cx="762000" cy="523220"/>
          </a:xfrm>
        </p:grpSpPr>
        <p:sp>
          <p:nvSpPr>
            <p:cNvPr id="3994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994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2742"/>
            <a:ext cx="7467601" cy="25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38400" y="641328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Oxidation Reaction of Secondary Alcohols 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391400" cy="2514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Secondary alcohols oxidize to ketones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This reaction is also an elimination of 2H</a:t>
            </a: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12.4 Reactions Involving Alcohols</a:t>
            </a: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1676400" y="1676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tx2"/>
              </a:solidFill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124200"/>
            <a:ext cx="6677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90800" y="5468547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12.5 Oxidation and Reduction in Living Systems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Oxidation is the loss of electrons</a:t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Reduction is the gain of electrons</a:t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These changes are easily detected in inorganic systems with formation of charged ions</a:t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In organic systems it is often difficult to determine whether oxidation or reduction has taken place as there might be no change in charge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ea typeface="ＭＳ Ｐゴシック" pitchFamily="34" charset="-128"/>
            </a:endParaRPr>
          </a:p>
        </p:txBody>
      </p:sp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4403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4403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Organic Oxidation and Reduction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066800"/>
            <a:ext cx="78486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In organic systems changes may be tracked:</a:t>
            </a:r>
          </a:p>
        </p:txBody>
      </p:sp>
      <p:sp>
        <p:nvSpPr>
          <p:cNvPr id="45060" name="Rectangle 14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12.5 Oxidation and Reduction in Living Systems</a:t>
            </a:r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1752600" y="1676400"/>
            <a:ext cx="312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Oxidation: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>
                <a:solidFill>
                  <a:schemeClr val="tx1"/>
                </a:solidFill>
                <a:latin typeface="Calibri" pitchFamily="34" charset="0"/>
              </a:rPr>
              <a:t>gain of oxygen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>
                <a:solidFill>
                  <a:schemeClr val="tx1"/>
                </a:solidFill>
                <a:latin typeface="Calibri" pitchFamily="34" charset="0"/>
              </a:rPr>
              <a:t>loss of hydrogen</a:t>
            </a:r>
          </a:p>
        </p:txBody>
      </p:sp>
      <p:sp>
        <p:nvSpPr>
          <p:cNvPr id="45063" name="Rectangle 3"/>
          <p:cNvSpPr txBox="1">
            <a:spLocks noChangeArrowheads="1"/>
          </p:cNvSpPr>
          <p:nvPr/>
        </p:nvSpPr>
        <p:spPr bwMode="auto">
          <a:xfrm>
            <a:off x="5257800" y="1676400"/>
            <a:ext cx="312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Calibri" pitchFamily="34" charset="0"/>
              </a:rPr>
              <a:t>Reduction: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>
                <a:solidFill>
                  <a:schemeClr val="tx1"/>
                </a:solidFill>
                <a:latin typeface="Calibri" pitchFamily="34" charset="0"/>
              </a:rPr>
              <a:t>loss of oxygen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>
                <a:solidFill>
                  <a:schemeClr val="tx1"/>
                </a:solidFill>
                <a:latin typeface="Calibri" pitchFamily="34" charset="0"/>
              </a:rPr>
              <a:t>gain of hydrogen</a:t>
            </a:r>
          </a:p>
        </p:txBody>
      </p:sp>
      <p:pic>
        <p:nvPicPr>
          <p:cNvPr id="45066" name="Picture 10" descr="eq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338513"/>
            <a:ext cx="54768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Biological Oxidation-Reduction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315200" cy="16764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NAD</a:t>
            </a:r>
            <a:r>
              <a:rPr lang="en-US" baseline="30000" dirty="0" smtClean="0">
                <a:ea typeface="+mn-ea"/>
                <a:cs typeface="+mn-cs"/>
              </a:rPr>
              <a:t>+</a:t>
            </a:r>
            <a:r>
              <a:rPr lang="en-US" dirty="0" smtClean="0">
                <a:ea typeface="+mn-ea"/>
                <a:cs typeface="+mn-cs"/>
              </a:rPr>
              <a:t> is a coenzyme commonly involved in biological oxidation/reduction reactions: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12.5 Oxidation and Reduction in Living Systems</a:t>
            </a:r>
          </a:p>
        </p:txBody>
      </p:sp>
      <p:pic>
        <p:nvPicPr>
          <p:cNvPr id="46087" name="Picture 7" descr="e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7172325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12.6 Phenol</a:t>
            </a:r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772400" cy="2819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Phenols are compounds in which the hydroxyl group is attached to a benzene ring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Polar compounds due to the hydroxyl group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Simpler phenols are somewhat water soluble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Components of flavorings and fragrances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Phenols have the formula Ar-OH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Ar must be an aromatic ring (</a:t>
            </a:r>
            <a:r>
              <a:rPr lang="en-US" altLang="en-US" sz="2000" i="1" smtClean="0">
                <a:ea typeface="ＭＳ Ｐゴシック" pitchFamily="34" charset="-128"/>
              </a:rPr>
              <a:t>e.g.,</a:t>
            </a:r>
            <a:r>
              <a:rPr lang="en-US" altLang="en-US" sz="2000" smtClean="0">
                <a:ea typeface="ＭＳ Ｐゴシック" pitchFamily="34" charset="-128"/>
              </a:rPr>
              <a:t> Benzene)</a:t>
            </a:r>
          </a:p>
          <a:p>
            <a:pPr eaLnBrk="1" hangingPunct="1">
              <a:buFontTx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47108" name="Picture 12" descr="1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800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9"/>
          <p:cNvGrpSpPr>
            <a:grpSpLocks/>
          </p:cNvGrpSpPr>
          <p:nvPr/>
        </p:nvGrpSpPr>
        <p:grpSpPr bwMode="auto">
          <a:xfrm>
            <a:off x="8001000" y="1457325"/>
            <a:ext cx="838200" cy="523875"/>
            <a:chOff x="3886200" y="5791200"/>
            <a:chExt cx="838200" cy="523220"/>
          </a:xfrm>
        </p:grpSpPr>
        <p:sp>
          <p:nvSpPr>
            <p:cNvPr id="47110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4711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Phenol Derivatives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7772400" cy="2590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Widely used in healthcare as: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Germicides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Antiseptics 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Disinfectants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12.6 Phenols</a:t>
            </a:r>
          </a:p>
        </p:txBody>
      </p:sp>
      <p:pic>
        <p:nvPicPr>
          <p:cNvPr id="48132" name="Picture 8" descr="12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716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12.7 Ethers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Ethers have the formula R-O-R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 can be aliphatic or aromatic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Ethers are slightly polar due to the polar C=O bond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Do not hydrogen bond to one another as there are no –OH groups</a:t>
            </a:r>
          </a:p>
        </p:txBody>
      </p:sp>
      <p:pic>
        <p:nvPicPr>
          <p:cNvPr id="49155" name="Picture 10" descr="13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88" y="4191000"/>
            <a:ext cx="3425825" cy="1981200"/>
          </a:xfrm>
          <a:noFill/>
        </p:spPr>
      </p:pic>
      <p:grpSp>
        <p:nvGrpSpPr>
          <p:cNvPr id="49157" name="Group 9"/>
          <p:cNvGrpSpPr>
            <a:grpSpLocks/>
          </p:cNvGrpSpPr>
          <p:nvPr/>
        </p:nvGrpSpPr>
        <p:grpSpPr bwMode="auto">
          <a:xfrm>
            <a:off x="8001000" y="1295400"/>
            <a:ext cx="838200" cy="523875"/>
            <a:chOff x="3886200" y="5791200"/>
            <a:chExt cx="838200" cy="523220"/>
          </a:xfrm>
        </p:grpSpPr>
        <p:sp>
          <p:nvSpPr>
            <p:cNvPr id="49158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4915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Ether Physical Properties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772400" cy="20574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Ethers have much lower boiling points than alcohols due to the lack of hydrogen bonding</a:t>
            </a: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12.7 Ethers</a:t>
            </a:r>
          </a:p>
        </p:txBody>
      </p:sp>
      <p:pic>
        <p:nvPicPr>
          <p:cNvPr id="50184" name="Picture 8" descr="eq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1038"/>
            <a:ext cx="7185025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Medical Uses of Ethers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5438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Ethers are often used as anesthetics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Accumulate in the lipid material of nerve cells interfering with nerve impulse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Today halogenated ethers are used routinely as general anesthetics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Less flammable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Safer to store and to work with</a:t>
            </a:r>
          </a:p>
        </p:txBody>
      </p:sp>
      <p:sp>
        <p:nvSpPr>
          <p:cNvPr id="54275" name="Rectangle 8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12.7 Ethers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12.1 Alcohols: Structure and Physical Properties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An organic compound containing a hydroxyl group attached to an alkyl group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Alcohols have the general formula R-OH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15364" name="Picture 13" descr="1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25850"/>
            <a:ext cx="4800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536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12.8 Thiols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848600" cy="2667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Thiols have the formula R-SH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Similar in structure to alcohols with S replacing O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Name is based on longest alkane chain with the suffix –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thiol</a:t>
            </a:r>
            <a:r>
              <a:rPr lang="en-US" altLang="en-US" sz="2800" smtClean="0">
                <a:ea typeface="ＭＳ Ｐゴシック" pitchFamily="34" charset="-128"/>
              </a:rPr>
              <a:t> position indicated by number</a:t>
            </a:r>
            <a:endParaRPr lang="en-US" altLang="en-US" sz="2800" i="1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Naming Thiols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Write the IUPAC name for the thiols shown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12.8 Thiols</a:t>
            </a:r>
          </a:p>
        </p:txBody>
      </p:sp>
      <p:pic>
        <p:nvPicPr>
          <p:cNvPr id="56324" name="Picture 10" descr="12_14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8001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Thiols and Scent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144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Thiols, as many other sulfur-containing compounds can have nauseating aromas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Defensive spray of North American striped skunk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Onions and garlic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Compare with pleasant scents below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12.8 Thiols</a:t>
            </a:r>
          </a:p>
        </p:txBody>
      </p:sp>
      <p:pic>
        <p:nvPicPr>
          <p:cNvPr id="57348" name="Picture 10" descr="1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241675"/>
            <a:ext cx="4495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Disulfide Formation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32766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The thiol-disulfide redox pair controls a critical factor in protein structure called a disulfide bridge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Two cysteine molecules (amino acids) can undergo oxidation to form </a:t>
            </a:r>
            <a:r>
              <a:rPr lang="en-US" altLang="en-US" sz="2400" dirty="0" err="1" smtClean="0">
                <a:ea typeface="ＭＳ Ｐゴシック" pitchFamily="34" charset="-128"/>
              </a:rPr>
              <a:t>cystine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Forms a new bond called a </a:t>
            </a:r>
            <a:r>
              <a:rPr lang="en-US" altLang="en-US" sz="2400" b="1" dirty="0" smtClean="0">
                <a:solidFill>
                  <a:srgbClr val="008000"/>
                </a:solidFill>
                <a:ea typeface="ＭＳ Ｐゴシック" pitchFamily="34" charset="-128"/>
              </a:rPr>
              <a:t>disulfide</a:t>
            </a:r>
            <a:r>
              <a:rPr lang="en-US" altLang="en-US" sz="2400" dirty="0" smtClean="0">
                <a:ea typeface="ＭＳ Ｐゴシック" pitchFamily="34" charset="-128"/>
              </a:rPr>
              <a:t> bond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 rot="-5400000">
            <a:off x="-3009900" y="30861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12.8 Thiols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9613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40637" y="57150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Disulfide Formation and Insulin Structure</a:t>
            </a:r>
          </a:p>
        </p:txBody>
      </p:sp>
      <p:sp>
        <p:nvSpPr>
          <p:cNvPr id="59394" name="Rectangle 4"/>
          <p:cNvSpPr>
            <a:spLocks noChangeArrowheads="1"/>
          </p:cNvSpPr>
          <p:nvPr/>
        </p:nvSpPr>
        <p:spPr bwMode="auto">
          <a:xfrm rot="-5400000">
            <a:off x="-2971800" y="3048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12.8 Thiols</a:t>
            </a:r>
          </a:p>
        </p:txBody>
      </p:sp>
      <p:pic>
        <p:nvPicPr>
          <p:cNvPr id="59395" name="Picture 11" descr="1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76375"/>
            <a:ext cx="4918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Reactions of Alcohols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1. Preparation of Alcohols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a. Hydration of Alkenes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b. Reduction of Aldehyde or Ketone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2. Reactions of Alcohols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a. Dehydration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b. Oxidation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z="2000" smtClean="0">
                <a:ea typeface="ＭＳ Ｐゴシック" pitchFamily="34" charset="-128"/>
              </a:rPr>
              <a:t>i. Primary alcohol to aldehyde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z="2000" smtClean="0">
                <a:ea typeface="ＭＳ Ｐゴシック" pitchFamily="34" charset="-128"/>
              </a:rPr>
              <a:t>ii. Secondary alcohol to ketone</a:t>
            </a:r>
          </a:p>
          <a:p>
            <a:pPr marL="1371600" lvl="2" indent="-457200" eaLnBrk="1" hangingPunct="1">
              <a:buFontTx/>
              <a:buNone/>
            </a:pPr>
            <a:r>
              <a:rPr lang="en-US" altLang="en-US" sz="2000" smtClean="0">
                <a:ea typeface="ＭＳ Ｐゴシック" pitchFamily="34" charset="-128"/>
              </a:rPr>
              <a:t>iii. Tertiary alcohol does not react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3. Dehydration Synthesis of an Ether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33700" y="2857500"/>
            <a:ext cx="6629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Summary of Reactions</a:t>
            </a:r>
          </a:p>
        </p:txBody>
      </p:sp>
      <p:pic>
        <p:nvPicPr>
          <p:cNvPr id="62469" name="Picture 5" descr="eq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8188"/>
            <a:ext cx="78041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71" y="15243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0" dirty="0" smtClean="0">
                <a:ea typeface="ＭＳ Ｐゴシック" pitchFamily="34" charset="-128"/>
              </a:rPr>
              <a:t>Physical Properties of Alcohols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051534"/>
            <a:ext cx="7391400" cy="2453666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R-O-H has a structure similar to that of water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Hydroxyl group is very polar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Hydrogen bonds can form readily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High boiling points relative to their molar masses due to ability to hydrogen bond</a:t>
            </a: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9BBB59"/>
                </a:solidFill>
              </a:rPr>
              <a:t>12.1 Structure and Physical Properties</a:t>
            </a:r>
          </a:p>
        </p:txBody>
      </p:sp>
      <p:pic>
        <p:nvPicPr>
          <p:cNvPr id="16388" name="Picture 9" descr="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90899"/>
            <a:ext cx="5536106" cy="33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18571" y="1981200"/>
            <a:ext cx="762000" cy="523875"/>
            <a:chOff x="3962400" y="5791200"/>
            <a:chExt cx="762000" cy="52322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cs typeface="+mj-cs"/>
              </a:rPr>
              <a:t>Alcohol </a:t>
            </a:r>
            <a:r>
              <a:rPr lang="en-US" b="0" dirty="0" smtClean="0"/>
              <a:t>Classification  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 rot="-5400000">
            <a:off x="-2438400" y="28194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>
                <a:solidFill>
                  <a:srgbClr val="9BBB59"/>
                </a:solidFill>
              </a:rPr>
              <a:t>12.1 Structure and Physical Properties</a:t>
            </a:r>
          </a:p>
        </p:txBody>
      </p:sp>
      <p:pic>
        <p:nvPicPr>
          <p:cNvPr id="22534" name="Picture 6" descr="den02761_ta12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4188"/>
            <a:ext cx="735330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0" smtClean="0">
                <a:ea typeface="ＭＳ Ｐゴシック" pitchFamily="34" charset="-128"/>
              </a:rPr>
              <a:t>12.3 Medically Important Alcohols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Methanol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Colorless and odorless liquid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Used as a solvent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Toxic, can cause blindness and death if ingested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Can be used as a fuel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8077200" y="1609725"/>
            <a:ext cx="762000" cy="523875"/>
            <a:chOff x="3962400" y="5791200"/>
            <a:chExt cx="762000" cy="523220"/>
          </a:xfrm>
        </p:grpSpPr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867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86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98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12.3 Medically Important Alcohols</a:t>
            </a: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524000" y="1295400"/>
            <a:ext cx="7391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7155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3000">
                <a:solidFill>
                  <a:schemeClr val="tx1"/>
                </a:solidFill>
              </a:rPr>
              <a:t>An odorless and colorless liquid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3000">
                <a:solidFill>
                  <a:schemeClr val="tx1"/>
                </a:solidFill>
              </a:rPr>
              <a:t>Widely used as a solvent 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3000">
                <a:solidFill>
                  <a:schemeClr val="tx1"/>
                </a:solidFill>
              </a:rPr>
              <a:t>The alcohol in alcoholic beverages</a:t>
            </a:r>
          </a:p>
          <a:p>
            <a:pPr lvl="1" algn="l">
              <a:buClr>
                <a:schemeClr val="accent2"/>
              </a:buClr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Derived from fermentation of carbohydrates</a:t>
            </a:r>
          </a:p>
          <a:p>
            <a:pPr lvl="1" algn="l">
              <a:buClr>
                <a:schemeClr val="accent2"/>
              </a:buClr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Beverage produced varies with the starting material and the fermentation process</a:t>
            </a:r>
          </a:p>
          <a:p>
            <a:pPr algn="l">
              <a:buFontTx/>
              <a:buChar char="•"/>
            </a:pPr>
            <a:endParaRPr lang="en-US" altLang="en-US" sz="280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smtClean="0">
                <a:ea typeface="ＭＳ Ｐゴシック" pitchFamily="34" charset="-128"/>
              </a:rPr>
              <a:t>Ethanol</a:t>
            </a:r>
          </a:p>
        </p:txBody>
      </p:sp>
      <p:pic>
        <p:nvPicPr>
          <p:cNvPr id="29700" name="Picture 12" descr="1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59261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12.3 Medically Important Alcohols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6705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7155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Colorless, but has a slight odor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Commonly called rubbing alcohol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Toxic when ingested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Used as a: </a:t>
            </a:r>
          </a:p>
          <a:p>
            <a:pPr lvl="1" algn="l"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Disinfectant  </a:t>
            </a:r>
          </a:p>
          <a:p>
            <a:pPr lvl="1" algn="l"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Astringent</a:t>
            </a:r>
          </a:p>
          <a:p>
            <a:pPr lvl="1" algn="l"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Industrial solvent</a:t>
            </a:r>
          </a:p>
          <a:p>
            <a:pPr algn="l">
              <a:buFontTx/>
              <a:buChar char="•"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 smtClean="0">
                <a:ea typeface="ＭＳ Ｐゴシック" pitchFamily="34" charset="-128"/>
              </a:rPr>
              <a:t>2-Propanol (Isopropyl alcohol)</a:t>
            </a: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12.3 Medically Important Alcohols</a:t>
            </a:r>
          </a:p>
        </p:txBody>
      </p:sp>
      <p:sp>
        <p:nvSpPr>
          <p:cNvPr id="31746" name="Text Box 1027"/>
          <p:cNvSpPr txBox="1">
            <a:spLocks noChangeArrowheads="1"/>
          </p:cNvSpPr>
          <p:nvPr/>
        </p:nvSpPr>
        <p:spPr bwMode="auto">
          <a:xfrm>
            <a:off x="1752600" y="1295400"/>
            <a:ext cx="6705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7155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Used as automobile antifreeze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Has a sweet taste, but is extremely poisonous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Added to water </a:t>
            </a:r>
          </a:p>
          <a:p>
            <a:pPr lvl="1" algn="l"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Lowers the freezing point</a:t>
            </a:r>
          </a:p>
          <a:p>
            <a:pPr lvl="1" algn="l">
              <a:buFontTx/>
              <a:buChar char="–"/>
            </a:pPr>
            <a:r>
              <a:rPr lang="en-US" altLang="en-US" sz="2800">
                <a:solidFill>
                  <a:schemeClr val="tx1"/>
                </a:solidFill>
              </a:rPr>
              <a:t>Raises the boiling point</a:t>
            </a:r>
          </a:p>
          <a:p>
            <a:pPr algn="l">
              <a:buFontTx/>
              <a:buChar char="•"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1747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dirty="0" smtClean="0">
                <a:ea typeface="ＭＳ Ｐゴシック" pitchFamily="34" charset="-128"/>
              </a:rPr>
              <a:t>1,2-Ethanediol (Ethylene glycol)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1544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ChangeArrowheads="1"/>
          </p:cNvSpPr>
          <p:nvPr/>
        </p:nvSpPr>
        <p:spPr bwMode="auto">
          <a:xfrm rot="-5400000">
            <a:off x="-25146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12.3 Medically Important Alcohols</a:t>
            </a:r>
          </a:p>
        </p:txBody>
      </p:sp>
      <p:sp>
        <p:nvSpPr>
          <p:cNvPr id="32770" name="Text Box 1027"/>
          <p:cNvSpPr txBox="1">
            <a:spLocks noChangeArrowheads="1"/>
          </p:cNvSpPr>
          <p:nvPr/>
        </p:nvSpPr>
        <p:spPr bwMode="auto">
          <a:xfrm>
            <a:off x="1752600" y="1295400"/>
            <a:ext cx="6705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7155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Very viscous, thick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Has a sweet taste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Non-toxic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Highly water soluble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Used in: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Cosmetics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Pharmaceuticals</a:t>
            </a:r>
          </a:p>
          <a:p>
            <a:pPr lvl="1"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Lubricants 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Obtained as a by-product of fat hydrolysis</a:t>
            </a:r>
          </a:p>
          <a:p>
            <a:pPr algn="l">
              <a:buFontTx/>
              <a:buChar char="•"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277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0" smtClean="0">
                <a:ea typeface="ＭＳ Ｐゴシック" pitchFamily="34" charset="-128"/>
              </a:rPr>
              <a:t>1,2,3-Propanetriol (Glycerol)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17430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SECTOMILLISECCONVERTED" val="1"/>
  <p:tag name="MMPROD_UIDATA" val="&lt;database version=&quot;6.0&quot;&gt;&lt;object type=&quot;1&quot; unique_id=&quot;10001&quot;&gt;&lt;object type=&quot;8&quot; unique_id=&quot;10569&quot;&gt;&lt;/object&gt;&lt;object type=&quot;2&quot; unique_id=&quot;10570&quot;&gt;&lt;object type=&quot;3&quot; unique_id=&quot;10571&quot;&gt;&lt;property id=&quot;20148&quot; value=&quot;5&quot;/&gt;&lt;property id=&quot;20300&quot; value=&quot;Slide 1&quot;/&gt;&lt;property id=&quot;20307&quot; value=&quot;317&quot;/&gt;&lt;/object&gt;&lt;object type=&quot;3&quot; unique_id=&quot;10572&quot;&gt;&lt;property id=&quot;20148&quot; value=&quot;5&quot;/&gt;&lt;property id=&quot;20300&quot; value=&quot;Slide 2 - &amp;quot;12.1 Alcohols: Structure and Physical Properties&amp;quot;&quot;/&gt;&lt;property id=&quot;20307&quot; value=&quot;267&quot;/&gt;&lt;/object&gt;&lt;object type=&quot;3&quot; unique_id=&quot;10573&quot;&gt;&lt;property id=&quot;20148&quot; value=&quot;5&quot;/&gt;&lt;property id=&quot;20300&quot; value=&quot;Slide 3 - &amp;quot;Physical Properties&amp;quot;&quot;/&gt;&lt;property id=&quot;20307&quot; value=&quot;269&quot;/&gt;&lt;/object&gt;&lt;object type=&quot;3&quot; unique_id=&quot;10574&quot;&gt;&lt;property id=&quot;20148&quot; value=&quot;5&quot;/&gt;&lt;property id=&quot;20300&quot; value=&quot;Slide 4 - &amp;quot;Physical Properties&amp;quot;&quot;/&gt;&lt;property id=&quot;20307&quot; value=&quot;271&quot;/&gt;&lt;/object&gt;&lt;object type=&quot;3&quot; unique_id=&quot;10575&quot;&gt;&lt;property id=&quot;20148&quot; value=&quot;5&quot;/&gt;&lt;property id=&quot;20300&quot; value=&quot;Slide 5 - &amp;quot;Trends in Alcohol Boiling Points&amp;quot;&quot;/&gt;&lt;property id=&quot;20307&quot; value=&quot;272&quot;/&gt;&lt;/object&gt;&lt;object type=&quot;3&quot; unique_id=&quot;10576&quot;&gt;&lt;property id=&quot;20148&quot; value=&quot;5&quot;/&gt;&lt;property id=&quot;20300&quot; value=&quot;Slide 6 - &amp;quot;Solubility&amp;quot;&quot;/&gt;&lt;property id=&quot;20307&quot; value=&quot;270&quot;/&gt;&lt;/object&gt;&lt;object type=&quot;3&quot; unique_id=&quot;10577&quot;&gt;&lt;property id=&quot;20148&quot; value=&quot;5&quot;/&gt;&lt;property id=&quot;20300&quot; value=&quot;Slide 7 - &amp;quot;High Molecular Weight Alcohol Solubility&amp;quot;&quot;/&gt;&lt;property id=&quot;20307&quot; value=&quot;298&quot;/&gt;&lt;/object&gt;&lt;object type=&quot;3&quot; unique_id=&quot;10578&quot;&gt;&lt;property id=&quot;20148&quot; value=&quot;5&quot;/&gt;&lt;property id=&quot;20300&quot; value=&quot;Slide 11 - &amp;quot;12.2 Alcohols: Nomenclature&amp;quot;&quot;/&gt;&lt;property id=&quot;20307&quot; value=&quot;273&quot;/&gt;&lt;/object&gt;&lt;object type=&quot;3&quot; unique_id=&quot;10579&quot;&gt;&lt;property id=&quot;20148&quot; value=&quot;5&quot;/&gt;&lt;property id=&quot;20300&quot; value=&quot;Slide 12 - &amp;quot;Naming Alcohols&amp;quot;&quot;/&gt;&lt;property id=&quot;20307&quot; value=&quot;274&quot;/&gt;&lt;/object&gt;&lt;object type=&quot;3&quot; unique_id=&quot;10580&quot;&gt;&lt;property id=&quot;20148&quot; value=&quot;5&quot;/&gt;&lt;property id=&quot;20300&quot; value=&quot;Slide 13 - &amp;quot;Naming Alcohols&amp;quot;&quot;/&gt;&lt;property id=&quot;20307&quot; value=&quot;299&quot;/&gt;&lt;/object&gt;&lt;object type=&quot;3&quot; unique_id=&quot;10581&quot;&gt;&lt;property id=&quot;20148&quot; value=&quot;5&quot;/&gt;&lt;property id=&quot;20300&quot; value=&quot;Slide 14 - &amp;quot;Common Names of Alcohols&amp;quot;&quot;/&gt;&lt;property id=&quot;20307&quot; value=&quot;300&quot;/&gt;&lt;/object&gt;&lt;object type=&quot;3&quot; unique_id=&quot;10582&quot;&gt;&lt;property id=&quot;20148&quot; value=&quot;5&quot;/&gt;&lt;property id=&quot;20300&quot; value=&quot;Slide 15 - &amp;quot;12.3 Medically Important Alcohols&amp;quot;&quot;/&gt;&lt;property id=&quot;20307&quot; value=&quot;276&quot;/&gt;&lt;/object&gt;&lt;object type=&quot;3&quot; unique_id=&quot;10583&quot;&gt;&lt;property id=&quot;20148&quot; value=&quot;5&quot;/&gt;&lt;property id=&quot;20300&quot; value=&quot;Slide 16 - &amp;quot;Ethanol&amp;quot;&quot;/&gt;&lt;property id=&quot;20307&quot; value=&quot;301&quot;/&gt;&lt;/object&gt;&lt;object type=&quot;3&quot; unique_id=&quot;10584&quot;&gt;&lt;property id=&quot;20148&quot; value=&quot;5&quot;/&gt;&lt;property id=&quot;20300&quot; value=&quot;Slide 17 - &amp;quot;2-Propanol&amp;quot;&quot;/&gt;&lt;property id=&quot;20307&quot; value=&quot;302&quot;/&gt;&lt;/object&gt;&lt;object type=&quot;3&quot; unique_id=&quot;10585&quot;&gt;&lt;property id=&quot;20148&quot; value=&quot;5&quot;/&gt;&lt;property id=&quot;20300&quot; value=&quot;Slide 18 - &amp;quot;1,2-Ethanediol&amp;quot;&quot;/&gt;&lt;property id=&quot;20307&quot; value=&quot;303&quot;/&gt;&lt;/object&gt;&lt;object type=&quot;3&quot; unique_id=&quot;10586&quot;&gt;&lt;property id=&quot;20148&quot; value=&quot;5&quot;/&gt;&lt;property id=&quot;20300&quot; value=&quot;Slide 19 - &amp;quot;1,2,3-Propanetriol (Glycerol)&amp;quot;&quot;/&gt;&lt;property id=&quot;20307&quot; value=&quot;304&quot;/&gt;&lt;/object&gt;&lt;object type=&quot;3&quot; unique_id=&quot;10587&quot;&gt;&lt;property id=&quot;20148&quot; value=&quot;5&quot;/&gt;&lt;property id=&quot;20300&quot; value=&quot;Slide 8 - &amp;quot;Classification of Alcohols&amp;quot;&quot;/&gt;&lt;property id=&quot;20307&quot; value=&quot;277&quot;/&gt;&lt;/object&gt;&lt;object type=&quot;3&quot; unique_id=&quot;10588&quot;&gt;&lt;property id=&quot;20148&quot; value=&quot;5&quot;/&gt;&lt;property id=&quot;20300&quot; value=&quot;Slide 9 - &amp;quot;Classification of Alcohols&amp;quot;&quot;/&gt;&lt;property id=&quot;20307&quot; value=&quot;305&quot;/&gt;&lt;/object&gt;&lt;object type=&quot;3&quot; unique_id=&quot;10589&quot;&gt;&lt;property id=&quot;20148&quot; value=&quot;5&quot;/&gt;&lt;property id=&quot;20300&quot; value=&quot;Slide 10 - &amp;quot;Classify the Alcohols&amp;quot;&quot;/&gt;&lt;property id=&quot;20307&quot; value=&quot;306&quot;/&gt;&lt;/object&gt;&lt;object type=&quot;3&quot; unique_id=&quot;10590&quot;&gt;&lt;property id=&quot;20148&quot; value=&quot;5&quot;/&gt;&lt;property id=&quot;20300&quot; value=&quot;Slide 20 - &amp;quot;12.4 Reactions Involving Alcohols&amp;quot;&quot;/&gt;&lt;property id=&quot;20307&quot; value=&quot;278&quot;/&gt;&lt;/object&gt;&lt;object type=&quot;3&quot; unique_id=&quot;10591&quot;&gt;&lt;property id=&quot;20148&quot; value=&quot;5&quot;/&gt;&lt;property id=&quot;20300&quot; value=&quot;Slide 21 - &amp;quot;Preparation of Alcohols&amp;quot;&quot;/&gt;&lt;property id=&quot;20307&quot; value=&quot;279&quot;/&gt;&lt;/object&gt;&lt;object type=&quot;3&quot; unique_id=&quot;10592&quot;&gt;&lt;property id=&quot;20148&quot; value=&quot;5&quot;/&gt;&lt;property id=&quot;20300&quot; value=&quot;Slide 22 - &amp;quot;Dehydration of Alcohols&amp;quot;&quot;/&gt;&lt;property id=&quot;20307&quot; value=&quot;280&quot;/&gt;&lt;/object&gt;&lt;object type=&quot;3&quot; unique_id=&quot;10593&quot;&gt;&lt;property id=&quot;20148&quot; value=&quot;5&quot;/&gt;&lt;property id=&quot;20300&quot; value=&quot;Slide 24 - &amp;quot;Zaitsev’s Rule&amp;quot;&quot;/&gt;&lt;property id=&quot;20307&quot; value=&quot;281&quot;/&gt;&lt;/object&gt;&lt;object type=&quot;3&quot; unique_id=&quot;10594&quot;&gt;&lt;property id=&quot;20148&quot; value=&quot;5&quot;/&gt;&lt;property id=&quot;20300&quot; value=&quot;Slide 25 - &amp;quot;Predict the Product of Dehydration&amp;quot;&quot;/&gt;&lt;property id=&quot;20307&quot; value=&quot;307&quot;/&gt;&lt;/object&gt;&lt;object type=&quot;3&quot; unique_id=&quot;10595&quot;&gt;&lt;property id=&quot;20148&quot; value=&quot;5&quot;/&gt;&lt;property id=&quot;20300&quot; value=&quot;Slide 26 - &amp;quot;Oxidation Reaction of Primary Alcohols &amp;quot;&quot;/&gt;&lt;property id=&quot;20307&quot; value=&quot;282&quot;/&gt;&lt;/object&gt;&lt;object type=&quot;3&quot; unique_id=&quot;10596&quot;&gt;&lt;property id=&quot;20148&quot; value=&quot;5&quot;/&gt;&lt;property id=&quot;20300&quot; value=&quot;Slide 28 - &amp;quot;Oxidation Reaction of Secondary Alcohols &amp;quot;&quot;/&gt;&lt;property id=&quot;20307&quot; value=&quot;283&quot;/&gt;&lt;/object&gt;&lt;object type=&quot;3&quot; unique_id=&quot;10597&quot;&gt;&lt;property id=&quot;20148&quot; value=&quot;5&quot;/&gt;&lt;property id=&quot;20300&quot; value=&quot;Slide 30 - &amp;quot;12.5 Oxidation and Reduction in Living Systems&amp;quot;&quot;/&gt;&lt;property id=&quot;20307&quot; value=&quot;284&quot;/&gt;&lt;/object&gt;&lt;object type=&quot;3&quot; unique_id=&quot;10598&quot;&gt;&lt;property id=&quot;20148&quot; value=&quot;5&quot;/&gt;&lt;property id=&quot;20300&quot; value=&quot;Slide 31 - &amp;quot;Organic Oxidation and Reduction&amp;quot;&quot;/&gt;&lt;property id=&quot;20307&quot; value=&quot;308&quot;/&gt;&lt;/object&gt;&lt;object type=&quot;3&quot; unique_id=&quot;10599&quot;&gt;&lt;property id=&quot;20148&quot; value=&quot;5&quot;/&gt;&lt;property id=&quot;20300&quot; value=&quot;Slide 32 - &amp;quot;Biological Oxidation-Reduction &amp;quot;&quot;/&gt;&lt;property id=&quot;20307&quot; value=&quot;285&quot;/&gt;&lt;/object&gt;&lt;object type=&quot;3&quot; unique_id=&quot;10600&quot;&gt;&lt;property id=&quot;20148&quot; value=&quot;5&quot;/&gt;&lt;property id=&quot;20300&quot; value=&quot;Slide 33 - &amp;quot;12.6 Phenol&amp;quot;&quot;/&gt;&lt;property id=&quot;20307&quot; value=&quot;286&quot;/&gt;&lt;/object&gt;&lt;object type=&quot;3&quot; unique_id=&quot;10601&quot;&gt;&lt;property id=&quot;20148&quot; value=&quot;5&quot;/&gt;&lt;property id=&quot;20300&quot; value=&quot;Slide 34 - &amp;quot;Phenol Derivatives&amp;quot;&quot;/&gt;&lt;property id=&quot;20307&quot; value=&quot;309&quot;/&gt;&lt;/object&gt;&lt;object type=&quot;3&quot; unique_id=&quot;10603&quot;&gt;&lt;property id=&quot;20148&quot; value=&quot;5&quot;/&gt;&lt;property id=&quot;20300&quot; value=&quot;Slide 35 - &amp;quot;12.7 Ethers&amp;quot;&quot;/&gt;&lt;property id=&quot;20307&quot; value=&quot;290&quot;/&gt;&lt;/object&gt;&lt;object type=&quot;3&quot; unique_id=&quot;10604&quot;&gt;&lt;property id=&quot;20148&quot; value=&quot;5&quot;/&gt;&lt;property id=&quot;20300&quot; value=&quot;Slide 36 - &amp;quot;Ether Physical Properties&amp;quot;&quot;/&gt;&lt;property id=&quot;20307&quot; value=&quot;310&quot;/&gt;&lt;/object&gt;&lt;object type=&quot;3&quot; unique_id=&quot;10605&quot;&gt;&lt;property id=&quot;20148&quot; value=&quot;5&quot;/&gt;&lt;property id=&quot;20300&quot; value=&quot;Slide 37 - &amp;quot; Common Names of Ethers&amp;quot;&quot;/&gt;&lt;property id=&quot;20307&quot; value=&quot;291&quot;/&gt;&lt;/object&gt;&lt;object type=&quot;3&quot; unique_id=&quot;10606&quot;&gt;&lt;property id=&quot;20148&quot; value=&quot;5&quot;/&gt;&lt;property id=&quot;20300&quot; value=&quot;Slide 38 - &amp;quot;IUPAC Nomenclature of Ethers&amp;quot;&quot;/&gt;&lt;property id=&quot;20307&quot; value=&quot;292&quot;/&gt;&lt;/object&gt;&lt;object type=&quot;3&quot; unique_id=&quot;10607&quot;&gt;&lt;property id=&quot;20148&quot; value=&quot;5&quot;/&gt;&lt;property id=&quot;20300&quot; value=&quot;Slide 39 - &amp;quot;Reactivity of Ethers&amp;quot;&quot;/&gt;&lt;property id=&quot;20307&quot; value=&quot;293&quot;/&gt;&lt;/object&gt;&lt;object type=&quot;3&quot; unique_id=&quot;10608&quot;&gt;&lt;property id=&quot;20148&quot; value=&quot;5&quot;/&gt;&lt;property id=&quot;20300&quot; value=&quot;Slide 40 - &amp;quot;Medical Uses of Ethers&amp;quot;&quot;/&gt;&lt;property id=&quot;20307&quot; value=&quot;294&quot;/&gt;&lt;/object&gt;&lt;object type=&quot;3&quot; unique_id=&quot;10609&quot;&gt;&lt;property id=&quot;20148&quot; value=&quot;5&quot;/&gt;&lt;property id=&quot;20300&quot; value=&quot;Slide 41 - &amp;quot;12.8 Thiols&amp;quot;&quot;/&gt;&lt;property id=&quot;20307&quot; value=&quot;295&quot;/&gt;&lt;/object&gt;&lt;object type=&quot;3&quot; unique_id=&quot;10610&quot;&gt;&lt;property id=&quot;20148&quot; value=&quot;5&quot;/&gt;&lt;property id=&quot;20300&quot; value=&quot;Slide 43 - &amp;quot;Thiols and Scent&amp;quot;&quot;/&gt;&lt;property id=&quot;20307&quot; value=&quot;296&quot;/&gt;&lt;/object&gt;&lt;object type=&quot;3&quot; unique_id=&quot;10611&quot;&gt;&lt;property id=&quot;20148&quot; value=&quot;5&quot;/&gt;&lt;property id=&quot;20300&quot; value=&quot;Slide 42 - &amp;quot;Naming Thiols&amp;quot;&quot;/&gt;&lt;property id=&quot;20307&quot; value=&quot;312&quot;/&gt;&lt;/object&gt;&lt;object type=&quot;3&quot; unique_id=&quot;10612&quot;&gt;&lt;property id=&quot;20148&quot; value=&quot;5&quot;/&gt;&lt;property id=&quot;20300&quot; value=&quot;Slide 44 - &amp;quot;Disulfide Formation&amp;quot;&quot;/&gt;&lt;property id=&quot;20307&quot; value=&quot;311&quot;/&gt;&lt;/object&gt;&lt;object type=&quot;3&quot; unique_id=&quot;10613&quot;&gt;&lt;property id=&quot;20148&quot; value=&quot;5&quot;/&gt;&lt;property id=&quot;20300&quot; value=&quot;Slide 45 - &amp;quot;Disulfide Formation and Insulin Structure&amp;quot;&quot;/&gt;&lt;property id=&quot;20307&quot; value=&quot;313&quot;/&gt;&lt;/object&gt;&lt;object type=&quot;3&quot; unique_id=&quot;10614&quot;&gt;&lt;property id=&quot;20148&quot; value=&quot;5&quot;/&gt;&lt;property id=&quot;20300&quot; value=&quot;Slide 46&quot;/&gt;&lt;property id=&quot;20307&quot; value=&quot;315&quot;/&gt;&lt;/object&gt;&lt;object type=&quot;3&quot; unique_id=&quot;10615&quot;&gt;&lt;property id=&quot;20148&quot; value=&quot;5&quot;/&gt;&lt;property id=&quot;20300&quot; value=&quot;Slide 47 - &amp;quot;Summary of Reactions&amp;quot;&quot;/&gt;&lt;property id=&quot;20307&quot; value=&quot;316&quot;/&gt;&lt;/object&gt;&lt;object type=&quot;3&quot; unique_id=&quot;10616&quot;&gt;&lt;property id=&quot;20148&quot; value=&quot;5&quot;/&gt;&lt;property id=&quot;20300&quot; value=&quot;Slide 48 - &amp;quot;Summary of Reactions&amp;quot;&quot;/&gt;&lt;property id=&quot;20307&quot; value=&quot;314&quot;/&gt;&lt;/object&gt;&lt;object type=&quot;3&quot; unique_id=&quot;34176&quot;&gt;&lt;property id=&quot;20148&quot; value=&quot;5&quot;/&gt;&lt;property id=&quot;20300&quot; value=&quot;Slide 23 - &amp;quot;Dehydration of Alcohols&amp;quot;&quot;/&gt;&lt;property id=&quot;20307&quot; value=&quot;318&quot;/&gt;&lt;/object&gt;&lt;object type=&quot;3&quot; unique_id=&quot;34177&quot;&gt;&lt;property id=&quot;20148&quot; value=&quot;5&quot;/&gt;&lt;property id=&quot;20300&quot; value=&quot;Slide 27 - &amp;quot;Oxidation Reaction of Primary Alcohols &amp;quot;&quot;/&gt;&lt;property id=&quot;20307&quot; value=&quot;319&quot;/&gt;&lt;/object&gt;&lt;object type=&quot;3&quot; unique_id=&quot;34178&quot;&gt;&lt;property id=&quot;20148&quot; value=&quot;5&quot;/&gt;&lt;property id=&quot;20300&quot; value=&quot;Slide 29 - &amp;quot;Oxidation Reaction of Secondary Alcohols &amp;quot;&quot;/&gt;&lt;property id=&quot;20307&quot; value=&quot;32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8830</TotalTime>
  <Words>740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12.1 Alcohols: Structure and Physical Properties</vt:lpstr>
      <vt:lpstr>Physical Properties of Alcohols</vt:lpstr>
      <vt:lpstr>Alcohol Classification  </vt:lpstr>
      <vt:lpstr>12.3 Medically Important Alcohols</vt:lpstr>
      <vt:lpstr>Ethanol</vt:lpstr>
      <vt:lpstr>2-Propanol (Isopropyl alcohol)</vt:lpstr>
      <vt:lpstr>1,2-Ethanediol (Ethylene glycol)</vt:lpstr>
      <vt:lpstr>1,2,3-Propanetriol (Glycerol)</vt:lpstr>
      <vt:lpstr>Oxidation Reaction of Primary Alcohols </vt:lpstr>
      <vt:lpstr>Oxidation Reaction of Secondary Alcohols </vt:lpstr>
      <vt:lpstr>12.5 Oxidation and Reduction in Living Systems</vt:lpstr>
      <vt:lpstr>Organic Oxidation and Reduction</vt:lpstr>
      <vt:lpstr>Biological Oxidation-Reduction </vt:lpstr>
      <vt:lpstr>12.6 Phenol</vt:lpstr>
      <vt:lpstr>Phenol Derivatives</vt:lpstr>
      <vt:lpstr>12.7 Ethers</vt:lpstr>
      <vt:lpstr>Ether Physical Properties</vt:lpstr>
      <vt:lpstr>Medical Uses of Ethers</vt:lpstr>
      <vt:lpstr>12.8 Thiols</vt:lpstr>
      <vt:lpstr>Naming Thiols</vt:lpstr>
      <vt:lpstr>Thiols and Scent</vt:lpstr>
      <vt:lpstr>Disulfide Formation</vt:lpstr>
      <vt:lpstr>Disulfide Formation and Insulin Structure</vt:lpstr>
      <vt:lpstr>Reactions of Alcohols</vt:lpstr>
      <vt:lpstr>Summary of Reactions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113</cp:revision>
  <dcterms:created xsi:type="dcterms:W3CDTF">2001-06-11T10:28:45Z</dcterms:created>
  <dcterms:modified xsi:type="dcterms:W3CDTF">2019-02-06T15:10:51Z</dcterms:modified>
</cp:coreProperties>
</file>