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sldIdLst>
    <p:sldId id="31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314" r:id="rId11"/>
    <p:sldId id="315" r:id="rId12"/>
    <p:sldId id="277" r:id="rId13"/>
    <p:sldId id="313" r:id="rId14"/>
    <p:sldId id="278" r:id="rId15"/>
    <p:sldId id="279" r:id="rId16"/>
    <p:sldId id="281" r:id="rId17"/>
    <p:sldId id="282" r:id="rId18"/>
    <p:sldId id="283" r:id="rId19"/>
    <p:sldId id="285" r:id="rId20"/>
    <p:sldId id="291" r:id="rId21"/>
    <p:sldId id="292" r:id="rId22"/>
    <p:sldId id="316" r:id="rId23"/>
    <p:sldId id="317" r:id="rId24"/>
    <p:sldId id="300" r:id="rId25"/>
    <p:sldId id="299" r:id="rId26"/>
    <p:sldId id="301" r:id="rId27"/>
    <p:sldId id="302" r:id="rId28"/>
    <p:sldId id="307" r:id="rId29"/>
    <p:sldId id="30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2FAEF"/>
    <a:srgbClr val="D9FCF5"/>
    <a:srgbClr val="E4FEE2"/>
    <a:srgbClr val="C5F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795F99-D7DC-45D2-9F3D-D02E6A685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2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EE7FDBC-76E2-4DAA-B6E6-75E090701D4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15D9546-0AFE-428E-81E2-1C7C9BDB290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814C39-7C1F-4AFC-8DB7-90A78EF951C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57384E-FB22-4E4C-B364-8488E75C589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D38D569-9A56-4E5E-B150-D3A8A405869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C240DAE-E81D-4F31-82D6-407E1171D83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62AACA0-BCB2-4A97-BA11-6262FD9FAD1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66251D7-0C53-4D2F-AF08-E4654534D73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17523A-DA36-4700-A9B3-E0ED52B8E4C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EF868CE-7067-4A01-A049-2308A130079C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BD055-8BEE-4786-B4E0-A0D565149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3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8F29-F2F4-4BB7-81BB-E89D7406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0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701E8-A3C7-4211-BBB3-DB12B02E9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2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6B3469-88D7-42AF-BCD7-02FEBDA59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3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EFC849-87E5-459A-B2CF-A113D2F57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1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ADA8CD-95A2-4B7C-BB19-34098D6F1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0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EFCC-BA41-419D-9955-02663902D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A4A47-FF9A-450B-8152-B1E73791F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9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EEE78-C55B-4BDD-9737-8EE89C080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8ABE-D265-4388-9E5C-C378A00A8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3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1543-5AAF-4E6F-AE9D-DDB8D6C51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731E0-8B15-4739-A016-E8CDB34FE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15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1656A-0587-49C0-AD0D-F782B9912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E03E-6EE7-499B-BA45-6C194FFA2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7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AD55D9-D021-4F22-B3A8-3343439B8F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52" r:id="rId12"/>
    <p:sldLayoutId id="2147483753" r:id="rId13"/>
    <p:sldLayoutId id="21474837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IN" altLang="en-US" sz="1800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11</a:t>
            </a:r>
            <a:endParaRPr lang="en-US" sz="9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  <a:ea typeface="+mn-ea"/>
              </a:rPr>
              <a:t>ORGANIC CHEMISTRY</a:t>
            </a: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 rotWithShape="1">
            <a:gsLst>
              <a:gs pos="0">
                <a:srgbClr val="00EE6C"/>
              </a:gs>
              <a:gs pos="50000">
                <a:srgbClr val="00B050"/>
              </a:gs>
              <a:gs pos="64999">
                <a:srgbClr val="009644"/>
              </a:gs>
              <a:gs pos="100000">
                <a:srgbClr val="0096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IN" altLang="en-US" sz="1800"/>
          </a:p>
        </p:txBody>
      </p:sp>
      <p:sp>
        <p:nvSpPr>
          <p:cNvPr id="9" name="Rectangle 8"/>
          <p:cNvSpPr/>
          <p:nvPr/>
        </p:nvSpPr>
        <p:spPr>
          <a:xfrm>
            <a:off x="428693" y="762000"/>
            <a:ext cx="6308137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The Unsaturated Hydrocarbons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Alkenes, Alkynes, and Aromatics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General,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Organic, </a:t>
            </a:r>
            <a:r>
              <a:rPr lang="en-US" altLang="en-US" sz="2400" b="1" i="1" dirty="0">
                <a:solidFill>
                  <a:schemeClr val="bg1"/>
                </a:solidFill>
              </a:rPr>
              <a:t>and Biochemistry </a:t>
            </a:r>
            <a:br>
              <a:rPr lang="en-US" altLang="en-US" sz="2400" b="1" i="1" dirty="0">
                <a:solidFill>
                  <a:schemeClr val="bg1"/>
                </a:solidFill>
              </a:rPr>
            </a:br>
            <a:r>
              <a:rPr lang="en-US" altLang="en-US" sz="2000" b="1" i="1" dirty="0">
                <a:solidFill>
                  <a:schemeClr val="bg1"/>
                </a:solidFill>
              </a:rPr>
              <a:t>9</a:t>
            </a:r>
            <a:r>
              <a:rPr lang="en-US" altLang="en-US" sz="20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Katherine </a:t>
            </a:r>
            <a:r>
              <a:rPr lang="en-US" sz="2000" b="1" dirty="0">
                <a:solidFill>
                  <a:schemeClr val="bg1"/>
                </a:solidFill>
              </a:rPr>
              <a:t>J. </a:t>
            </a:r>
            <a:r>
              <a:rPr lang="en-US" sz="2000" b="1" dirty="0" smtClean="0">
                <a:solidFill>
                  <a:schemeClr val="bg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Joseph </a:t>
            </a:r>
            <a:r>
              <a:rPr lang="en-US" sz="2000" b="1" dirty="0">
                <a:solidFill>
                  <a:schemeClr val="bg1"/>
                </a:solidFill>
              </a:rPr>
              <a:t>J. Topping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Danaè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R. Quirk Dorr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L. Caret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07313" cy="5334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 </a:t>
            </a:r>
            <a:r>
              <a:rPr lang="en-US" i="1" dirty="0" smtClean="0">
                <a:solidFill>
                  <a:srgbClr val="003300"/>
                </a:solidFill>
                <a:ea typeface="+mj-ea"/>
              </a:rPr>
              <a:t>cis-</a:t>
            </a:r>
            <a:r>
              <a:rPr lang="en-US" dirty="0">
                <a:solidFill>
                  <a:srgbClr val="003300"/>
                </a:solidFill>
                <a:ea typeface="+mj-ea"/>
              </a:rPr>
              <a:t>F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atty </a:t>
            </a:r>
            <a:r>
              <a:rPr lang="en-US" dirty="0">
                <a:solidFill>
                  <a:srgbClr val="003300"/>
                </a:solidFill>
                <a:ea typeface="+mj-ea"/>
              </a:rPr>
              <a:t>A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cids</a:t>
            </a:r>
            <a:endParaRPr lang="en-US" sz="6700" dirty="0" smtClean="0">
              <a:solidFill>
                <a:srgbClr val="003300"/>
              </a:solidFill>
              <a:ea typeface="+mj-ea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7696200" cy="3124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Fatty acids are long-chain carboxylic acids found in vegetable oils (unsaturated fats) and animal fate (saturated fats)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naturally occurring</a:t>
            </a:r>
            <a:br>
              <a:rPr lang="en-US" sz="2800" dirty="0" smtClean="0"/>
            </a:br>
            <a:r>
              <a:rPr lang="en-US" sz="2800" dirty="0" smtClean="0"/>
              <a:t> fatty acid in olive oil</a:t>
            </a:r>
            <a:br>
              <a:rPr lang="en-US" sz="2800" dirty="0" smtClean="0"/>
            </a:br>
            <a:r>
              <a:rPr lang="en-US" sz="2800" dirty="0" smtClean="0"/>
              <a:t> (oleic acid) is a </a:t>
            </a:r>
            <a:r>
              <a:rPr lang="en-US" sz="2800" i="1" dirty="0" err="1" smtClean="0"/>
              <a:t>cis</a:t>
            </a:r>
            <a:r>
              <a:rPr lang="en-US" sz="2800" i="1" dirty="0" smtClean="0"/>
              <a:t>-</a:t>
            </a:r>
            <a:r>
              <a:rPr lang="en-US" sz="2800" dirty="0" smtClean="0"/>
              <a:t>fatty acid: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i="1" dirty="0"/>
          </a:p>
        </p:txBody>
      </p:sp>
      <p:sp>
        <p:nvSpPr>
          <p:cNvPr id="44036" name="Rectangle 14"/>
          <p:cNvSpPr>
            <a:spLocks noChangeArrowheads="1"/>
          </p:cNvSpPr>
          <p:nvPr/>
        </p:nvSpPr>
        <p:spPr bwMode="auto">
          <a:xfrm rot="-5379738">
            <a:off x="-3032918" y="3075781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11.3 Geometric Isomers</a:t>
            </a:r>
          </a:p>
        </p:txBody>
      </p:sp>
      <p:pic>
        <p:nvPicPr>
          <p:cNvPr id="44039" name="Picture 7" descr="den02761_eq11_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346325"/>
            <a:ext cx="327818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07313" cy="5334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3300"/>
                </a:solidFill>
                <a:ea typeface="+mj-ea"/>
              </a:rPr>
              <a:t>t</a:t>
            </a:r>
            <a:r>
              <a:rPr lang="en-US" i="1" dirty="0" smtClean="0">
                <a:solidFill>
                  <a:srgbClr val="003300"/>
                </a:solidFill>
                <a:ea typeface="+mj-ea"/>
              </a:rPr>
              <a:t>rans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-Fatty acids</a:t>
            </a:r>
            <a:endParaRPr lang="en-US" sz="6700" dirty="0" smtClean="0">
              <a:solidFill>
                <a:srgbClr val="003300"/>
              </a:solidFill>
              <a:ea typeface="+mj-ea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914400"/>
            <a:ext cx="7696200" cy="3124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Its geometric isomer is a </a:t>
            </a:r>
            <a:r>
              <a:rPr lang="en-US" altLang="en-US" sz="2800" i="1" dirty="0" smtClean="0">
                <a:ea typeface="ＭＳ Ｐゴシック" pitchFamily="34" charset="-128"/>
              </a:rPr>
              <a:t>trans</a:t>
            </a:r>
            <a:r>
              <a:rPr lang="en-US" altLang="en-US" sz="2800" dirty="0" smtClean="0">
                <a:ea typeface="ＭＳ Ｐゴシック" pitchFamily="34" charset="-128"/>
              </a:rPr>
              <a:t>-fatty acid, with no natural source: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The majority of </a:t>
            </a:r>
            <a:r>
              <a:rPr lang="en-US" altLang="en-US" sz="2800" i="1" dirty="0" smtClean="0">
                <a:ea typeface="ＭＳ Ｐゴシック" pitchFamily="34" charset="-128"/>
              </a:rPr>
              <a:t>trans</a:t>
            </a:r>
            <a:r>
              <a:rPr lang="en-US" altLang="en-US" sz="2800" dirty="0" smtClean="0">
                <a:ea typeface="ＭＳ Ｐゴシック" pitchFamily="34" charset="-128"/>
              </a:rPr>
              <a:t>-fatty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acids result from 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hydrogenation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ea typeface="ＭＳ Ｐゴシック" pitchFamily="34" charset="-128"/>
              </a:rPr>
              <a:t>Trans</a:t>
            </a:r>
            <a:r>
              <a:rPr lang="en-US" altLang="en-US" sz="2800" dirty="0" smtClean="0">
                <a:ea typeface="ＭＳ Ｐゴシック" pitchFamily="34" charset="-128"/>
              </a:rPr>
              <a:t>-fatty acids have been reported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to </a:t>
            </a:r>
            <a:r>
              <a:rPr lang="en-US" altLang="en-US" sz="2800" b="1" dirty="0" smtClean="0">
                <a:ea typeface="ＭＳ Ｐゴシック" pitchFamily="34" charset="-128"/>
              </a:rPr>
              <a:t>lower</a:t>
            </a:r>
            <a:r>
              <a:rPr lang="en-US" altLang="en-US" sz="2800" dirty="0" smtClean="0">
                <a:ea typeface="ＭＳ Ｐゴシック" pitchFamily="34" charset="-128"/>
              </a:rPr>
              <a:t> levels of “good” HDL cholesterol in the body (and elevate “bad” LDL cholesterol)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i="1" dirty="0" smtClean="0">
              <a:ea typeface="ＭＳ Ｐゴシック" pitchFamily="34" charset="-128"/>
            </a:endParaRPr>
          </a:p>
        </p:txBody>
      </p:sp>
      <p:sp>
        <p:nvSpPr>
          <p:cNvPr id="46083" name="Rectangle 14"/>
          <p:cNvSpPr>
            <a:spLocks noChangeArrowheads="1"/>
          </p:cNvSpPr>
          <p:nvPr/>
        </p:nvSpPr>
        <p:spPr bwMode="auto">
          <a:xfrm rot="-5379738">
            <a:off x="-3032918" y="3075781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11.3 Geometric Isomers</a:t>
            </a:r>
          </a:p>
        </p:txBody>
      </p:sp>
      <p:pic>
        <p:nvPicPr>
          <p:cNvPr id="46087" name="Picture 7" descr="den02761_eq11_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4893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1" y="76200"/>
            <a:ext cx="9029409" cy="838200"/>
          </a:xfrm>
        </p:spPr>
        <p:txBody>
          <a:bodyPr/>
          <a:lstStyle/>
          <a:p>
            <a:pPr eaLnBrk="1" hangingPunct="1"/>
            <a:r>
              <a:rPr lang="en-CA" altLang="en-US" sz="4000" dirty="0" smtClean="0">
                <a:solidFill>
                  <a:srgbClr val="003300"/>
                </a:solidFill>
                <a:ea typeface="ＭＳ Ｐゴシック" pitchFamily="34" charset="-128"/>
              </a:rPr>
              <a:t>Isoprenoids – Geraniol and </a:t>
            </a:r>
            <a:r>
              <a:rPr lang="en-CA" altLang="en-US" sz="3200" dirty="0" smtClean="0">
                <a:solidFill>
                  <a:srgbClr val="003300"/>
                </a:solidFill>
                <a:ea typeface="ＭＳ Ｐゴシック" pitchFamily="34" charset="-128"/>
              </a:rPr>
              <a:t>D</a:t>
            </a:r>
            <a:r>
              <a:rPr lang="en-CA" altLang="en-US" sz="4000" dirty="0" smtClean="0">
                <a:solidFill>
                  <a:srgbClr val="003300"/>
                </a:solidFill>
                <a:ea typeface="ＭＳ Ｐゴシック" pitchFamily="34" charset="-128"/>
              </a:rPr>
              <a:t>-Limonene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 rot="16220262">
            <a:off x="-2797968" y="3310731"/>
            <a:ext cx="63674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11.4 Alkenes in Nature</a:t>
            </a:r>
          </a:p>
        </p:txBody>
      </p:sp>
      <p:pic>
        <p:nvPicPr>
          <p:cNvPr id="49159" name="Picture 7" descr="den02761_un11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863600"/>
            <a:ext cx="5221288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den02761_un11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11600"/>
            <a:ext cx="5186362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838200"/>
          </a:xfrm>
        </p:spPr>
        <p:txBody>
          <a:bodyPr/>
          <a:lstStyle/>
          <a:p>
            <a:pPr eaLnBrk="1" hangingPunct="1"/>
            <a:r>
              <a:rPr lang="en-CA" altLang="en-US" sz="4000" dirty="0" smtClean="0">
                <a:solidFill>
                  <a:srgbClr val="003300"/>
                </a:solidFill>
                <a:ea typeface="ＭＳ Ｐゴシック" pitchFamily="34" charset="-128"/>
              </a:rPr>
              <a:t>Isoprenoids – </a:t>
            </a:r>
            <a:r>
              <a:rPr lang="en-CA" altLang="en-US" sz="4000" dirty="0" err="1" smtClean="0">
                <a:solidFill>
                  <a:srgbClr val="003300"/>
                </a:solidFill>
                <a:ea typeface="ＭＳ Ｐゴシック" pitchFamily="34" charset="-128"/>
              </a:rPr>
              <a:t>Myrcene</a:t>
            </a:r>
            <a:r>
              <a:rPr lang="en-CA" altLang="en-US" sz="4000" dirty="0" smtClean="0">
                <a:solidFill>
                  <a:srgbClr val="003300"/>
                </a:solidFill>
                <a:ea typeface="ＭＳ Ｐゴシック" pitchFamily="34" charset="-128"/>
              </a:rPr>
              <a:t> and </a:t>
            </a:r>
            <a:r>
              <a:rPr lang="en-CA" altLang="en-US" sz="4000" dirty="0" err="1">
                <a:solidFill>
                  <a:srgbClr val="003300"/>
                </a:solidFill>
                <a:ea typeface="ＭＳ Ｐゴシック" pitchFamily="34" charset="-128"/>
              </a:rPr>
              <a:t>F</a:t>
            </a:r>
            <a:r>
              <a:rPr lang="en-CA" altLang="en-US" sz="4000" dirty="0" err="1" smtClean="0">
                <a:solidFill>
                  <a:srgbClr val="003300"/>
                </a:solidFill>
                <a:ea typeface="ＭＳ Ｐゴシック" pitchFamily="34" charset="-128"/>
              </a:rPr>
              <a:t>arnesol</a:t>
            </a:r>
            <a:endParaRPr lang="en-CA" altLang="en-US" sz="4000" dirty="0" smtClean="0">
              <a:solidFill>
                <a:srgbClr val="003300"/>
              </a:solidFill>
              <a:ea typeface="ＭＳ Ｐゴシック" pitchFamily="34" charset="-128"/>
            </a:endParaRPr>
          </a:p>
        </p:txBody>
      </p:sp>
      <p:sp>
        <p:nvSpPr>
          <p:cNvPr id="50178" name="Rectangle 8"/>
          <p:cNvSpPr>
            <a:spLocks noChangeArrowheads="1"/>
          </p:cNvSpPr>
          <p:nvPr/>
        </p:nvSpPr>
        <p:spPr bwMode="auto">
          <a:xfrm rot="-5379738">
            <a:off x="-2797968" y="3310731"/>
            <a:ext cx="63674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11.4 Alkenes in Nature</a:t>
            </a:r>
          </a:p>
        </p:txBody>
      </p:sp>
      <p:pic>
        <p:nvPicPr>
          <p:cNvPr id="50184" name="Picture 8" descr="den02761_un11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047750"/>
            <a:ext cx="51863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den02761_un11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002088"/>
            <a:ext cx="5118100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11.5 Reactions Involving Alkenes and Alkynes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64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key reaction of alkenes: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Addition</a:t>
            </a:r>
            <a:r>
              <a:rPr lang="en-US" altLang="en-US" dirty="0" smtClean="0">
                <a:ea typeface="ＭＳ Ｐゴシック" pitchFamily="34" charset="-128"/>
              </a:rPr>
              <a:t>: two molecules combine to give one new molecule</a:t>
            </a:r>
          </a:p>
          <a:p>
            <a:pPr eaLnBrk="1" hangingPunct="1"/>
            <a:r>
              <a:rPr lang="en-US" alt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Hydrogenation</a:t>
            </a:r>
            <a:r>
              <a:rPr lang="en-US" altLang="en-US" dirty="0" smtClean="0">
                <a:ea typeface="ＭＳ Ｐゴシック" pitchFamily="34" charset="-128"/>
              </a:rPr>
              <a:t> – the addition of hydrogen atoms</a:t>
            </a:r>
          </a:p>
          <a:p>
            <a:pPr eaLnBrk="1" hangingPunct="1"/>
            <a:r>
              <a:rPr lang="en-US" alt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Halogenation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the addition of halogen atoms</a:t>
            </a:r>
          </a:p>
          <a:p>
            <a:pPr eaLnBrk="1" hangingPunct="1"/>
            <a:r>
              <a:rPr lang="en-US" alt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Hydration</a:t>
            </a:r>
            <a:r>
              <a:rPr lang="en-US" altLang="en-US" dirty="0" smtClean="0">
                <a:ea typeface="ＭＳ Ｐゴシック" pitchFamily="34" charset="-128"/>
              </a:rPr>
              <a:t> – the addition of a water molecule</a:t>
            </a:r>
          </a:p>
          <a:p>
            <a:pPr eaLnBrk="1" hangingPunct="1"/>
            <a:r>
              <a:rPr lang="en-US" altLang="en-US" b="1" dirty="0" err="1" smtClean="0">
                <a:solidFill>
                  <a:srgbClr val="00B050"/>
                </a:solidFill>
                <a:ea typeface="ＭＳ Ｐゴシック" pitchFamily="34" charset="-128"/>
              </a:rPr>
              <a:t>Hydrohalogenation</a:t>
            </a:r>
            <a:r>
              <a:rPr lang="en-US" altLang="en-US" dirty="0" smtClean="0">
                <a:ea typeface="ＭＳ Ｐゴシック" pitchFamily="34" charset="-128"/>
              </a:rPr>
              <a:t> – the addition of a hydrogen halide molecule</a:t>
            </a: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51205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5120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Addition: General Reaction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527425"/>
            <a:ext cx="7391400" cy="294957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 small molecule, AB, reacts with the </a:t>
            </a:r>
            <a:r>
              <a:rPr lang="en-US" altLang="en-US" sz="2800" i="1" dirty="0" smtClean="0">
                <a:ea typeface="ＭＳ Ｐゴシック" pitchFamily="34" charset="-128"/>
              </a:rPr>
              <a:t>pi</a:t>
            </a:r>
            <a:r>
              <a:rPr lang="en-US" altLang="en-US" sz="2800" dirty="0" smtClean="0">
                <a:ea typeface="ＭＳ Ｐゴシック" pitchFamily="34" charset="-128"/>
              </a:rPr>
              <a:t> electrons of the double bond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</a:t>
            </a:r>
            <a:r>
              <a:rPr lang="en-US" altLang="en-US" sz="2800" i="1" dirty="0" smtClean="0">
                <a:ea typeface="ＭＳ Ｐゴシック" pitchFamily="34" charset="-128"/>
              </a:rPr>
              <a:t>pi</a:t>
            </a:r>
            <a:r>
              <a:rPr lang="en-US" altLang="en-US" sz="2800" dirty="0" smtClean="0">
                <a:ea typeface="ＭＳ Ｐゴシック" pitchFamily="34" charset="-128"/>
              </a:rPr>
              <a:t> bond breaks and its electrons are used to bond to the A and B pieces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Some additions require a catalyst</a:t>
            </a:r>
          </a:p>
        </p:txBody>
      </p:sp>
      <p:pic>
        <p:nvPicPr>
          <p:cNvPr id="53251" name="Picture 5" descr="11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4958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Hydrogenation: Addition of H</a:t>
            </a:r>
            <a:r>
              <a:rPr lang="en-US" altLang="en-US" baseline="-25000" smtClean="0">
                <a:solidFill>
                  <a:srgbClr val="003300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3429000"/>
            <a:ext cx="7467600" cy="3276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700" smtClean="0">
                <a:ea typeface="ＭＳ Ｐゴシック" pitchFamily="34" charset="-128"/>
              </a:rPr>
              <a:t>Hydrogenation is the addition of a molecule of hydrogen (H</a:t>
            </a:r>
            <a:r>
              <a:rPr lang="en-US" altLang="en-US" sz="2700" baseline="-25000" smtClean="0">
                <a:ea typeface="ＭＳ Ｐゴシック" pitchFamily="34" charset="-128"/>
              </a:rPr>
              <a:t>2</a:t>
            </a:r>
            <a:r>
              <a:rPr lang="en-US" altLang="en-US" sz="2700" smtClean="0">
                <a:ea typeface="ＭＳ Ｐゴシック" pitchFamily="34" charset="-128"/>
              </a:rPr>
              <a:t>) to a carbon-carbon double bond to produce an alkane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700" smtClean="0">
                <a:ea typeface="ＭＳ Ｐゴシック" pitchFamily="34" charset="-128"/>
              </a:rPr>
              <a:t>The double bond is broken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700" smtClean="0">
                <a:ea typeface="ＭＳ Ｐゴシック" pitchFamily="34" charset="-128"/>
              </a:rPr>
              <a:t>Two new C-H bonds result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700" smtClean="0">
                <a:ea typeface="ＭＳ Ｐゴシック" pitchFamily="34" charset="-128"/>
              </a:rPr>
              <a:t>Platinum, palladium, or nickel is required as a catalyst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700" smtClean="0">
                <a:ea typeface="ＭＳ Ｐゴシック" pitchFamily="34" charset="-128"/>
              </a:rPr>
              <a:t>Heat and/or pressure may also be required</a:t>
            </a:r>
          </a:p>
        </p:txBody>
      </p:sp>
      <p:pic>
        <p:nvPicPr>
          <p:cNvPr id="57347" name="Picture 5" descr="11-2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5486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Halogenation: Addition of X</a:t>
            </a:r>
            <a:r>
              <a:rPr lang="en-US" altLang="en-US" baseline="-25000" smtClean="0">
                <a:solidFill>
                  <a:srgbClr val="003300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3429000"/>
            <a:ext cx="7543800" cy="3048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a typeface="+mn-ea"/>
              </a:rPr>
              <a:t>Halogenation is the addition of a molecule of halogen (X</a:t>
            </a:r>
            <a:r>
              <a:rPr lang="en-US" sz="2800" baseline="-25000" dirty="0" smtClean="0">
                <a:ea typeface="+mn-ea"/>
              </a:rPr>
              <a:t>2</a:t>
            </a:r>
            <a:r>
              <a:rPr lang="en-US" sz="2800" dirty="0" smtClean="0">
                <a:ea typeface="+mn-ea"/>
              </a:rPr>
              <a:t>) to a carbon-carbon double bond to produce an alkane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The double bond is broken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Two new C-X bonds result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</a:rPr>
              <a:t>Reaction occurs quite readily without a catalyst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ea typeface="+mn-ea"/>
              </a:rPr>
              <a:t>Cl</a:t>
            </a:r>
            <a:r>
              <a:rPr lang="en-US" sz="2400" dirty="0" smtClean="0">
                <a:ea typeface="+mn-ea"/>
              </a:rPr>
              <a:t> and Br are most often the halogen added</a:t>
            </a:r>
          </a:p>
        </p:txBody>
      </p:sp>
      <p:pic>
        <p:nvPicPr>
          <p:cNvPr id="59395" name="Picture 5" descr="11-2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571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CA" altLang="en-US" smtClean="0">
                <a:solidFill>
                  <a:srgbClr val="003300"/>
                </a:solidFill>
                <a:ea typeface="ＭＳ Ｐゴシック" pitchFamily="34" charset="-128"/>
              </a:rPr>
              <a:t>Bromination of an Alkene</a:t>
            </a:r>
          </a:p>
        </p:txBody>
      </p:sp>
      <p:pic>
        <p:nvPicPr>
          <p:cNvPr id="61442" name="Picture 3" descr="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2228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676400" y="4495800"/>
            <a:ext cx="7315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latin typeface="Times New Roman" pitchFamily="18" charset="0"/>
              </a:rPr>
              <a:t>Left beaker contains bromine, but no unsaturated hydrocarbon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latin typeface="Times New Roman" pitchFamily="18" charset="0"/>
              </a:rPr>
              <a:t>Right beaker contains bromine, but reaction with an unsaturated hydrocarbon results in a colorless solution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Hydration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352800"/>
            <a:ext cx="7391400" cy="3276600"/>
          </a:xfrm>
        </p:spPr>
        <p:txBody>
          <a:bodyPr/>
          <a:lstStyle/>
          <a:p>
            <a:pPr marL="282575" indent="-282575" eaLnBrk="1" hangingPunct="1"/>
            <a:r>
              <a:rPr lang="en-US" altLang="en-US" sz="2800" smtClean="0">
                <a:ea typeface="ＭＳ Ｐゴシック" pitchFamily="34" charset="-128"/>
              </a:rPr>
              <a:t>A water molecule can be added to an alkene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The addition of a water molecule to an alkene is called</a:t>
            </a: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 hydration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marL="282575" indent="-282575" eaLnBrk="1" hangingPunct="1"/>
            <a:r>
              <a:rPr lang="en-US" altLang="en-US" sz="2800" smtClean="0">
                <a:ea typeface="ＭＳ Ｐゴシック" pitchFamily="34" charset="-128"/>
              </a:rPr>
              <a:t>Presence of strong acid is required as a catalyst</a:t>
            </a:r>
          </a:p>
          <a:p>
            <a:pPr marL="282575" indent="-282575" eaLnBrk="1" hangingPunct="1"/>
            <a:r>
              <a:rPr lang="en-US" altLang="en-US" sz="2800" smtClean="0">
                <a:ea typeface="ＭＳ Ｐゴシック" pitchFamily="34" charset="-128"/>
              </a:rPr>
              <a:t>Product resulting is an alcohol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2468" name="Picture 6" descr="11-28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876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2192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11.1 Alkenes and Alkynes:</a:t>
            </a:r>
            <a:br>
              <a:rPr lang="en-US" dirty="0" smtClean="0">
                <a:solidFill>
                  <a:srgbClr val="003300"/>
                </a:solidFill>
                <a:ea typeface="+mj-ea"/>
              </a:rPr>
            </a:br>
            <a:r>
              <a:rPr lang="en-US" dirty="0" smtClean="0">
                <a:solidFill>
                  <a:srgbClr val="00B050"/>
                </a:solidFill>
                <a:ea typeface="+mj-ea"/>
              </a:rPr>
              <a:t>Structure and Physical Properties</a:t>
            </a:r>
            <a:endParaRPr lang="en-US" sz="6700" dirty="0" smtClean="0">
              <a:solidFill>
                <a:srgbClr val="00B050"/>
              </a:solidFill>
              <a:ea typeface="+mj-ea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7391400" cy="4267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Both alkenes and alkynes are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unsaturated</a:t>
            </a:r>
            <a:r>
              <a:rPr lang="en-US" altLang="en-US" dirty="0" smtClean="0">
                <a:ea typeface="ＭＳ Ｐゴシック" pitchFamily="34" charset="-128"/>
              </a:rPr>
              <a:t> hydrocarbons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alkene functional group is the carbon-carbon double bond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alkyne functional group is the carbon-carbon triple bond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Simplest alkene: </a:t>
            </a:r>
            <a:r>
              <a:rPr lang="en-US" altLang="en-US" dirty="0" err="1" smtClean="0">
                <a:ea typeface="ＭＳ Ｐゴシック" pitchFamily="34" charset="-128"/>
              </a:rPr>
              <a:t>ethene</a:t>
            </a:r>
            <a:r>
              <a:rPr lang="en-US" altLang="en-US" dirty="0" smtClean="0">
                <a:ea typeface="ＭＳ Ｐゴシック" pitchFamily="34" charset="-128"/>
              </a:rPr>
              <a:t> (ethylene)  </a:t>
            </a:r>
            <a:r>
              <a:rPr lang="en-US" altLang="en-US" sz="3200" dirty="0" smtClean="0">
                <a:ea typeface="ＭＳ Ｐゴシック" pitchFamily="34" charset="-128"/>
              </a:rPr>
              <a:t>C</a:t>
            </a:r>
            <a:r>
              <a:rPr lang="en-US" altLang="en-US" sz="4400" baseline="-25000" dirty="0" smtClean="0">
                <a:ea typeface="ＭＳ Ｐゴシック" pitchFamily="34" charset="-128"/>
              </a:rPr>
              <a:t>2</a:t>
            </a:r>
            <a:r>
              <a:rPr lang="en-US" altLang="en-US" sz="3200" dirty="0" smtClean="0">
                <a:ea typeface="ＭＳ Ｐゴシック" pitchFamily="34" charset="-128"/>
              </a:rPr>
              <a:t>H</a:t>
            </a:r>
            <a:r>
              <a:rPr lang="en-US" altLang="en-US" sz="4400" baseline="-25000" dirty="0" smtClean="0">
                <a:ea typeface="ＭＳ Ｐゴシック" pitchFamily="34" charset="-128"/>
              </a:rPr>
              <a:t>4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dirty="0" smtClean="0">
                <a:ea typeface="ＭＳ Ｐゴシック" pitchFamily="34" charset="-128"/>
              </a:rPr>
              <a:t>Simplest alkyne: </a:t>
            </a:r>
            <a:r>
              <a:rPr lang="en-US" altLang="en-US" dirty="0" err="1" smtClean="0">
                <a:ea typeface="ＭＳ Ｐゴシック" pitchFamily="34" charset="-128"/>
              </a:rPr>
              <a:t>ethyne</a:t>
            </a:r>
            <a:r>
              <a:rPr lang="en-US" altLang="en-US" dirty="0" smtClean="0">
                <a:ea typeface="ＭＳ Ｐゴシック" pitchFamily="34" charset="-128"/>
              </a:rPr>
              <a:t> (acetylene)  </a:t>
            </a:r>
            <a:r>
              <a:rPr lang="en-US" altLang="en-US" sz="3200" dirty="0" smtClean="0">
                <a:ea typeface="ＭＳ Ｐゴシック" pitchFamily="34" charset="-128"/>
              </a:rPr>
              <a:t>C</a:t>
            </a:r>
            <a:r>
              <a:rPr lang="en-US" altLang="en-US" sz="4400" baseline="-25000" dirty="0" smtClean="0">
                <a:ea typeface="ＭＳ Ｐゴシック" pitchFamily="34" charset="-128"/>
              </a:rPr>
              <a:t>2</a:t>
            </a:r>
            <a:r>
              <a:rPr lang="en-US" altLang="en-US" sz="3200" dirty="0" smtClean="0">
                <a:ea typeface="ＭＳ Ｐゴシック" pitchFamily="34" charset="-128"/>
              </a:rPr>
              <a:t>H</a:t>
            </a:r>
            <a:r>
              <a:rPr lang="en-US" altLang="en-US" sz="4400" baseline="-25000" dirty="0" smtClean="0">
                <a:ea typeface="ＭＳ Ｐゴシック" pitchFamily="34" charset="-128"/>
              </a:rPr>
              <a:t>2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8077200" y="619125"/>
            <a:ext cx="762000" cy="523875"/>
            <a:chOff x="3962400" y="5791200"/>
            <a:chExt cx="762000" cy="523220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946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Addition Polymers of Alkenes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1430338" y="1447800"/>
            <a:ext cx="748506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Polymers are macromolecules composed of repeating units called monomers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Polymers can be made up of thousands of monomers linked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Many commercially important materials are addition polymers made from alkenes and substituted alkenes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Addition polymers are named for the fact that they are made by the sequential addition of the repeating alkene monomer</a:t>
            </a:r>
          </a:p>
        </p:txBody>
      </p:sp>
      <p:pic>
        <p:nvPicPr>
          <p:cNvPr id="74756" name="Picture 7" descr="11-3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53025"/>
            <a:ext cx="5562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8"/>
          <p:cNvSpPr>
            <a:spLocks noChangeArrowheads="1"/>
          </p:cNvSpPr>
          <p:nvPr/>
        </p:nvSpPr>
        <p:spPr bwMode="auto">
          <a:xfrm rot="-5379738">
            <a:off x="-2764631" y="2805906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  <p:grpSp>
        <p:nvGrpSpPr>
          <p:cNvPr id="74758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74759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476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  <a:ea typeface="+mj-ea"/>
              </a:rPr>
              <a:t>Some Important Addition Polymers of Alkenes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6816"/>
            <a:ext cx="878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1940" y="4409672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11.6 Aromatic Hydrocarbons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478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Benzene</a:t>
            </a:r>
            <a:r>
              <a:rPr lang="ja-JP" altLang="en-US" sz="2800" dirty="0" smtClean="0"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ea typeface="ＭＳ Ｐゴシック" pitchFamily="34" charset="-128"/>
              </a:rPr>
              <a:t>s structure was first proposed 150 years ago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 cyclic structure for benzene, C</a:t>
            </a:r>
            <a:r>
              <a:rPr lang="en-US" altLang="en-US" baseline="-25000" dirty="0" smtClean="0">
                <a:ea typeface="ＭＳ Ｐゴシック" pitchFamily="34" charset="-128"/>
              </a:rPr>
              <a:t>6</a:t>
            </a:r>
            <a:r>
              <a:rPr lang="en-US" altLang="en-US" dirty="0" smtClean="0">
                <a:ea typeface="ＭＳ Ｐゴシック" pitchFamily="34" charset="-128"/>
              </a:rPr>
              <a:t>H</a:t>
            </a:r>
            <a:r>
              <a:rPr lang="en-US" altLang="en-US" baseline="-25000" dirty="0" smtClean="0">
                <a:ea typeface="ＭＳ Ｐゴシック" pitchFamily="34" charset="-128"/>
              </a:rPr>
              <a:t>6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Something special about benzene 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Although his structures showed double bonds, the molecule did </a:t>
            </a:r>
            <a:r>
              <a:rPr lang="en-US" altLang="en-US" u="sng" dirty="0" smtClean="0">
                <a:ea typeface="ＭＳ Ｐゴシック" pitchFamily="34" charset="-128"/>
              </a:rPr>
              <a:t>not</a:t>
            </a:r>
            <a:r>
              <a:rPr lang="en-US" altLang="en-US" dirty="0" smtClean="0">
                <a:ea typeface="ＭＳ Ｐゴシック" pitchFamily="34" charset="-128"/>
              </a:rPr>
              <a:t> react as if it had any unsaturation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Originally named </a:t>
            </a:r>
            <a:r>
              <a:rPr lang="en-US" altLang="en-US" i="1" dirty="0" smtClean="0">
                <a:solidFill>
                  <a:schemeClr val="folHlink"/>
                </a:solidFill>
                <a:ea typeface="ＭＳ Ｐゴシック" pitchFamily="34" charset="-128"/>
              </a:rPr>
              <a:t>aromatic</a:t>
            </a:r>
            <a:r>
              <a:rPr lang="en-US" altLang="en-US" dirty="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compounds for the pleasant smell of resins from tropical trees (early source)</a:t>
            </a:r>
          </a:p>
        </p:txBody>
      </p:sp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8229600" y="762000"/>
            <a:ext cx="685800" cy="523875"/>
            <a:chOff x="4114800" y="5791200"/>
            <a:chExt cx="685800" cy="523220"/>
          </a:xfrm>
        </p:grpSpPr>
        <p:sp>
          <p:nvSpPr>
            <p:cNvPr id="76805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7680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6080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rgbClr val="003300"/>
                </a:solidFill>
                <a:ea typeface="ＭＳ Ｐゴシック" pitchFamily="34" charset="-128"/>
              </a:rPr>
              <a:t>Model of Bonding in Benzene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0"/>
            <a:ext cx="7772400" cy="2133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Remaining 6 electrons are located in </a:t>
            </a:r>
            <a:r>
              <a:rPr lang="en-US" altLang="en-US" i="1" smtClean="0">
                <a:ea typeface="ＭＳ Ｐゴシック" pitchFamily="34" charset="-128"/>
              </a:rPr>
              <a:t>p</a:t>
            </a:r>
            <a:r>
              <a:rPr lang="en-US" altLang="en-US" smtClean="0">
                <a:ea typeface="ＭＳ Ｐゴシック" pitchFamily="34" charset="-128"/>
              </a:rPr>
              <a:t> orbitals that are perpendicular to the plane of the carbon 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These </a:t>
            </a:r>
            <a:r>
              <a:rPr lang="en-US" altLang="en-US" i="1" smtClean="0">
                <a:ea typeface="ＭＳ Ｐゴシック" pitchFamily="34" charset="-128"/>
              </a:rPr>
              <a:t>p</a:t>
            </a:r>
            <a:r>
              <a:rPr lang="en-US" altLang="en-US" smtClean="0">
                <a:ea typeface="ＭＳ Ｐゴシック" pitchFamily="34" charset="-128"/>
              </a:rPr>
              <a:t> orbitals overlap laterally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Form a cloud of electrons above and below the ring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 rot="-5379738">
            <a:off x="-3032918" y="3072606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11.6 Aromatic Hydrocarbons</a:t>
            </a:r>
          </a:p>
        </p:txBody>
      </p:sp>
      <p:pic>
        <p:nvPicPr>
          <p:cNvPr id="80900" name="Picture 5" descr="1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0"/>
          <a:stretch>
            <a:fillRect/>
          </a:stretch>
        </p:blipFill>
        <p:spPr bwMode="auto">
          <a:xfrm>
            <a:off x="2057400" y="3370263"/>
            <a:ext cx="58674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Historical Nomenclature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19200"/>
            <a:ext cx="7340600" cy="1563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ea typeface="+mn-ea"/>
              </a:rPr>
              <a:t>Some members of the benzene family have unique names acquired before the IUPAC system was adopted that are still frequently used today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 rot="16220262">
            <a:off x="-3032918" y="3072606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11.6 Aromatic Hydrocarbons</a:t>
            </a:r>
          </a:p>
        </p:txBody>
      </p:sp>
      <p:pic>
        <p:nvPicPr>
          <p:cNvPr id="829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086100"/>
            <a:ext cx="106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086100"/>
            <a:ext cx="106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086100"/>
            <a:ext cx="106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86100"/>
            <a:ext cx="1158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Box 6"/>
          <p:cNvSpPr txBox="1">
            <a:spLocks noChangeArrowheads="1"/>
          </p:cNvSpPr>
          <p:nvPr/>
        </p:nvSpPr>
        <p:spPr bwMode="auto">
          <a:xfrm>
            <a:off x="1347788" y="495300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itchFamily="34" charset="0"/>
              </a:rPr>
              <a:t>toluene</a:t>
            </a:r>
          </a:p>
        </p:txBody>
      </p:sp>
      <p:sp>
        <p:nvSpPr>
          <p:cNvPr id="82953" name="TextBox 14"/>
          <p:cNvSpPr txBox="1">
            <a:spLocks noChangeArrowheads="1"/>
          </p:cNvSpPr>
          <p:nvPr/>
        </p:nvSpPr>
        <p:spPr bwMode="auto">
          <a:xfrm>
            <a:off x="3378200" y="49530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itchFamily="34" charset="0"/>
              </a:rPr>
              <a:t>phenol</a:t>
            </a:r>
          </a:p>
        </p:txBody>
      </p:sp>
      <p:sp>
        <p:nvSpPr>
          <p:cNvPr id="82954" name="TextBox 15"/>
          <p:cNvSpPr txBox="1">
            <a:spLocks noChangeArrowheads="1"/>
          </p:cNvSpPr>
          <p:nvPr/>
        </p:nvSpPr>
        <p:spPr bwMode="auto">
          <a:xfrm>
            <a:off x="5435600" y="4953000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itchFamily="34" charset="0"/>
              </a:rPr>
              <a:t>aniline</a:t>
            </a:r>
          </a:p>
        </p:txBody>
      </p:sp>
      <p:sp>
        <p:nvSpPr>
          <p:cNvPr id="82955" name="TextBox 16"/>
          <p:cNvSpPr txBox="1">
            <a:spLocks noChangeArrowheads="1"/>
          </p:cNvSpPr>
          <p:nvPr/>
        </p:nvSpPr>
        <p:spPr bwMode="auto">
          <a:xfrm>
            <a:off x="7391400" y="4953000"/>
            <a:ext cx="146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itchFamily="34" charset="0"/>
              </a:rPr>
              <a:t>benzoic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acid</a:t>
            </a:r>
          </a:p>
        </p:txBody>
      </p:sp>
      <p:grpSp>
        <p:nvGrpSpPr>
          <p:cNvPr id="82956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82957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8295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248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3300"/>
                </a:solidFill>
                <a:ea typeface="+mj-ea"/>
              </a:rPr>
              <a:t>Disubstituted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 Benzene Derivatives</a:t>
            </a:r>
          </a:p>
        </p:txBody>
      </p:sp>
      <p:sp>
        <p:nvSpPr>
          <p:cNvPr id="84994" name="Text Box 7"/>
          <p:cNvSpPr txBox="1">
            <a:spLocks noChangeArrowheads="1"/>
          </p:cNvSpPr>
          <p:nvPr/>
        </p:nvSpPr>
        <p:spPr bwMode="auto">
          <a:xfrm>
            <a:off x="919163" y="3200400"/>
            <a:ext cx="3895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1-bromo-2-ethylbenzene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  <a:latin typeface="Calibri" pitchFamily="34" charset="0"/>
              </a:rPr>
              <a:t>o</a:t>
            </a:r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-bromoethylbenzene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6096000" y="4062413"/>
            <a:ext cx="2465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3-nitrotoluene</a:t>
            </a:r>
          </a:p>
          <a:p>
            <a:pPr algn="ctr"/>
            <a:r>
              <a:rPr lang="en-US" altLang="en-US" sz="2800" b="1">
                <a:solidFill>
                  <a:srgbClr val="C0504D"/>
                </a:solidFill>
                <a:latin typeface="Calibri" pitchFamily="34" charset="0"/>
              </a:rPr>
              <a:t>m</a:t>
            </a:r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-nitrotoluene</a:t>
            </a:r>
          </a:p>
        </p:txBody>
      </p:sp>
      <p:sp>
        <p:nvSpPr>
          <p:cNvPr id="84996" name="Text Box 9"/>
          <p:cNvSpPr txBox="1">
            <a:spLocks noChangeArrowheads="1"/>
          </p:cNvSpPr>
          <p:nvPr/>
        </p:nvSpPr>
        <p:spPr bwMode="auto">
          <a:xfrm>
            <a:off x="2316163" y="5638800"/>
            <a:ext cx="3240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1,4-dichlorobenzene</a:t>
            </a:r>
          </a:p>
          <a:p>
            <a:pPr algn="ctr"/>
            <a:r>
              <a:rPr lang="en-US" altLang="en-US" sz="2800" b="1">
                <a:solidFill>
                  <a:srgbClr val="C0504D"/>
                </a:solidFill>
                <a:latin typeface="Calibri" pitchFamily="34" charset="0"/>
              </a:rPr>
              <a:t> p</a:t>
            </a:r>
            <a:r>
              <a:rPr lang="en-US" altLang="en-US" sz="2800" b="1">
                <a:solidFill>
                  <a:srgbClr val="003300"/>
                </a:solidFill>
                <a:latin typeface="Calibri" pitchFamily="34" charset="0"/>
              </a:rPr>
              <a:t>-dichlorobenzene</a:t>
            </a:r>
          </a:p>
        </p:txBody>
      </p:sp>
      <p:sp>
        <p:nvSpPr>
          <p:cNvPr id="84997" name="Rectangle 13"/>
          <p:cNvSpPr>
            <a:spLocks noChangeArrowheads="1"/>
          </p:cNvSpPr>
          <p:nvPr/>
        </p:nvSpPr>
        <p:spPr bwMode="auto">
          <a:xfrm rot="-5379738">
            <a:off x="-3032918" y="3072606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11.6 Aromatic Hydrocarbons</a:t>
            </a:r>
          </a:p>
        </p:txBody>
      </p:sp>
      <p:pic>
        <p:nvPicPr>
          <p:cNvPr id="849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371600"/>
            <a:ext cx="18653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692275"/>
            <a:ext cx="21653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2486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52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Benzene As a Substituent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315200" cy="335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When the benzene ring is a substituent on a chain (C</a:t>
            </a:r>
            <a:r>
              <a:rPr lang="en-US" altLang="en-US" sz="4000" baseline="-25000" smtClean="0">
                <a:ea typeface="ＭＳ Ｐゴシック" pitchFamily="34" charset="-128"/>
              </a:rPr>
              <a:t>6</a:t>
            </a:r>
            <a:r>
              <a:rPr lang="en-US" altLang="en-US" smtClean="0">
                <a:ea typeface="ＭＳ Ｐゴシック" pitchFamily="34" charset="-128"/>
              </a:rPr>
              <a:t>H</a:t>
            </a:r>
            <a:r>
              <a:rPr lang="en-US" altLang="en-US" sz="4000" baseline="-25000" smtClean="0">
                <a:ea typeface="ＭＳ Ｐゴシック" pitchFamily="34" charset="-128"/>
              </a:rPr>
              <a:t>5</a:t>
            </a:r>
            <a:r>
              <a:rPr lang="en-US" altLang="en-US" smtClean="0">
                <a:ea typeface="ＭＳ Ｐゴシック" pitchFamily="34" charset="-128"/>
              </a:rPr>
              <a:t>), it is called a </a:t>
            </a:r>
            <a:r>
              <a:rPr lang="en-US" altLang="en-US" smtClean="0">
                <a:solidFill>
                  <a:schemeClr val="folHlink"/>
                </a:solidFill>
                <a:ea typeface="ＭＳ Ｐゴシック" pitchFamily="34" charset="-128"/>
              </a:rPr>
              <a:t>phenyl group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Note the difference between </a:t>
            </a:r>
          </a:p>
          <a:p>
            <a:pPr lvl="2" eaLnBrk="1" hangingPunct="1"/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Phenyl</a:t>
            </a:r>
            <a:r>
              <a:rPr lang="en-US" altLang="en-US" smtClean="0">
                <a:ea typeface="ＭＳ Ｐゴシック" pitchFamily="34" charset="-128"/>
              </a:rPr>
              <a:t>  </a:t>
            </a:r>
          </a:p>
          <a:p>
            <a:pPr lvl="2" eaLnBrk="1" hangingPunct="1"/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Phenol</a:t>
            </a:r>
            <a:r>
              <a:rPr lang="en-US" altLang="en-US" smtClean="0">
                <a:ea typeface="ＭＳ Ｐゴシック" pitchFamily="34" charset="-128"/>
              </a:rPr>
              <a:t> (a functional group)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 rot="16220262">
            <a:off x="-3032918" y="3017043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11.6 Aromatic Hydrocarbons</a:t>
            </a:r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2647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2"/>
          <p:cNvSpPr txBox="1">
            <a:spLocks noChangeArrowheads="1"/>
          </p:cNvSpPr>
          <p:nvPr/>
        </p:nvSpPr>
        <p:spPr bwMode="auto">
          <a:xfrm>
            <a:off x="4038600" y="5049838"/>
            <a:ext cx="3300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accent1"/>
                </a:solidFill>
                <a:latin typeface="Calibri" pitchFamily="34" charset="0"/>
              </a:rPr>
              <a:t>3-phenyl-1-butene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3300"/>
                </a:solidFill>
                <a:ea typeface="+mj-ea"/>
              </a:rPr>
              <a:t>Polynuclear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 Aromatic Hydrocarbons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143000" y="3946525"/>
            <a:ext cx="7924800" cy="21796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Polynuclear aromatic hydrocarbons (PAH) are composed of two or more aromatic rings joined together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Many have been shown to cause cancer </a:t>
            </a:r>
          </a:p>
        </p:txBody>
      </p:sp>
      <p:pic>
        <p:nvPicPr>
          <p:cNvPr id="87043" name="Picture 5" descr="11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772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 rot="16220262">
            <a:off x="-3032918" y="3072606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11.6 Aromatic Hydrocarbons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11.7 Heterocyclic Aromatic Compounds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391400" cy="3200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Rings with at least one atom other than carbon as part of the structure of the aromatic ring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This hetero atom is typically O, N, 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The ring also has delocalized electrons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grpSp>
        <p:nvGrpSpPr>
          <p:cNvPr id="92163" name="Group 9"/>
          <p:cNvGrpSpPr>
            <a:grpSpLocks/>
          </p:cNvGrpSpPr>
          <p:nvPr/>
        </p:nvGrpSpPr>
        <p:grpSpPr bwMode="auto">
          <a:xfrm>
            <a:off x="8229600" y="914400"/>
            <a:ext cx="685800" cy="523875"/>
            <a:chOff x="4114800" y="5791200"/>
            <a:chExt cx="685800" cy="523220"/>
          </a:xfrm>
        </p:grpSpPr>
        <p:sp>
          <p:nvSpPr>
            <p:cNvPr id="92166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9216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92169" name="Picture 9" descr="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035300"/>
            <a:ext cx="4986338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Heterocyclic Aromatics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7391400" cy="1524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Heterocyclic aromatics are similar to benzene in stability and chemical behavior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Many are significant biologically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Purines and pyrimidines are components of DNA and RNA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Pyridine is found in nicotine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Pyrrole is a component of hemoglobin and chlorophyll</a:t>
            </a:r>
          </a:p>
        </p:txBody>
      </p:sp>
      <p:sp>
        <p:nvSpPr>
          <p:cNvPr id="93187" name="Rectangle 11"/>
          <p:cNvSpPr>
            <a:spLocks noChangeArrowheads="1"/>
          </p:cNvSpPr>
          <p:nvPr/>
        </p:nvSpPr>
        <p:spPr bwMode="auto">
          <a:xfrm rot="-5379738">
            <a:off x="-2764631" y="2802731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11.7 Heterocyclic Aromatic Compounds</a:t>
            </a:r>
          </a:p>
        </p:txBody>
      </p:sp>
      <p:pic>
        <p:nvPicPr>
          <p:cNvPr id="93191" name="Picture 7" descr="e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4633913"/>
            <a:ext cx="2008187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  <a:ea typeface="+mj-ea"/>
              </a:rPr>
              <a:t>Aliphatic Hydrocarbon Structure Comparison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16220262">
            <a:off x="-2764631" y="2809081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 dirty="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11.1 Structure and Physical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4400" dirty="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Properties</a:t>
            </a:r>
          </a:p>
        </p:txBody>
      </p:sp>
      <p:pic>
        <p:nvPicPr>
          <p:cNvPr id="21507" name="Picture 4" descr="ta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147888"/>
            <a:ext cx="76819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  <a:ea typeface="+mj-ea"/>
              </a:rPr>
              <a:t>Bonding and Geometry</a:t>
            </a:r>
            <a:br>
              <a:rPr lang="en-CA" dirty="0" smtClean="0">
                <a:solidFill>
                  <a:srgbClr val="003300"/>
                </a:solidFill>
                <a:ea typeface="+mj-ea"/>
              </a:rPr>
            </a:br>
            <a:r>
              <a:rPr lang="en-CA" dirty="0" smtClean="0">
                <a:solidFill>
                  <a:srgbClr val="003300"/>
                </a:solidFill>
                <a:ea typeface="+mj-ea"/>
              </a:rPr>
              <a:t>of Two-Carbon Molecules                                      </a:t>
            </a:r>
          </a:p>
        </p:txBody>
      </p:sp>
      <p:pic>
        <p:nvPicPr>
          <p:cNvPr id="22530" name="Picture 4" descr="ta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0388"/>
            <a:ext cx="7620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 rot="-5379738">
            <a:off x="-2764631" y="2809081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11.1 Structure and Physical </a:t>
            </a:r>
          </a:p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  <a:ea typeface="+mj-ea"/>
              </a:rPr>
              <a:t>Structural Comparison of Five Carbon Molecules                                      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431925" y="4876800"/>
            <a:ext cx="715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Basic tetrahedral         Planar around the       Linear at the</a:t>
            </a:r>
          </a:p>
          <a:p>
            <a:r>
              <a:rPr lang="en-US" altLang="en-US">
                <a:latin typeface="Times New Roman" pitchFamily="18" charset="0"/>
              </a:rPr>
              <a:t>   zig-zag shape               double bond             triple bond</a:t>
            </a:r>
          </a:p>
        </p:txBody>
      </p:sp>
      <p:pic>
        <p:nvPicPr>
          <p:cNvPr id="23555" name="Picture 5" descr="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69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 rot="-5379738">
            <a:off x="-2764631" y="2809081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11.1 Structure and Physical </a:t>
            </a:r>
          </a:p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Physical Properties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391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Physical properties of the alkenes and alkynes are quite similar to those of alkanes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Nonpolar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Not soluble in water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Highly soluble in nonpolar solvents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Boiling points rise with molecular weight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 rot="-5379738">
            <a:off x="-2764631" y="2809081"/>
            <a:ext cx="684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11.1 Structure and Physical </a:t>
            </a:r>
          </a:p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Properties</a:t>
            </a:r>
          </a:p>
        </p:txBody>
      </p:sp>
      <p:pic>
        <p:nvPicPr>
          <p:cNvPr id="24583" name="Picture 7" descr="den02761_t1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16313"/>
            <a:ext cx="676275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304800"/>
            <a:ext cx="7642225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  <a:ea typeface="+mj-ea"/>
              </a:rPr>
              <a:t>11.2 Alkenes and Alkynes: </a:t>
            </a:r>
            <a:r>
              <a:rPr lang="en-US" sz="4000" dirty="0" smtClean="0">
                <a:solidFill>
                  <a:srgbClr val="003300"/>
                </a:solidFill>
                <a:ea typeface="+mj-ea"/>
              </a:rPr>
              <a:t>Nomenclature</a:t>
            </a:r>
            <a:endParaRPr lang="en-US" sz="6000" dirty="0" smtClean="0">
              <a:solidFill>
                <a:srgbClr val="003300"/>
              </a:solidFill>
              <a:ea typeface="+mj-ea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305800" cy="4572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Base name from longest chain containing the multiple bond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Change from </a:t>
            </a:r>
            <a:r>
              <a:rPr lang="en-US" altLang="en-US" i="1" smtClean="0">
                <a:ea typeface="ＭＳ Ｐゴシック" pitchFamily="34" charset="-128"/>
              </a:rPr>
              <a:t>-</a:t>
            </a:r>
            <a:r>
              <a:rPr lang="en-US" altLang="en-US" b="1" i="1" smtClean="0">
                <a:solidFill>
                  <a:schemeClr val="accent2"/>
                </a:solidFill>
                <a:ea typeface="ＭＳ Ｐゴシック" pitchFamily="34" charset="-128"/>
              </a:rPr>
              <a:t>a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ne</a:t>
            </a:r>
            <a:r>
              <a:rPr lang="en-US" altLang="en-US" smtClean="0">
                <a:ea typeface="ＭＳ Ｐゴシック" pitchFamily="34" charset="-128"/>
              </a:rPr>
              <a:t> to </a:t>
            </a:r>
            <a:r>
              <a:rPr lang="en-US" altLang="en-US" i="1" smtClean="0">
                <a:ea typeface="ＭＳ Ｐゴシック" pitchFamily="34" charset="-128"/>
              </a:rPr>
              <a:t>-</a:t>
            </a:r>
            <a:r>
              <a:rPr lang="en-US" altLang="en-US" b="1" i="1" smtClean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ne</a:t>
            </a:r>
            <a:r>
              <a:rPr lang="en-US" altLang="en-US" smtClean="0">
                <a:ea typeface="ＭＳ Ｐゴシック" pitchFamily="34" charset="-128"/>
              </a:rPr>
              <a:t> or </a:t>
            </a:r>
            <a:r>
              <a:rPr lang="en-US" altLang="en-US" i="1" smtClean="0">
                <a:ea typeface="ＭＳ Ｐゴシック" pitchFamily="34" charset="-128"/>
              </a:rPr>
              <a:t>-</a:t>
            </a:r>
            <a:r>
              <a:rPr lang="en-US" altLang="en-US" b="1" i="1" smtClean="0">
                <a:solidFill>
                  <a:schemeClr val="accent2"/>
                </a:solidFill>
                <a:ea typeface="ＭＳ Ｐゴシック" pitchFamily="34" charset="-128"/>
              </a:rPr>
              <a:t>y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ne</a:t>
            </a: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Number from the end, that will give the first carbon of the multiple bond the lower number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Prefix the name with the number of the first multiple bond carbon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Prefix branch/substituent names as for alkanes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560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00"/>
                </a:solidFill>
                <a:ea typeface="ＭＳ Ｐゴシック" pitchFamily="34" charset="-128"/>
              </a:rPr>
              <a:t>Comparison of Names</a:t>
            </a:r>
          </a:p>
        </p:txBody>
      </p:sp>
      <p:pic>
        <p:nvPicPr>
          <p:cNvPr id="27650" name="Picture 4" descr="11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0663"/>
            <a:ext cx="73914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 rot="16220262">
            <a:off x="-3032918" y="3075781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40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11.2 Nomenclature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108825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rgbClr val="003300"/>
                </a:solidFill>
                <a:ea typeface="ＭＳ Ｐゴシック" pitchFamily="34" charset="-128"/>
              </a:rPr>
              <a:t>Naming Geometric Isomers</a:t>
            </a:r>
            <a:endParaRPr lang="en-US" altLang="en-US" sz="6700" smtClean="0">
              <a:solidFill>
                <a:srgbClr val="003300"/>
              </a:solidFill>
              <a:ea typeface="ＭＳ Ｐゴシック" pitchFamily="34" charset="-128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337425" cy="16256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2-butene is the first example of an alkene which can have two different structures based on restricted rotation about the double bond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 rot="-5379738">
            <a:off x="-3032918" y="3075781"/>
            <a:ext cx="68405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400">
                <a:solidFill>
                  <a:srgbClr val="9BBB59"/>
                </a:solidFill>
                <a:latin typeface="Times New Roman" pitchFamily="18" charset="0"/>
              </a:rPr>
              <a:t>11.3 Geometric Isomers</a:t>
            </a:r>
          </a:p>
        </p:txBody>
      </p:sp>
      <p:pic>
        <p:nvPicPr>
          <p:cNvPr id="36871" name="Picture 7" descr="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297238"/>
            <a:ext cx="7032625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2&quot;/&gt;&lt;/object&gt;&lt;object type=&quot;3&quot; unique_id=&quot;10005&quot;&gt;&lt;property id=&quot;20148&quot; value=&quot;5&quot;/&gt;&lt;property id=&quot;20300&quot; value=&quot;Slide 2 - &amp;quot;11.1 Alkenes and Alkynes:&amp;#x0D;&amp;#x0A;Structure and Physical Propertie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Aliphatic Hydrocarbon Structure Comparison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Bonding and Geometry&amp;#x0D;&amp;#x0A;of Two-Carbon Molecules                                      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Structural Comparison of Five Carbon Molecules                                      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Physical Properties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11.2 Alkenes and Alkynes: Nomenclature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Comparison of Names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Basic Naming Practice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Molecules With More Than One Double Bond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Naming Cycloalkenes&amp;quot;&quot;/&gt;&lt;property id=&quot;20307&quot; value=&quot;268&quot;/&gt;&lt;/object&gt;&lt;object type=&quot;3&quot; unique_id=&quot;10015&quot;&gt;&lt;property id=&quot;20148&quot; value=&quot;5&quot;/&gt;&lt;property id=&quot;20300&quot; value=&quot;Slide 12 - &amp;quot;Naming Haloalkenes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11.3 Geometric Isomers: &amp;#x0D;&amp;#x0A;A Consequence of Unsaturation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Naming Geometric Isomers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Identifying cis and trans Isomers&amp;quot;&quot;/&gt;&lt;property id=&quot;20307&quot; value=&quot;272&quot;/&gt;&lt;/object&gt;&lt;object type=&quot;3&quot; unique_id=&quot;10020&quot;&gt;&lt;property id=&quot;20148&quot; value=&quot;5&quot;/&gt;&lt;property id=&quot;20300&quot; value=&quot;Slide 16 - &amp;quot;Distinguishing cis-trans Isomers&amp;quot;&quot;/&gt;&lt;property id=&quot;20307&quot; value=&quot;274&quot;/&gt;&lt;/object&gt;&lt;object type=&quot;3&quot; unique_id=&quot;10021&quot;&gt;&lt;property id=&quot;20148&quot; value=&quot;5&quot;/&gt;&lt;property id=&quot;20300&quot; value=&quot;Slide 17 - &amp;quot; cis-trans Isomers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11.4 Alkenes in Nature&amp;quot;&quot;/&gt;&lt;property id=&quot;20307&quot; value=&quot;276&quot;/&gt;&lt;/object&gt;&lt;object type=&quot;3&quot; unique_id=&quot;10023&quot;&gt;&lt;property id=&quot;20148&quot; value=&quot;5&quot;/&gt;&lt;property id=&quot;20300&quot; value=&quot;Slide 21 - &amp;quot;Isoprenoids – Distinctive Aromas&amp;quot;&quot;/&gt;&lt;property id=&quot;20307&quot; value=&quot;277&quot;/&gt;&lt;/object&gt;&lt;object type=&quot;3&quot; unique_id=&quot;10024&quot;&gt;&lt;property id=&quot;20148&quot; value=&quot;5&quot;/&gt;&lt;property id=&quot;20300&quot; value=&quot;Slide 22 - &amp;quot;Isoprenoids – Distinctive Aromas&amp;quot;&quot;/&gt;&lt;property id=&quot;20307&quot; value=&quot;313&quot;/&gt;&lt;/object&gt;&lt;object type=&quot;3&quot; unique_id=&quot;10025&quot;&gt;&lt;property id=&quot;20148&quot; value=&quot;5&quot;/&gt;&lt;property id=&quot;20300&quot; value=&quot;Slide 23 - &amp;quot;11.5 Reactions Involving Alkenes and Alkynes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Addition: General Reaction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Types of Addition Reactions&amp;quot;&quot;/&gt;&lt;property id=&quot;20307&quot; value=&quot;280&quot;/&gt;&lt;/object&gt;&lt;object type=&quot;3&quot; unique_id=&quot;10028&quot;&gt;&lt;property id=&quot;20148&quot; value=&quot;5&quot;/&gt;&lt;property id=&quot;20300&quot; value=&quot;Slide 26 - &amp;quot;Hydrogenation: Addition of H2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Halogenation: Addition of X2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Bromination of an Alkene&amp;quot;&quot;/&gt;&lt;property id=&quot;20307&quot; value=&quot;283&quot;/&gt;&lt;/object&gt;&lt;object type=&quot;3&quot; unique_id=&quot;10031&quot;&gt;&lt;property id=&quot;20148&quot; value=&quot;5&quot;/&gt;&lt;property id=&quot;20300&quot; value=&quot;Slide 30 - &amp;quot;Unsymmetrical Addition&amp;quot;&quot;/&gt;&lt;property id=&quot;20307&quot; value=&quot;284&quot;/&gt;&lt;/object&gt;&lt;object type=&quot;3&quot; unique_id=&quot;10032&quot;&gt;&lt;property id=&quot;20148&quot; value=&quot;5&quot;/&gt;&lt;property id=&quot;20300&quot; value=&quot;Slide 29 - &amp;quot;Hydration&amp;quot;&quot;/&gt;&lt;property id=&quot;20307&quot; value=&quot;285&quot;/&gt;&lt;/object&gt;&lt;object type=&quot;3&quot; unique_id=&quot;10033&quot;&gt;&lt;property id=&quot;20148&quot; value=&quot;5&quot;/&gt;&lt;property id=&quot;20300&quot; value=&quot;Slide 31 - &amp;quot;Markovnikov’s Observation&amp;quot;&quot;/&gt;&lt;property id=&quot;20307&quot; value=&quot;286&quot;/&gt;&lt;/object&gt;&lt;object type=&quot;3&quot; unique_id=&quot;10034&quot;&gt;&lt;property id=&quot;20148&quot; value=&quot;5&quot;/&gt;&lt;property id=&quot;20300&quot; value=&quot;Slide 32 - &amp;quot;Markovnikov’s Rule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Hydration of Alkynes&amp;quot;&quot;/&gt;&lt;property id=&quot;20307&quot; value=&quot;288&quot;/&gt;&lt;/object&gt;&lt;object type=&quot;3&quot; unique_id=&quot;10036&quot;&gt;&lt;property id=&quot;20148&quot; value=&quot;5&quot;/&gt;&lt;property id=&quot;20300&quot; value=&quot;Slide 34 - &amp;quot;Hydrohalogenation&amp;quot;&quot;/&gt;&lt;property id=&quot;20307&quot; value=&quot;289&quot;/&gt;&lt;/object&gt;&lt;object type=&quot;3&quot; unique_id=&quot;10037&quot;&gt;&lt;property id=&quot;20148&quot; value=&quot;5&quot;/&gt;&lt;property id=&quot;20300&quot; value=&quot;Slide 35 - &amp;quot;Alkene Reactions&amp;quot;&quot;/&gt;&lt;property id=&quot;20307&quot; value=&quot;290&quot;/&gt;&lt;/object&gt;&lt;object type=&quot;3&quot; unique_id=&quot;10038&quot;&gt;&lt;property id=&quot;20148&quot; value=&quot;5&quot;/&gt;&lt;property id=&quot;20300&quot; value=&quot;Slide 36 - &amp;quot;Addition Polymers of Alkenes&amp;quot;&quot;/&gt;&lt;property id=&quot;20307&quot; value=&quot;291&quot;/&gt;&lt;/object&gt;&lt;object type=&quot;3&quot; unique_id=&quot;10039&quot;&gt;&lt;property id=&quot;20148&quot; value=&quot;5&quot;/&gt;&lt;property id=&quot;20300&quot; value=&quot;Slide 37 - &amp;quot;Some Important Addition Polymers of Alkenes&amp;quot;&quot;/&gt;&lt;property id=&quot;20307&quot; value=&quot;292&quot;/&gt;&lt;/object&gt;&lt;object type=&quot;3&quot; unique_id=&quot;10040&quot;&gt;&lt;property id=&quot;20148&quot; value=&quot;5&quot;/&gt;&lt;property id=&quot;20300&quot; value=&quot;Slide 39 - &amp;quot;11.6 Aromatic Hydrocarbons&amp;quot;&quot;/&gt;&lt;property id=&quot;20307&quot; value=&quot;293&quot;/&gt;&lt;/object&gt;&lt;object type=&quot;3&quot; unique_id=&quot;10041&quot;&gt;&lt;property id=&quot;20148&quot; value=&quot;5&quot;/&gt;&lt;property id=&quot;20300&quot; value=&quot;Slide 40 - &amp;quot;Benzene Structure&amp;quot;&quot;/&gt;&lt;property id=&quot;20307&quot; value=&quot;294&quot;/&gt;&lt;/object&gt;&lt;object type=&quot;3&quot; unique_id=&quot;10042&quot;&gt;&lt;property id=&quot;20148&quot; value=&quot;5&quot;/&gt;&lt;property id=&quot;20300&quot; value=&quot;Slide 41 - &amp;quot;Benzene Structure – Modern &amp;quot;&quot;/&gt;&lt;property id=&quot;20307&quot; value=&quot;295&quot;/&gt;&lt;/object&gt;&lt;object type=&quot;3&quot; unique_id=&quot;10044&quot;&gt;&lt;property id=&quot;20148&quot; value=&quot;5&quot;/&gt;&lt;property id=&quot;20300&quot; value=&quot;Slide 43 - &amp;quot;IUPAC Names: Benzenes&amp;quot;&quot;/&gt;&lt;property id=&quot;20307&quot; value=&quot;297&quot;/&gt;&lt;/object&gt;&lt;object type=&quot;3&quot; unique_id=&quot;10045&quot;&gt;&lt;property id=&quot;20148&quot; value=&quot;5&quot;/&gt;&lt;property id=&quot;20300&quot; value=&quot;Slide 45 - &amp;quot;Disubstituted Benzene&amp;quot;&quot;/&gt;&lt;property id=&quot;20307&quot; value=&quot;298&quot;/&gt;&lt;/object&gt;&lt;object type=&quot;3&quot; unique_id=&quot;10046&quot;&gt;&lt;property id=&quot;20148&quot; value=&quot;5&quot;/&gt;&lt;property id=&quot;20300&quot; value=&quot;Slide 46 - &amp;quot;Disubstituted Benzene&amp;quot;&quot;/&gt;&lt;property id=&quot;20307&quot; value=&quot;299&quot;/&gt;&lt;/object&gt;&lt;object type=&quot;3&quot; unique_id=&quot;10047&quot;&gt;&lt;property id=&quot;20148&quot; value=&quot;5&quot;/&gt;&lt;property id=&quot;20300&quot; value=&quot;Slide 44 - &amp;quot;Historical Nomenclature&amp;quot;&quot;/&gt;&lt;property id=&quot;20307&quot; value=&quot;300&quot;/&gt;&lt;/object&gt;&lt;object type=&quot;3&quot; unique_id=&quot;10048&quot;&gt;&lt;property id=&quot;20148&quot; value=&quot;5&quot;/&gt;&lt;property id=&quot;20300&quot; value=&quot;Slide 47 - &amp;quot;Benzene As a Substituent&amp;quot;&quot;/&gt;&lt;property id=&quot;20307&quot; value=&quot;301&quot;/&gt;&lt;/object&gt;&lt;object type=&quot;3&quot; unique_id=&quot;10049&quot;&gt;&lt;property id=&quot;20148&quot; value=&quot;5&quot;/&gt;&lt;property id=&quot;20300&quot; value=&quot;Slide 48 - &amp;quot;Polynuclear Aromatic Hydrocarbons&amp;quot;&quot;/&gt;&lt;property id=&quot;20307&quot; value=&quot;302&quot;/&gt;&lt;/object&gt;&lt;object type=&quot;3&quot; unique_id=&quot;10050&quot;&gt;&lt;property id=&quot;20148&quot; value=&quot;5&quot;/&gt;&lt;property id=&quot;20300&quot; value=&quot;Slide 49 - &amp;quot;Reactions of Benzene&amp;quot;&quot;/&gt;&lt;property id=&quot;20307&quot; value=&quot;303&quot;/&gt;&lt;/object&gt;&lt;object type=&quot;3&quot; unique_id=&quot;10051&quot;&gt;&lt;property id=&quot;20148&quot; value=&quot;5&quot;/&gt;&lt;property id=&quot;20300&quot; value=&quot;Slide 50 - &amp;quot;Benzene Halogenation&amp;quot;&quot;/&gt;&lt;property id=&quot;20307&quot; value=&quot;304&quot;/&gt;&lt;/object&gt;&lt;object type=&quot;3&quot; unique_id=&quot;10052&quot;&gt;&lt;property id=&quot;20148&quot; value=&quot;5&quot;/&gt;&lt;property id=&quot;20300&quot; value=&quot;Slide 51 - &amp;quot;Benzene Nitration&amp;quot;&quot;/&gt;&lt;property id=&quot;20307&quot; value=&quot;305&quot;/&gt;&lt;/object&gt;&lt;object type=&quot;3&quot; unique_id=&quot;10053&quot;&gt;&lt;property id=&quot;20148&quot; value=&quot;5&quot;/&gt;&lt;property id=&quot;20300&quot; value=&quot;Slide 52 - &amp;quot;Benzene Sulfonation&amp;quot;&quot;/&gt;&lt;property id=&quot;20307&quot; value=&quot;306&quot;/&gt;&lt;/object&gt;&lt;object type=&quot;3&quot; unique_id=&quot;10054&quot;&gt;&lt;property id=&quot;20148&quot; value=&quot;5&quot;/&gt;&lt;property id=&quot;20300&quot; value=&quot;Slide 53 - &amp;quot;11.7 Heterocyclic Aromatic Compounds&amp;quot;&quot;/&gt;&lt;property id=&quot;20307&quot; value=&quot;307&quot;/&gt;&lt;/object&gt;&lt;object type=&quot;3&quot; unique_id=&quot;10055&quot;&gt;&lt;property id=&quot;20148&quot; value=&quot;5&quot;/&gt;&lt;property id=&quot;20300&quot; value=&quot;Slide 54 - &amp;quot;Heterocyclic Aromatics&amp;quot;&quot;/&gt;&lt;property id=&quot;20307&quot; value=&quot;308&quot;/&gt;&lt;/object&gt;&lt;object type=&quot;3&quot; unique_id=&quot;10057&quot;&gt;&lt;property id=&quot;20148&quot; value=&quot;5&quot;/&gt;&lt;property id=&quot;20300&quot; value=&quot;Slide 56 - &amp;quot;Summary of Reactions&amp;quot;&quot;/&gt;&lt;property id=&quot;20307&quot; value=&quot;310&quot;/&gt;&lt;/object&gt;&lt;object type=&quot;3&quot; unique_id=&quot;10058&quot;&gt;&lt;property id=&quot;20148&quot; value=&quot;5&quot;/&gt;&lt;property id=&quot;20300&quot; value=&quot;Slide 57 - &amp;quot;Summary of Reactions&amp;quot;&quot;/&gt;&lt;property id=&quot;20307&quot; value=&quot;311&quot;/&gt;&lt;/object&gt;&lt;object type=&quot;3&quot; unique_id=&quot;33142&quot;&gt;&lt;property id=&quot;20148&quot; value=&quot;5&quot;/&gt;&lt;property id=&quot;20300&quot; value=&quot;Slide 18 - &amp;quot; cis-trans Isomers&amp;quot;&quot;/&gt;&lt;property id=&quot;20307&quot; value=&quot;314&quot;/&gt;&lt;/object&gt;&lt;object type=&quot;3&quot; unique_id=&quot;33143&quot;&gt;&lt;property id=&quot;20148&quot; value=&quot;5&quot;/&gt;&lt;property id=&quot;20300&quot; value=&quot;Slide 19 - &amp;quot; cis-trans Isomers&amp;quot;&quot;/&gt;&lt;property id=&quot;20307&quot; value=&quot;315&quot;/&gt;&lt;/object&gt;&lt;object type=&quot;3&quot; unique_id=&quot;33144&quot;&gt;&lt;property id=&quot;20148&quot; value=&quot;5&quot;/&gt;&lt;property id=&quot;20300&quot; value=&quot;Slide 38 - &amp;quot;11.6 Aromatic Hydrocarbons&amp;quot;&quot;/&gt;&lt;property id=&quot;20307&quot; value=&quot;316&quot;/&gt;&lt;/object&gt;&lt;object type=&quot;3&quot; unique_id=&quot;33145&quot;&gt;&lt;property id=&quot;20148&quot; value=&quot;5&quot;/&gt;&lt;property id=&quot;20300&quot; value=&quot;Slide 42 - &amp;quot;Benzene Structure – Modern &amp;quot;&quot;/&gt;&lt;property id=&quot;20307&quot; value=&quot;317&quot;/&gt;&lt;/object&gt;&lt;object type=&quot;3&quot; unique_id=&quot;33146&quot;&gt;&lt;property id=&quot;20148&quot; value=&quot;5&quot;/&gt;&lt;property id=&quot;20300&quot; value=&quot;Slide 55 - &amp;quot;Reaction Schematic&amp;quot;&quot;/&gt;&lt;property id=&quot;20307&quot; value=&quot;318&quot;/&gt;&lt;/object&gt;&lt;object type=&quot;3&quot; unique_id=&quot;33147&quot;&gt;&lt;property id=&quot;20148&quot; value=&quot;5&quot;/&gt;&lt;property id=&quot;20300&quot; value=&quot;Slide 58 - &amp;quot;Summary of Reactions&amp;quot;&quot;/&gt;&lt;property id=&quot;20307&quot; value=&quot;319&quot;/&gt;&lt;/object&gt;&lt;object type=&quot;3&quot; unique_id=&quot;33148&quot;&gt;&lt;property id=&quot;20148&quot; value=&quot;5&quot;/&gt;&lt;property id=&quot;20300&quot; value=&quot;Slide 59 - &amp;quot;Summary of Reactions&amp;quot;&quot;/&gt;&lt;property id=&quot;20307&quot; value=&quot;32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>
            <a:solidFill>
              <a:srgbClr val="FF0000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955</Words>
  <Application>Microsoft Office PowerPoint</Application>
  <PresentationFormat>On-screen Show (4:3)</PresentationFormat>
  <Paragraphs>168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11.1 Alkenes and Alkynes: Structure and Physical Properties</vt:lpstr>
      <vt:lpstr>Aliphatic Hydrocarbon Structure Comparison</vt:lpstr>
      <vt:lpstr>Bonding and Geometry of Two-Carbon Molecules                                      </vt:lpstr>
      <vt:lpstr>Structural Comparison of Five Carbon Molecules                                      </vt:lpstr>
      <vt:lpstr>Physical Properties</vt:lpstr>
      <vt:lpstr>11.2 Alkenes and Alkynes: Nomenclature</vt:lpstr>
      <vt:lpstr>Comparison of Names</vt:lpstr>
      <vt:lpstr>Naming Geometric Isomers</vt:lpstr>
      <vt:lpstr> cis-Fatty Acids</vt:lpstr>
      <vt:lpstr>trans-Fatty acids</vt:lpstr>
      <vt:lpstr>Isoprenoids – Geraniol and D-Limonene</vt:lpstr>
      <vt:lpstr>Isoprenoids – Myrcene and Farnesol</vt:lpstr>
      <vt:lpstr>11.5 Reactions Involving Alkenes and Alkynes</vt:lpstr>
      <vt:lpstr>Addition: General Reaction</vt:lpstr>
      <vt:lpstr>Hydrogenation: Addition of H2</vt:lpstr>
      <vt:lpstr>Halogenation: Addition of X2</vt:lpstr>
      <vt:lpstr>Bromination of an Alkene</vt:lpstr>
      <vt:lpstr>Hydration</vt:lpstr>
      <vt:lpstr>Addition Polymers of Alkenes</vt:lpstr>
      <vt:lpstr>Some Important Addition Polymers of Alkenes</vt:lpstr>
      <vt:lpstr>11.6 Aromatic Hydrocarbons</vt:lpstr>
      <vt:lpstr>Model of Bonding in Benzene</vt:lpstr>
      <vt:lpstr>Historical Nomenclature</vt:lpstr>
      <vt:lpstr>Disubstituted Benzene Derivatives</vt:lpstr>
      <vt:lpstr>Benzene As a Substituent</vt:lpstr>
      <vt:lpstr>Polynuclear Aromatic Hydrocarbons</vt:lpstr>
      <vt:lpstr>11.7 Heterocyclic Aromatic Compounds</vt:lpstr>
      <vt:lpstr>Heterocyclic Aromatics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Danae R. Quirk Dorr</dc:creator>
  <cp:lastModifiedBy>Mascotti, David P.</cp:lastModifiedBy>
  <cp:revision>41</cp:revision>
  <dcterms:created xsi:type="dcterms:W3CDTF">2007-08-13T23:49:10Z</dcterms:created>
  <dcterms:modified xsi:type="dcterms:W3CDTF">2019-02-06T15:08:37Z</dcterms:modified>
</cp:coreProperties>
</file>