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50"/>
  </p:notesMasterIdLst>
  <p:handoutMasterIdLst>
    <p:handoutMasterId r:id="rId51"/>
  </p:handoutMasterIdLst>
  <p:sldIdLst>
    <p:sldId id="341" r:id="rId2"/>
    <p:sldId id="258" r:id="rId3"/>
    <p:sldId id="329" r:id="rId4"/>
    <p:sldId id="330" r:id="rId5"/>
    <p:sldId id="271" r:id="rId6"/>
    <p:sldId id="346" r:id="rId7"/>
    <p:sldId id="331" r:id="rId8"/>
    <p:sldId id="272" r:id="rId9"/>
    <p:sldId id="273" r:id="rId10"/>
    <p:sldId id="332" r:id="rId11"/>
    <p:sldId id="275" r:id="rId12"/>
    <p:sldId id="276" r:id="rId13"/>
    <p:sldId id="333" r:id="rId14"/>
    <p:sldId id="277" r:id="rId15"/>
    <p:sldId id="286" r:id="rId16"/>
    <p:sldId id="287" r:id="rId17"/>
    <p:sldId id="347" r:id="rId18"/>
    <p:sldId id="348" r:id="rId19"/>
    <p:sldId id="349" r:id="rId20"/>
    <p:sldId id="350" r:id="rId21"/>
    <p:sldId id="288" r:id="rId22"/>
    <p:sldId id="334" r:id="rId23"/>
    <p:sldId id="342" r:id="rId24"/>
    <p:sldId id="351" r:id="rId25"/>
    <p:sldId id="294" r:id="rId26"/>
    <p:sldId id="310" r:id="rId27"/>
    <p:sldId id="352" r:id="rId28"/>
    <p:sldId id="311" r:id="rId29"/>
    <p:sldId id="315" r:id="rId30"/>
    <p:sldId id="336" r:id="rId31"/>
    <p:sldId id="312" r:id="rId32"/>
    <p:sldId id="313" r:id="rId33"/>
    <p:sldId id="316" r:id="rId34"/>
    <p:sldId id="314" r:id="rId35"/>
    <p:sldId id="299" r:id="rId36"/>
    <p:sldId id="300" r:id="rId37"/>
    <p:sldId id="319" r:id="rId38"/>
    <p:sldId id="320" r:id="rId39"/>
    <p:sldId id="322" r:id="rId40"/>
    <p:sldId id="337" r:id="rId41"/>
    <p:sldId id="323" r:id="rId42"/>
    <p:sldId id="338" r:id="rId43"/>
    <p:sldId id="324" r:id="rId44"/>
    <p:sldId id="325" r:id="rId45"/>
    <p:sldId id="326" r:id="rId46"/>
    <p:sldId id="327" r:id="rId47"/>
    <p:sldId id="339" r:id="rId48"/>
    <p:sldId id="355" r:id="rId49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3300"/>
    <a:srgbClr val="00B050"/>
    <a:srgbClr val="00EE6C"/>
    <a:srgbClr val="009644"/>
    <a:srgbClr val="336600"/>
    <a:srgbClr val="A6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840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7" Type="http://schemas.openxmlformats.org/officeDocument/2006/relationships/slide" Target="slides/slide41.xml"/><Relationship Id="rId2" Type="http://schemas.openxmlformats.org/officeDocument/2006/relationships/slide" Target="slides/slide27.xml"/><Relationship Id="rId1" Type="http://schemas.openxmlformats.org/officeDocument/2006/relationships/slide" Target="slides/slide26.xml"/><Relationship Id="rId6" Type="http://schemas.openxmlformats.org/officeDocument/2006/relationships/slide" Target="slides/slide37.xml"/><Relationship Id="rId5" Type="http://schemas.openxmlformats.org/officeDocument/2006/relationships/slide" Target="slides/slide34.xml"/><Relationship Id="rId4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0F829C-7A1E-4EFE-9B99-4332B9E68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03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7B948-8676-4D1F-B5CE-82723C4AE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601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00602B7-1C2A-4500-AB8F-FF534C7E7AA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0CA3FE1-5111-403B-8123-A54CC567D26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8F0532B-6227-42B5-8AE6-BB5475420F8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A4B7B97-4A32-4164-A640-22DEF4BFCF7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C697575-8145-43A0-8AA8-CD6BC29D8D5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E15F182-6039-4C11-BB20-E1D503F343C8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AA54E2D-B649-4182-8845-55CE374B384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C7664FB-92C2-4A0F-9A09-EFCEDD099A6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E8FCC8D-2A1B-45D8-9CFF-0CC2ED6F85A9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4135545-030C-4952-A52C-5C0E44CF845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0B7A393-B96D-4D0A-B1C0-3EBEDB0329C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2C18448-3CB5-4A4A-B8E5-9B666D53452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8D1CB11-E804-4801-A5DB-E577FC6A1C2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AEB72FA-8111-4F39-AEF1-36AA9E35157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C2325AE-273B-494F-A3A3-1A3C45537998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F114399-8DD5-4357-9E3F-5FC70E82CF9C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7109FE4-9AC2-4889-9D15-7A341A679A9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199169E-A35A-4311-B56E-4C0ECBEC486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AA74A47-5BAB-48F2-8901-5065651571C7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EBBAE0B-15B0-4AC5-A3FF-A08F5BBC6C7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E2F7CBE-727B-48EB-AD43-A74CF2BDAFB2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7B816AC-EB75-4BE8-BE49-9651E5A69671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E0166E9-3C9E-4B06-9FA2-A9C507A2C89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DBE7251-C932-4984-BE1F-6FBF407CAF26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2012206-C9BD-4446-AC1E-743101608AA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5B4BF47-D773-461A-BE3B-B0A87740E836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B4D9C01-6975-4D1A-81E2-8EDB562F50F2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D8F5399-09E1-4B42-B85F-4B0D95CC28E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27921B6-A47C-482F-A7DD-919E2F7EDA30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64199A2-3806-4323-B839-22A4B2085E25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EA45356-8A13-4C3A-A46A-5B4C0695FB83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30AD5B2-6FFD-4C0A-8D19-0741E33D38B0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16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03B1572-73EE-4EFB-AC66-76495B2C5272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ECBE78-227A-42C6-BF51-C885EE12D8C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80E107A-15DE-438C-9FB0-B50B758E4DF6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1C007B-94F1-4805-836A-80EA86D54D4E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3E0F547-7994-4DA4-81B2-6DC25903A71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4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3C0DC95-D09F-4AB4-9443-3AD8177A942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EA61D79-0FBC-48E3-949D-DFB11CA69C38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290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7577B4A-427D-446D-AA7F-DF2025825EAB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70456AB-D2C5-4368-9789-0CD8D1F7DDEF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3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2C1E6EF-9729-42A5-8EA6-513892B9656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2667375-209A-4820-BB39-B98379258FCE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3C65769-7CC2-4F6C-AABC-C6C5819DBD3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2ECE4AC-7B40-40FB-8CAA-DCF3FA1A0DB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3AB6465-4DC2-4EA3-9E2A-66E5049E3FC2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013BF0-7542-4F02-B03A-5AB7AF9B0DC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549E633-1C48-4F36-A31C-15BCE4A7C65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A7B47-1E3C-4404-90F7-7AB005BD05A4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A1899-8D3C-4B99-A3AB-35979822A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DB0BB-7B5F-41A1-9AAC-62743783F218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B26D-04EF-4D55-B69C-85544C789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D46C4-A2C2-4BCE-AF12-9C21B58904DF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28ED-0174-4276-A3E0-07FA3EADD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1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0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073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5887C-AC9F-45A4-AFB7-B915C8C53F72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172BF-7EAD-4E1A-96A7-A7A6505B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9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9DF5B-4FD8-47F6-B4DF-F85C1E23EBF1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5C44E-0B28-4E4A-9073-DCEE4B790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2E3A3-DB9B-4ADF-95CA-E9BA9499326A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77A-C70B-4ECE-B4FF-A6EE44A41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41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780FE-268C-4C51-8B2B-6237B93BE76F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25EE2-0515-4758-9D4E-9A9136433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2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67AA7-B4A5-47D2-88EB-3E33ACDFF777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51A42-523F-45C8-906E-19D8E4564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E526B-19CB-4460-8153-D1A6F0BE7987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1037B-998C-4FD6-BDCA-E9CE8769E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5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3C334-89DC-4E5D-9AD3-F97CE676F67E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C9F4C-89A0-4223-B282-6300BE7BF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6FEBE-B680-4055-A993-33B18024E0A9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9967F-BA2E-481E-B6AA-1B5F8E244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9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4D14423-3883-4759-B129-1DFEEB661E5F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D6E9988-805C-4B17-A25C-EE53FD03E2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81" r:id="rId12"/>
    <p:sldLayoutId id="2147483782" r:id="rId13"/>
    <p:sldLayoutId id="2147483783" r:id="rId14"/>
    <p:sldLayoutId id="214748378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10</a:t>
            </a:r>
            <a:endParaRPr lang="en-US" sz="96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2D050"/>
                </a:solidFill>
                <a:latin typeface="Arial Black" pitchFamily="34" charset="0"/>
                <a:ea typeface="+mn-ea"/>
              </a:rPr>
              <a:t>ORGANIC CHEMISTRY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 rotWithShape="1">
            <a:gsLst>
              <a:gs pos="0">
                <a:srgbClr val="00EE6C"/>
              </a:gs>
              <a:gs pos="50000">
                <a:srgbClr val="00B050"/>
              </a:gs>
              <a:gs pos="64999">
                <a:srgbClr val="009644"/>
              </a:gs>
              <a:gs pos="100000">
                <a:srgbClr val="00964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9" name="Rectangle 8"/>
          <p:cNvSpPr/>
          <p:nvPr/>
        </p:nvSpPr>
        <p:spPr>
          <a:xfrm>
            <a:off x="2328251" y="533400"/>
            <a:ext cx="440857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An Introduction to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Organic Chemistry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The Saturated Hydrocarbons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</a:rPr>
              <a:t>General, </a:t>
            </a:r>
            <a:r>
              <a:rPr lang="en-US" altLang="en-US" sz="2400" b="1" i="1" dirty="0" smtClean="0">
                <a:solidFill>
                  <a:schemeClr val="bg1"/>
                </a:solidFill>
              </a:rPr>
              <a:t>Organic, </a:t>
            </a:r>
            <a:r>
              <a:rPr lang="en-US" altLang="en-US" sz="2400" b="1" i="1" dirty="0">
                <a:solidFill>
                  <a:schemeClr val="bg1"/>
                </a:solidFill>
              </a:rPr>
              <a:t>and Biochemistry </a:t>
            </a:r>
            <a:br>
              <a:rPr lang="en-US" altLang="en-US" sz="2400" b="1" i="1" dirty="0">
                <a:solidFill>
                  <a:schemeClr val="bg1"/>
                </a:solidFill>
              </a:rPr>
            </a:br>
            <a:r>
              <a:rPr lang="en-US" altLang="en-US" sz="2000" b="1" i="1" dirty="0">
                <a:solidFill>
                  <a:schemeClr val="bg1"/>
                </a:solidFill>
              </a:rPr>
              <a:t>9</a:t>
            </a:r>
            <a:r>
              <a:rPr lang="en-US" altLang="en-US" sz="2000" b="1" i="1" baseline="30000" dirty="0">
                <a:solidFill>
                  <a:schemeClr val="bg1"/>
                </a:solidFill>
              </a:rPr>
              <a:t>th</a:t>
            </a:r>
            <a:r>
              <a:rPr lang="en-US" altLang="en-US" sz="2000" b="1" i="1" dirty="0">
                <a:solidFill>
                  <a:schemeClr val="bg1"/>
                </a:solidFill>
              </a:rPr>
              <a:t> </a:t>
            </a:r>
            <a:r>
              <a:rPr lang="en-US" altLang="en-US" sz="2000" b="1" i="1" dirty="0" smtClean="0">
                <a:solidFill>
                  <a:schemeClr val="bg1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Katherine </a:t>
            </a:r>
            <a:r>
              <a:rPr lang="en-US" sz="2000" b="1" dirty="0">
                <a:solidFill>
                  <a:schemeClr val="bg1"/>
                </a:solidFill>
              </a:rPr>
              <a:t>J. </a:t>
            </a:r>
            <a:r>
              <a:rPr lang="en-US" sz="2000" b="1" dirty="0" smtClean="0">
                <a:solidFill>
                  <a:schemeClr val="bg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Joseph </a:t>
            </a:r>
            <a:r>
              <a:rPr lang="en-US" sz="2000" b="1" dirty="0">
                <a:solidFill>
                  <a:schemeClr val="bg1"/>
                </a:solidFill>
              </a:rPr>
              <a:t>J. Topping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Danaè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R. Quirk Dorr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Robert </a:t>
            </a:r>
            <a:r>
              <a:rPr lang="en-US" sz="2000" b="1" dirty="0">
                <a:solidFill>
                  <a:schemeClr val="bg1"/>
                </a:solidFill>
              </a:rPr>
              <a:t>L. Caret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0509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Substituted Hydrocarbons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391400" cy="446881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Hydrocarbons are constructed of chains or rings of carbon atoms with sufficient hydrogen atoms to fulfill carbon’s need for four bonds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mtClean="0">
                <a:solidFill>
                  <a:srgbClr val="008000"/>
                </a:solidFill>
                <a:ea typeface="ＭＳ Ｐゴシック" pitchFamily="34" charset="-128"/>
              </a:rPr>
              <a:t>Substituted hydrocarbon </a:t>
            </a:r>
            <a:r>
              <a:rPr lang="en-US" altLang="en-US" smtClean="0">
                <a:ea typeface="ＭＳ Ｐゴシック" pitchFamily="34" charset="-128"/>
              </a:rPr>
              <a:t>is one in which one or more hydrogen atoms is replaced by another atom or group of atoms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 rot="-5378177">
            <a:off x="-2541587" y="2824162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3584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rgbClr val="003300"/>
                </a:solidFill>
                <a:ea typeface="+mj-ea"/>
              </a:rPr>
              <a:t>Division of the Family </a:t>
            </a:r>
            <a:br>
              <a:rPr lang="en-CA" sz="4000" dirty="0" smtClean="0">
                <a:solidFill>
                  <a:srgbClr val="003300"/>
                </a:solidFill>
                <a:ea typeface="+mj-ea"/>
              </a:rPr>
            </a:br>
            <a:r>
              <a:rPr lang="en-CA" sz="4000" dirty="0" smtClean="0">
                <a:solidFill>
                  <a:srgbClr val="003300"/>
                </a:solidFill>
                <a:ea typeface="+mj-ea"/>
              </a:rPr>
              <a:t>of Hydrocarbons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 rot="16221823">
            <a:off x="-2617787" y="2819400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10.1 The Chemistry of Carbon</a:t>
            </a:r>
          </a:p>
        </p:txBody>
      </p:sp>
      <p:pic>
        <p:nvPicPr>
          <p:cNvPr id="37894" name="Picture 6" descr="den02761_10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120900"/>
            <a:ext cx="683895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000" smtClean="0">
                <a:solidFill>
                  <a:srgbClr val="003300"/>
                </a:solidFill>
                <a:ea typeface="ＭＳ Ｐゴシック" pitchFamily="34" charset="-128"/>
              </a:rPr>
              <a:t>Hydrocarbon Saturation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90600"/>
            <a:ext cx="75438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solidFill>
                  <a:srgbClr val="008000"/>
                </a:solidFill>
                <a:ea typeface="ＭＳ Ｐゴシック" pitchFamily="34" charset="-128"/>
              </a:rPr>
              <a:t>Alkanes</a:t>
            </a:r>
            <a:r>
              <a:rPr lang="en-US" altLang="en-US" dirty="0" smtClean="0">
                <a:ea typeface="ＭＳ Ｐゴシック" pitchFamily="34" charset="-128"/>
              </a:rPr>
              <a:t> are compounds that contain only carbon-carbon and carbon-hydrogen </a:t>
            </a:r>
            <a:r>
              <a:rPr lang="en-US" altLang="en-US" dirty="0" smtClean="0">
                <a:solidFill>
                  <a:srgbClr val="008000"/>
                </a:solidFill>
                <a:ea typeface="ＭＳ Ｐゴシック" pitchFamily="34" charset="-128"/>
              </a:rPr>
              <a:t>single bonds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A saturated hydrocarbon </a:t>
            </a:r>
            <a:r>
              <a:rPr lang="en-US" altLang="en-US" dirty="0" smtClean="0">
                <a:ea typeface="ＭＳ Ｐゴシック" pitchFamily="34" charset="-128"/>
              </a:rPr>
              <a:t>has no double or triple bonds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 smtClean="0">
                <a:solidFill>
                  <a:srgbClr val="008000"/>
                </a:solidFill>
                <a:ea typeface="ＭＳ Ｐゴシック" pitchFamily="34" charset="-128"/>
              </a:rPr>
              <a:t>Alkenes</a:t>
            </a:r>
            <a:r>
              <a:rPr lang="en-US" altLang="en-US" dirty="0" smtClean="0">
                <a:ea typeface="ＭＳ Ｐゴシック" pitchFamily="34" charset="-128"/>
              </a:rPr>
              <a:t> and </a:t>
            </a:r>
            <a:r>
              <a:rPr lang="en-US" altLang="en-US" dirty="0" smtClean="0">
                <a:solidFill>
                  <a:srgbClr val="008000"/>
                </a:solidFill>
                <a:ea typeface="ＭＳ Ｐゴシック" pitchFamily="34" charset="-128"/>
              </a:rPr>
              <a:t>alkynes</a:t>
            </a:r>
            <a:r>
              <a:rPr lang="en-US" altLang="en-US" dirty="0" smtClean="0">
                <a:ea typeface="ＭＳ Ｐゴシック" pitchFamily="34" charset="-128"/>
              </a:rPr>
              <a:t> are </a:t>
            </a:r>
            <a:r>
              <a:rPr lang="en-US" altLang="en-US" b="1" dirty="0" smtClean="0">
                <a:ea typeface="ＭＳ Ｐゴシック" pitchFamily="34" charset="-128"/>
              </a:rPr>
              <a:t>unsaturated</a:t>
            </a:r>
            <a:r>
              <a:rPr lang="en-US" altLang="en-US" dirty="0" smtClean="0">
                <a:ea typeface="ＭＳ Ｐゴシック" pitchFamily="34" charset="-128"/>
              </a:rPr>
              <a:t> because they contain at least one carbon to carbon double or triple bond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 rot="-5378177">
            <a:off x="-2617787" y="2822575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pic>
        <p:nvPicPr>
          <p:cNvPr id="39940" name="Picture 9" descr="10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45075"/>
            <a:ext cx="579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4000" smtClean="0">
                <a:solidFill>
                  <a:srgbClr val="003300"/>
                </a:solidFill>
                <a:ea typeface="ＭＳ Ｐゴシック" pitchFamily="34" charset="-128"/>
              </a:rPr>
              <a:t>Cyclic Structure of Hydrocarbons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7162800" cy="2514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Some hydrocarbons are cyclic</a:t>
            </a: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Form a closed ring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8000"/>
                </a:solidFill>
                <a:ea typeface="ＭＳ Ｐゴシック" pitchFamily="34" charset="-128"/>
              </a:rPr>
              <a:t>Aromatic hydrocarbons </a:t>
            </a:r>
            <a:r>
              <a:rPr lang="en-US" altLang="en-US" dirty="0" smtClean="0">
                <a:ea typeface="ＭＳ Ｐゴシック" pitchFamily="34" charset="-128"/>
              </a:rPr>
              <a:t>contain a benzene ring or related structure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 rot="-5378177">
            <a:off x="-2617787" y="2822575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pic>
        <p:nvPicPr>
          <p:cNvPr id="41988" name="Picture 8" descr="10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98850"/>
            <a:ext cx="59436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rgbClr val="003300"/>
                </a:solidFill>
                <a:ea typeface="+mj-ea"/>
              </a:rPr>
              <a:t>Common Functional Groups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 rot="16221823">
            <a:off x="-2617787" y="2825750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10.1 The Chemistry of Carbon</a:t>
            </a:r>
          </a:p>
        </p:txBody>
      </p:sp>
      <p:pic>
        <p:nvPicPr>
          <p:cNvPr id="44038" name="Picture 6" descr="den02761_t10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017588"/>
            <a:ext cx="7258050" cy="55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10.2 </a:t>
            </a:r>
            <a:r>
              <a:rPr lang="en-US" sz="4000" dirty="0" err="1" smtClean="0">
                <a:ea typeface="+mj-ea"/>
              </a:rPr>
              <a:t>Alkanes</a:t>
            </a:r>
            <a:endParaRPr lang="en-US" sz="4000" baseline="-25000" dirty="0" smtClean="0">
              <a:ea typeface="+mj-ea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947025" cy="45180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general formula for a chain alkane is C</a:t>
            </a:r>
            <a:r>
              <a:rPr lang="en-US" altLang="en-US" baseline="-25000" smtClean="0">
                <a:ea typeface="ＭＳ Ｐゴシック" pitchFamily="34" charset="-128"/>
              </a:rPr>
              <a:t>n</a:t>
            </a:r>
            <a:r>
              <a:rPr lang="en-US" altLang="en-US" smtClean="0">
                <a:ea typeface="ＭＳ Ｐゴシック" pitchFamily="34" charset="-128"/>
              </a:rPr>
              <a:t>H</a:t>
            </a:r>
            <a:r>
              <a:rPr lang="en-US" altLang="en-US" baseline="-25000" smtClean="0">
                <a:ea typeface="ＭＳ Ｐゴシック" pitchFamily="34" charset="-128"/>
              </a:rPr>
              <a:t>2n+2</a:t>
            </a:r>
            <a:endParaRPr lang="en-US" altLang="en-US" smtClean="0">
              <a:ea typeface="ＭＳ Ｐゴシック" pitchFamily="34" charset="-128"/>
            </a:endParaRP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In this formula n = the number of carbon atoms in the molecule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Alkanes are </a:t>
            </a:r>
            <a:r>
              <a:rPr lang="en-US" altLang="en-US" b="1" smtClean="0">
                <a:solidFill>
                  <a:srgbClr val="008000"/>
                </a:solidFill>
                <a:ea typeface="ＭＳ Ｐゴシック" pitchFamily="34" charset="-128"/>
              </a:rPr>
              <a:t>saturated</a:t>
            </a:r>
            <a:r>
              <a:rPr lang="en-US" altLang="en-US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altLang="en-US" b="1" smtClean="0">
                <a:solidFill>
                  <a:srgbClr val="008000"/>
                </a:solidFill>
                <a:ea typeface="ＭＳ Ｐゴシック" pitchFamily="34" charset="-128"/>
              </a:rPr>
              <a:t>hydrocarbons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Contain only carbon and hydrogen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Bonds are carbon-hydrogen and carbon-carbon single bonds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Formulas Used in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Organic Chemistry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8077200" cy="3962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</a:rPr>
              <a:t>Molecular formula </a:t>
            </a:r>
            <a:r>
              <a:rPr lang="en-US" dirty="0" smtClean="0">
                <a:ea typeface="+mn-ea"/>
              </a:rPr>
              <a:t>- lists kind and number of each type of atom in a molecule, no bonding pattern: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C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H</a:t>
            </a:r>
            <a:r>
              <a:rPr lang="en-US" baseline="-25000" dirty="0" smtClean="0">
                <a:ea typeface="+mn-ea"/>
              </a:rPr>
              <a:t>6</a:t>
            </a:r>
            <a:r>
              <a:rPr lang="en-US" dirty="0" smtClean="0">
                <a:ea typeface="+mn-ea"/>
              </a:rPr>
              <a:t>			C</a:t>
            </a:r>
            <a:r>
              <a:rPr lang="en-US" baseline="-25000" dirty="0" smtClean="0">
                <a:ea typeface="+mn-ea"/>
              </a:rPr>
              <a:t>3</a:t>
            </a:r>
            <a:r>
              <a:rPr lang="en-US" dirty="0" smtClean="0">
                <a:ea typeface="+mn-ea"/>
              </a:rPr>
              <a:t>H</a:t>
            </a:r>
            <a:r>
              <a:rPr lang="en-US" baseline="-25000" dirty="0" smtClean="0">
                <a:ea typeface="+mn-ea"/>
              </a:rPr>
              <a:t>8</a:t>
            </a:r>
            <a:endParaRPr lang="en-US" dirty="0" smtClean="0">
              <a:ea typeface="+mn-ea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</a:rPr>
              <a:t>Structural formula </a:t>
            </a:r>
            <a:r>
              <a:rPr lang="en-US" dirty="0" smtClean="0">
                <a:ea typeface="+mn-ea"/>
              </a:rPr>
              <a:t>- shows each atom and bond in a molecule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grpSp>
        <p:nvGrpSpPr>
          <p:cNvPr id="48132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4813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4813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481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953000"/>
            <a:ext cx="1901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953000"/>
            <a:ext cx="245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Condensed and Line Formulas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80772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</a:rPr>
              <a:t>Condensed formula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dirty="0" smtClean="0">
                <a:ea typeface="+mn-ea"/>
              </a:rPr>
              <a:t>- shows all the atoms in a molecule in sequential order indicating which atoms are bonded to which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		CH</a:t>
            </a:r>
            <a:r>
              <a:rPr lang="en-US" baseline="-25000" dirty="0" smtClean="0">
                <a:ea typeface="+mn-ea"/>
              </a:rPr>
              <a:t>3</a:t>
            </a:r>
            <a:r>
              <a:rPr lang="en-US" dirty="0" smtClean="0">
                <a:ea typeface="+mn-ea"/>
              </a:rPr>
              <a:t>-CH</a:t>
            </a:r>
            <a:r>
              <a:rPr lang="en-US" baseline="-25000" dirty="0" smtClean="0">
                <a:ea typeface="+mn-ea"/>
              </a:rPr>
              <a:t>3			</a:t>
            </a:r>
            <a:r>
              <a:rPr lang="en-US" dirty="0" smtClean="0">
                <a:ea typeface="+mn-ea"/>
              </a:rPr>
              <a:t>CH</a:t>
            </a:r>
            <a:r>
              <a:rPr lang="en-US" baseline="-25000" dirty="0" smtClean="0">
                <a:ea typeface="+mn-ea"/>
              </a:rPr>
              <a:t>3</a:t>
            </a:r>
            <a:r>
              <a:rPr lang="en-US" dirty="0" smtClean="0">
                <a:ea typeface="+mn-ea"/>
              </a:rPr>
              <a:t>-CH</a:t>
            </a:r>
            <a:r>
              <a:rPr lang="en-US" baseline="-25000" dirty="0" smtClean="0">
                <a:ea typeface="+mn-ea"/>
              </a:rPr>
              <a:t>2</a:t>
            </a:r>
            <a:r>
              <a:rPr lang="en-US" dirty="0" smtClean="0">
                <a:ea typeface="+mn-ea"/>
              </a:rPr>
              <a:t>-CH</a:t>
            </a:r>
            <a:r>
              <a:rPr lang="en-US" baseline="-25000" dirty="0" smtClean="0">
                <a:ea typeface="+mn-ea"/>
              </a:rPr>
              <a:t>3 </a:t>
            </a:r>
            <a:r>
              <a:rPr lang="en-US" dirty="0" smtClean="0">
                <a:ea typeface="+mn-ea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ea typeface="+mn-ea"/>
              </a:rPr>
              <a:t>Line formula </a:t>
            </a:r>
            <a:r>
              <a:rPr lang="en-US" dirty="0" smtClean="0">
                <a:ea typeface="+mn-ea"/>
              </a:rPr>
              <a:t>- assume a carbon atom at any location where lines intersect</a:t>
            </a:r>
          </a:p>
          <a:p>
            <a:pPr marL="692150" lvl="1" indent="-347663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Each carbon in the structure is bonded to the correct number of hydrogen atoms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5018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5018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5018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86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019800"/>
            <a:ext cx="147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Names of First Ten Continuous-Chain Alkanes</a:t>
            </a:r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grpSp>
        <p:nvGrpSpPr>
          <p:cNvPr id="52227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52230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5223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52233" name="Picture 9" descr="den02761_t10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955800"/>
            <a:ext cx="74739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Formulas Used in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Organic Chemistry - Example</a:t>
            </a:r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grpSp>
        <p:nvGrpSpPr>
          <p:cNvPr id="54275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5428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5428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7191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000000"/>
                </a:solidFill>
                <a:latin typeface="Calibri" pitchFamily="34" charset="0"/>
              </a:rPr>
              <a:t>Write the structural and condensed formulas for the following line formula:</a:t>
            </a:r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1239838" y="3886200"/>
            <a:ext cx="402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000000"/>
                </a:solidFill>
                <a:latin typeface="Calibri" pitchFamily="34" charset="0"/>
              </a:rPr>
              <a:t>First, place the C skeleton:</a:t>
            </a:r>
          </a:p>
        </p:txBody>
      </p:sp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5562600" y="3429000"/>
            <a:ext cx="3282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000000"/>
                </a:solidFill>
                <a:latin typeface="Calibri" pitchFamily="34" charset="0"/>
              </a:rPr>
              <a:t>Next, add the correct</a:t>
            </a:r>
            <a:br>
              <a:rPr lang="en-US" altLang="en-US" sz="28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Calibri" pitchFamily="34" charset="0"/>
              </a:rPr>
              <a:t>number of H atoms:</a:t>
            </a:r>
          </a:p>
        </p:txBody>
      </p:sp>
      <p:pic>
        <p:nvPicPr>
          <p:cNvPr id="54286" name="Picture 14" descr="den02761_eq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4365625"/>
            <a:ext cx="29019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7" name="Picture 15" descr="den02761_eq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327275"/>
            <a:ext cx="21463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90" name="Picture 18" descr="den02761_eq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4711700"/>
            <a:ext cx="3513137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10.1 The Chemistry of Carbon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8077200" cy="3124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008000"/>
                </a:solidFill>
                <a:ea typeface="ＭＳ Ｐゴシック" pitchFamily="34" charset="-128"/>
              </a:rPr>
              <a:t>Why are there so many organic compounds?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 smtClean="0">
                <a:ea typeface="ＭＳ Ｐゴシック" pitchFamily="34" charset="-128"/>
              </a:rPr>
              <a:t>Carbon forms stable, covalent bonds with other carbon atoms</a:t>
            </a:r>
          </a:p>
          <a:p>
            <a:pPr marL="933450" lvl="1" indent="-533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Carbon can form up to 4 covalent bonds with other carbon atoms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Carbon atoms form stable bonds with other elements, such as:</a:t>
            </a:r>
          </a:p>
          <a:p>
            <a:pPr marL="877888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Oxygen</a:t>
            </a:r>
          </a:p>
          <a:p>
            <a:pPr marL="877888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Nitrogen</a:t>
            </a:r>
          </a:p>
          <a:p>
            <a:pPr marL="877888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Sulfur</a:t>
            </a:r>
          </a:p>
          <a:p>
            <a:pPr marL="877888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Halogen</a:t>
            </a:r>
          </a:p>
          <a:p>
            <a:pPr marL="877888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presence of these other elements confers many new physical and chemical properties on an organic compound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984" y="144029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Writing Condensed from Structural Formula</a:t>
            </a: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 rot="16221823">
            <a:off x="-2852546" y="3094038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5632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5632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719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000000"/>
                </a:solidFill>
                <a:latin typeface="Calibri" pitchFamily="34" charset="0"/>
              </a:rPr>
              <a:t>Finally, condense the structure:</a:t>
            </a:r>
          </a:p>
        </p:txBody>
      </p:sp>
      <p:pic>
        <p:nvPicPr>
          <p:cNvPr id="56330" name="Picture 10" descr="den02761_un10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5325"/>
            <a:ext cx="49974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4000" smtClean="0">
                <a:solidFill>
                  <a:srgbClr val="003300"/>
                </a:solidFill>
                <a:ea typeface="ＭＳ Ｐゴシック" pitchFamily="34" charset="-128"/>
              </a:rPr>
              <a:t>The Tetrahedral Carbon Atom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524000" y="3276600"/>
            <a:ext cx="7239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Lewis dot structure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The tetrahedral shape around the carbon atom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The tetrahedral carbon drawn with dashes and wedges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The stick drawing of the tetrahedral carbon atom</a:t>
            </a:r>
          </a:p>
          <a:p>
            <a:pPr marL="457200" indent="-457200" algn="l">
              <a:buFontTx/>
              <a:buAutoNum type="alphaLcParenBoth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Ball and stick model of methane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 rot="16221823">
            <a:off x="-2886074" y="3092450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10.2 Alkanes</a:t>
            </a:r>
          </a:p>
        </p:txBody>
      </p:sp>
      <p:pic>
        <p:nvPicPr>
          <p:cNvPr id="58372" name="Picture 9" descr="10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925"/>
            <a:ext cx="8229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Comparison of Ethane and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Butane Structures</a:t>
            </a:r>
          </a:p>
        </p:txBody>
      </p:sp>
      <p:sp>
        <p:nvSpPr>
          <p:cNvPr id="60418" name="Text Box 8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60419" name="Picture 14" descr="10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8486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985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Isomers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3000" y="1295400"/>
            <a:ext cx="7696200" cy="4572000"/>
          </a:xfrm>
        </p:spPr>
        <p:txBody>
          <a:bodyPr lIns="92075" tIns="46038" rIns="92075" bIns="46038"/>
          <a:lstStyle/>
          <a:p>
            <a:pPr marL="231775" indent="-2317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 smtClean="0">
                <a:ea typeface="+mn-ea"/>
              </a:rPr>
              <a:t>Many carbon compounds exist in the form of </a:t>
            </a:r>
            <a:r>
              <a:rPr lang="en-US" sz="3200" b="1" dirty="0" smtClean="0">
                <a:solidFill>
                  <a:srgbClr val="008000"/>
                </a:solidFill>
                <a:ea typeface="+mn-ea"/>
              </a:rPr>
              <a:t>isomers</a:t>
            </a:r>
          </a:p>
          <a:p>
            <a:pPr marL="231775" indent="-2317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 smtClean="0">
                <a:ea typeface="+mn-ea"/>
              </a:rPr>
              <a:t>Isomers are compounds with the same molecular formula but different structures</a:t>
            </a:r>
          </a:p>
          <a:p>
            <a:pPr marL="231775" indent="-2317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3200" dirty="0" smtClean="0">
                <a:ea typeface="+mn-ea"/>
              </a:rPr>
              <a:t>An isomer example: both are C</a:t>
            </a:r>
            <a:r>
              <a:rPr lang="en-US" sz="3200" baseline="-25000" dirty="0" smtClean="0">
                <a:ea typeface="+mn-ea"/>
              </a:rPr>
              <a:t>4</a:t>
            </a:r>
            <a:r>
              <a:rPr lang="en-US" sz="3200" dirty="0" smtClean="0">
                <a:ea typeface="+mn-ea"/>
              </a:rPr>
              <a:t>H</a:t>
            </a:r>
            <a:r>
              <a:rPr lang="en-US" sz="3200" baseline="-25000" dirty="0" smtClean="0">
                <a:ea typeface="+mn-ea"/>
              </a:rPr>
              <a:t>10</a:t>
            </a:r>
            <a:r>
              <a:rPr lang="en-US" sz="3200" dirty="0" smtClean="0">
                <a:ea typeface="+mn-ea"/>
              </a:rPr>
              <a:t> but have different structures:</a:t>
            </a:r>
            <a:br>
              <a:rPr lang="en-US" sz="3200" dirty="0" smtClean="0">
                <a:ea typeface="+mn-ea"/>
              </a:rPr>
            </a:br>
            <a:endParaRPr lang="en-US" sz="3200" dirty="0" smtClean="0"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200" dirty="0" smtClean="0">
                <a:ea typeface="+mn-ea"/>
              </a:rPr>
              <a:t>	Butane		</a:t>
            </a:r>
            <a:r>
              <a:rPr lang="en-US" sz="3200" dirty="0" err="1" smtClean="0">
                <a:ea typeface="+mn-ea"/>
              </a:rPr>
              <a:t>Methylpropane</a:t>
            </a:r>
            <a:r>
              <a:rPr lang="en-US" sz="3200" dirty="0">
                <a:ea typeface="+mn-ea"/>
              </a:rPr>
              <a:t/>
            </a:r>
            <a:br>
              <a:rPr lang="en-US" sz="3200" dirty="0">
                <a:ea typeface="+mn-ea"/>
              </a:rPr>
            </a:br>
            <a:endParaRPr lang="en-US" sz="3200" dirty="0" smtClean="0">
              <a:ea typeface="+mn-ea"/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 rot="-5378177">
            <a:off x="-2851149" y="308768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334000"/>
            <a:ext cx="22145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98500"/>
          </a:xfrm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Physical Properties of Isomers</a:t>
            </a:r>
          </a:p>
        </p:txBody>
      </p:sp>
      <p:sp>
        <p:nvSpPr>
          <p:cNvPr id="64514" name="Text Box 4"/>
          <p:cNvSpPr txBox="1">
            <a:spLocks noChangeArrowheads="1"/>
          </p:cNvSpPr>
          <p:nvPr/>
        </p:nvSpPr>
        <p:spPr bwMode="auto">
          <a:xfrm rot="-5378177">
            <a:off x="-2851149" y="308768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1060450" y="1374775"/>
            <a:ext cx="7572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Isomers with the same molecular formula</a:t>
            </a:r>
            <a:br>
              <a:rPr lang="en-US" altLang="en-US" sz="32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have different physical properties:</a:t>
            </a:r>
          </a:p>
        </p:txBody>
      </p:sp>
      <p:pic>
        <p:nvPicPr>
          <p:cNvPr id="64519" name="Picture 7" descr="den02761_t10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9138"/>
            <a:ext cx="7777163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Physical Properties of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Hydrocarbons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3657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Nonpolar molecules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Not water soluble; soluble in nonpolar organic solvents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Low melting points and low boiling points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Generally less dense (lighter) than water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As length (molecular weight) increases, melting and boiling points increase as does the density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 rot="16221823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10.2 Alkanes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Carbon Classification</a:t>
            </a:r>
          </a:p>
        </p:txBody>
      </p:sp>
      <p:sp>
        <p:nvSpPr>
          <p:cNvPr id="68610" name="Text Box 5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sp>
        <p:nvSpPr>
          <p:cNvPr id="68611" name="Text Placeholder 1"/>
          <p:cNvSpPr>
            <a:spLocks noGrp="1"/>
          </p:cNvSpPr>
          <p:nvPr>
            <p:ph type="body" sz="half" idx="2"/>
          </p:nvPr>
        </p:nvSpPr>
        <p:spPr>
          <a:xfrm>
            <a:off x="1066800" y="1295400"/>
            <a:ext cx="7772400" cy="1981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Carbon atoms are classified according to the number of other carbon atoms to which they are attached:</a:t>
            </a:r>
          </a:p>
        </p:txBody>
      </p:sp>
      <p:sp>
        <p:nvSpPr>
          <p:cNvPr id="68613" name="TextBox 3"/>
          <p:cNvSpPr txBox="1">
            <a:spLocks noChangeArrowheads="1"/>
          </p:cNvSpPr>
          <p:nvPr/>
        </p:nvSpPr>
        <p:spPr bwMode="auto">
          <a:xfrm>
            <a:off x="1095375" y="4648200"/>
            <a:ext cx="2181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Primary (1</a:t>
            </a:r>
            <a:r>
              <a:rPr lang="en-US" altLang="en-US" sz="3200" baseline="30000">
                <a:solidFill>
                  <a:schemeClr val="accent2"/>
                </a:solidFill>
                <a:latin typeface="Calibri" pitchFamily="34" charset="0"/>
              </a:rPr>
              <a:t>o</a:t>
            </a:r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)</a:t>
            </a:r>
            <a:b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carbon</a:t>
            </a:r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3621088" y="4637088"/>
            <a:ext cx="2617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Secondary (2</a:t>
            </a:r>
            <a:r>
              <a:rPr lang="en-US" altLang="en-US" sz="3200" baseline="30000">
                <a:solidFill>
                  <a:schemeClr val="accent2"/>
                </a:solidFill>
                <a:latin typeface="Calibri" pitchFamily="34" charset="0"/>
              </a:rPr>
              <a:t>o</a:t>
            </a:r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)</a:t>
            </a:r>
            <a:b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carbon</a:t>
            </a:r>
          </a:p>
        </p:txBody>
      </p:sp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6592888" y="4648200"/>
            <a:ext cx="21796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Tertiary (3</a:t>
            </a:r>
            <a:r>
              <a:rPr lang="en-US" altLang="en-US" sz="3200" baseline="30000">
                <a:solidFill>
                  <a:schemeClr val="accent2"/>
                </a:solidFill>
                <a:latin typeface="Calibri" pitchFamily="34" charset="0"/>
              </a:rPr>
              <a:t>o</a:t>
            </a:r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)</a:t>
            </a:r>
            <a:b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chemeClr val="accent2"/>
                </a:solidFill>
                <a:latin typeface="Calibri" pitchFamily="34" charset="0"/>
              </a:rPr>
              <a:t>carbon</a:t>
            </a:r>
          </a:p>
        </p:txBody>
      </p:sp>
      <p:pic>
        <p:nvPicPr>
          <p:cNvPr id="68618" name="Picture 10" descr="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057525"/>
            <a:ext cx="6884987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Alkyl Groups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143000"/>
            <a:ext cx="7326313" cy="2220913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An alkyl group is an alkane with one hydrogen atom removed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It is named by replacing the</a:t>
            </a:r>
            <a:r>
              <a:rPr lang="en-US" altLang="en-US" sz="2800" i="1" smtClean="0">
                <a:ea typeface="ＭＳ Ｐゴシック" pitchFamily="34" charset="-128"/>
              </a:rPr>
              <a:t> -</a:t>
            </a:r>
            <a:r>
              <a:rPr lang="en-US" altLang="en-US" sz="2800" b="1" i="1" smtClean="0">
                <a:solidFill>
                  <a:schemeClr val="accent2"/>
                </a:solidFill>
                <a:ea typeface="ＭＳ Ｐゴシック" pitchFamily="34" charset="-128"/>
              </a:rPr>
              <a:t>ane</a:t>
            </a:r>
            <a:r>
              <a:rPr lang="en-US" altLang="en-US" sz="2800" smtClean="0">
                <a:ea typeface="ＭＳ Ｐゴシック" pitchFamily="34" charset="-128"/>
              </a:rPr>
              <a:t> of the alkane name with -</a:t>
            </a:r>
            <a:r>
              <a:rPr lang="en-US" altLang="en-US" sz="2800" b="1" i="1" smtClean="0">
                <a:solidFill>
                  <a:schemeClr val="accent2"/>
                </a:solidFill>
                <a:ea typeface="ＭＳ Ｐゴシック" pitchFamily="34" charset="-128"/>
              </a:rPr>
              <a:t>yl</a:t>
            </a:r>
            <a:endParaRPr lang="en-US" altLang="en-US" sz="2800" b="1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Methane becomes a methyl group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706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1495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505200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3"/>
          <p:cNvSpPr txBox="1">
            <a:spLocks noChangeArrowheads="1"/>
          </p:cNvSpPr>
          <p:nvPr/>
        </p:nvSpPr>
        <p:spPr bwMode="auto">
          <a:xfrm>
            <a:off x="2581275" y="4953000"/>
            <a:ext cx="1685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methane</a:t>
            </a:r>
          </a:p>
          <a:p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CH</a:t>
            </a:r>
            <a:r>
              <a:rPr lang="en-US" altLang="en-US" sz="3200" baseline="-250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n-US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63" name="TextBox 7"/>
          <p:cNvSpPr txBox="1">
            <a:spLocks noChangeArrowheads="1"/>
          </p:cNvSpPr>
          <p:nvPr/>
        </p:nvSpPr>
        <p:spPr bwMode="auto">
          <a:xfrm>
            <a:off x="5640388" y="4953000"/>
            <a:ext cx="2425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methyl group</a:t>
            </a:r>
          </a:p>
          <a:p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CH</a:t>
            </a:r>
            <a:r>
              <a:rPr lang="en-US" altLang="en-US" sz="3200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-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33363"/>
            <a:ext cx="6908800" cy="7572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Ethyl Groups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066800"/>
            <a:ext cx="7642225" cy="1905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For ethane, all 6 H’s are equivalent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Removing one H generates the ethyl group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All 3 structures shown at right are the same: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7270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854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17478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076700"/>
            <a:ext cx="17827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1854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Box 5"/>
          <p:cNvSpPr txBox="1">
            <a:spLocks noChangeArrowheads="1"/>
          </p:cNvSpPr>
          <p:nvPr/>
        </p:nvSpPr>
        <p:spPr bwMode="auto">
          <a:xfrm>
            <a:off x="1747838" y="5422900"/>
            <a:ext cx="1358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ethane</a:t>
            </a:r>
          </a:p>
        </p:txBody>
      </p:sp>
      <p:sp>
        <p:nvSpPr>
          <p:cNvPr id="72713" name="TextBox 6"/>
          <p:cNvSpPr txBox="1">
            <a:spLocks noChangeArrowheads="1"/>
          </p:cNvSpPr>
          <p:nvPr/>
        </p:nvSpPr>
        <p:spPr bwMode="auto">
          <a:xfrm>
            <a:off x="4343400" y="4114800"/>
            <a:ext cx="162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ethyl</a:t>
            </a:r>
            <a:br>
              <a:rPr lang="en-US" altLang="en-US" sz="32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3200">
                <a:solidFill>
                  <a:srgbClr val="000000"/>
                </a:solidFill>
                <a:latin typeface="Calibri" pitchFamily="34" charset="0"/>
              </a:rPr>
              <a:t>groups =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4000" smtClean="0">
                <a:solidFill>
                  <a:srgbClr val="003300"/>
                </a:solidFill>
                <a:ea typeface="ＭＳ Ｐゴシック" pitchFamily="34" charset="-128"/>
              </a:rPr>
              <a:t>Names and Formulas of the First Five Alkyl Groups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 rot="16221823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10.2 Alkanes</a:t>
            </a:r>
          </a:p>
        </p:txBody>
      </p:sp>
      <p:pic>
        <p:nvPicPr>
          <p:cNvPr id="74758" name="Picture 6" descr="den02761_t10_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7637463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543800" cy="9144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8000"/>
                </a:solidFill>
                <a:ea typeface="+mj-ea"/>
              </a:rPr>
              <a:t>Why are there so many </a:t>
            </a:r>
            <a:br>
              <a:rPr lang="en-US" sz="4000" dirty="0" smtClean="0">
                <a:solidFill>
                  <a:srgbClr val="008000"/>
                </a:solidFill>
                <a:ea typeface="+mj-ea"/>
              </a:rPr>
            </a:br>
            <a:r>
              <a:rPr lang="en-US" sz="4000" dirty="0" smtClean="0">
                <a:solidFill>
                  <a:srgbClr val="008000"/>
                </a:solidFill>
                <a:ea typeface="+mj-ea"/>
              </a:rPr>
              <a:t>organic compounds? Reason 3</a:t>
            </a:r>
          </a:p>
        </p:txBody>
      </p:sp>
      <p:sp>
        <p:nvSpPr>
          <p:cNvPr id="2826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524000"/>
            <a:ext cx="7543800" cy="2895600"/>
          </a:xfrm>
        </p:spPr>
        <p:txBody>
          <a:bodyPr lIns="92075" tIns="46038" rIns="92075" bIns="46038" rtlCol="0">
            <a:normAutofit/>
          </a:bodyPr>
          <a:lstStyle/>
          <a:p>
            <a:pPr marL="609600" indent="-609600" algn="l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 startAt="3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Carbon atoms form double or triple bonds with other atoms to produce a variety of structures with differing properties:</a:t>
            </a:r>
            <a:br>
              <a:rPr lang="en-US" dirty="0" smtClean="0">
                <a:solidFill>
                  <a:schemeClr val="tx1"/>
                </a:solidFill>
                <a:ea typeface="+mn-ea"/>
              </a:rPr>
            </a:br>
            <a:r>
              <a:rPr lang="en-US" dirty="0" smtClean="0">
                <a:solidFill>
                  <a:schemeClr val="tx1"/>
                </a:solidFill>
                <a:ea typeface="+mn-ea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+mn-ea"/>
              </a:rPr>
            </a:br>
            <a:r>
              <a:rPr lang="en-US" dirty="0" smtClean="0">
                <a:solidFill>
                  <a:schemeClr val="tx1"/>
                </a:solidFill>
                <a:ea typeface="+mn-ea"/>
              </a:rPr>
              <a:t>Double Bonds:		Triple Bonds:</a:t>
            </a:r>
          </a:p>
        </p:txBody>
      </p:sp>
      <p:sp>
        <p:nvSpPr>
          <p:cNvPr id="21507" name="Text Box 1028"/>
          <p:cNvSpPr txBox="1">
            <a:spLocks noChangeArrowheads="1"/>
          </p:cNvSpPr>
          <p:nvPr/>
        </p:nvSpPr>
        <p:spPr bwMode="auto">
          <a:xfrm rot="-5378177">
            <a:off x="-2541587" y="2820987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1936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37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11688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150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33363"/>
            <a:ext cx="6908800" cy="7572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Alkyl Group Classification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870825" cy="3048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Alkyl groups are classified according to the number of carbons attached to the carbon atom that joins the alkyl group to a molecule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All continuous chain alkyl groups are 1</a:t>
            </a: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º</a:t>
            </a: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Isopropyl and sec-butyl are 2</a:t>
            </a: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º</a:t>
            </a:r>
            <a:r>
              <a:rPr lang="en-US" altLang="en-US" smtClean="0">
                <a:ea typeface="ＭＳ Ｐゴシック" pitchFamily="34" charset="-128"/>
              </a:rPr>
              <a:t> groups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76804" name="Picture 8" descr="3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8975"/>
            <a:ext cx="7848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07313" cy="762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>
                <a:solidFill>
                  <a:srgbClr val="003300"/>
                </a:solidFill>
                <a:ea typeface="+mj-ea"/>
              </a:rPr>
              <a:t>Iso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- Alkyl Groups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143000"/>
            <a:ext cx="7620000" cy="19208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Propane: removal of a hydrogen generates two different propyl groups depending on whether an end or center H is removed</a:t>
            </a:r>
          </a:p>
        </p:txBody>
      </p:sp>
      <p:sp>
        <p:nvSpPr>
          <p:cNvPr id="78851" name="Text Box 7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4038600" y="2743200"/>
            <a:ext cx="159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propane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5486400" y="3886200"/>
            <a:ext cx="914400" cy="914400"/>
          </a:xfrm>
          <a:prstGeom prst="straightConnector1">
            <a:avLst/>
          </a:prstGeom>
          <a:noFill/>
          <a:ln w="254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885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09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20939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Box 7"/>
          <p:cNvSpPr txBox="1">
            <a:spLocks noChangeArrowheads="1"/>
          </p:cNvSpPr>
          <p:nvPr/>
        </p:nvSpPr>
        <p:spPr bwMode="auto">
          <a:xfrm>
            <a:off x="6091238" y="5511800"/>
            <a:ext cx="233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propyl group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-5400000" flipH="1" flipV="1">
            <a:off x="3276600" y="3886200"/>
            <a:ext cx="914400" cy="914400"/>
          </a:xfrm>
          <a:prstGeom prst="straightConnector1">
            <a:avLst/>
          </a:prstGeom>
          <a:noFill/>
          <a:ln w="254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59" name="TextBox 10"/>
          <p:cNvSpPr txBox="1">
            <a:spLocks noChangeArrowheads="1"/>
          </p:cNvSpPr>
          <p:nvPr/>
        </p:nvSpPr>
        <p:spPr bwMode="auto">
          <a:xfrm>
            <a:off x="1371600" y="5867400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isopropyl group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07313" cy="762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003300"/>
                </a:solidFill>
                <a:ea typeface="+mj-ea"/>
              </a:rPr>
              <a:t>Sec</a:t>
            </a:r>
            <a:r>
              <a:rPr lang="en-US" dirty="0" smtClean="0">
                <a:solidFill>
                  <a:srgbClr val="003300"/>
                </a:solidFill>
                <a:ea typeface="+mj-ea"/>
              </a:rPr>
              <a:t>- Alkyl Groups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95400"/>
            <a:ext cx="7642225" cy="15144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Butane gives two butyl groups depending on whether an end (1</a:t>
            </a: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º</a:t>
            </a:r>
            <a:r>
              <a:rPr lang="en-US" altLang="en-US" smtClean="0">
                <a:ea typeface="ＭＳ Ｐゴシック" pitchFamily="34" charset="-128"/>
              </a:rPr>
              <a:t>) or interior (2</a:t>
            </a:r>
            <a:r>
              <a:rPr lang="en-US" altLang="en-US" smtClean="0">
                <a:ea typeface="ＭＳ Ｐゴシック" pitchFamily="34" charset="-128"/>
                <a:cs typeface="Times New Roman" pitchFamily="18" charset="0"/>
              </a:rPr>
              <a:t>º</a:t>
            </a:r>
            <a:r>
              <a:rPr lang="en-US" altLang="en-US" smtClean="0">
                <a:ea typeface="ＭＳ Ｐゴシック" pitchFamily="34" charset="-128"/>
              </a:rPr>
              <a:t>) H is removed</a:t>
            </a:r>
          </a:p>
        </p:txBody>
      </p:sp>
      <p:sp>
        <p:nvSpPr>
          <p:cNvPr id="80899" name="Text Box 7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809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3302000"/>
            <a:ext cx="24511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11"/>
          <p:cNvSpPr txBox="1">
            <a:spLocks noChangeArrowheads="1"/>
          </p:cNvSpPr>
          <p:nvPr/>
        </p:nvSpPr>
        <p:spPr bwMode="auto">
          <a:xfrm>
            <a:off x="4038600" y="2743200"/>
            <a:ext cx="1370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butane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5486400" y="3886200"/>
            <a:ext cx="914400" cy="914400"/>
          </a:xfrm>
          <a:prstGeom prst="straightConnector1">
            <a:avLst/>
          </a:prstGeom>
          <a:noFill/>
          <a:ln w="254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3" name="TextBox 16"/>
          <p:cNvSpPr txBox="1">
            <a:spLocks noChangeArrowheads="1"/>
          </p:cNvSpPr>
          <p:nvPr/>
        </p:nvSpPr>
        <p:spPr bwMode="auto">
          <a:xfrm>
            <a:off x="5438775" y="5892800"/>
            <a:ext cx="347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sec</a:t>
            </a:r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-butyl group (2</a:t>
            </a:r>
            <a:r>
              <a:rPr lang="en-US" altLang="en-US" sz="3200" baseline="30000" dirty="0">
                <a:solidFill>
                  <a:srgbClr val="008000"/>
                </a:solidFill>
                <a:latin typeface="Calibri" pitchFamily="34" charset="0"/>
              </a:rPr>
              <a:t>o</a:t>
            </a:r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-5400000" flipH="1" flipV="1">
            <a:off x="3276600" y="3886200"/>
            <a:ext cx="914400" cy="914400"/>
          </a:xfrm>
          <a:prstGeom prst="straightConnector1">
            <a:avLst/>
          </a:prstGeom>
          <a:noFill/>
          <a:ln w="254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5" name="TextBox 18"/>
          <p:cNvSpPr txBox="1">
            <a:spLocks noChangeArrowheads="1"/>
          </p:cNvSpPr>
          <p:nvPr/>
        </p:nvSpPr>
        <p:spPr bwMode="auto">
          <a:xfrm>
            <a:off x="1371600" y="5867400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butyl group (1</a:t>
            </a:r>
            <a:r>
              <a:rPr lang="en-US" altLang="en-US" sz="3200" baseline="30000" dirty="0">
                <a:solidFill>
                  <a:srgbClr val="008000"/>
                </a:solidFill>
                <a:latin typeface="Calibri" pitchFamily="34" charset="0"/>
              </a:rPr>
              <a:t>o</a:t>
            </a:r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8090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2682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451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 smtClean="0">
                <a:ea typeface="ＭＳ Ｐゴシック" pitchFamily="34" charset="-128"/>
              </a:rPr>
              <a:t>Structures and Names of Some Branched-Chain Alkyl Groups</a:t>
            </a:r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82950" name="Picture 6" descr="den02761_t10_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4650"/>
            <a:ext cx="75469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07313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More Alkyl Group Classification</a:t>
            </a:r>
          </a:p>
        </p:txBody>
      </p:sp>
      <p:sp>
        <p:nvSpPr>
          <p:cNvPr id="849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7391400" cy="1600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</a:pPr>
            <a:r>
              <a:rPr lang="en-US" altLang="en-US" smtClean="0">
                <a:ea typeface="ＭＳ Ｐゴシック" pitchFamily="34" charset="-128"/>
              </a:rPr>
              <a:t>Isobutane gives two butyl groups depending on whether a 1</a:t>
            </a:r>
            <a:r>
              <a:rPr lang="en-US" altLang="en-US" baseline="30000" smtClean="0">
                <a:ea typeface="ＭＳ Ｐゴシック" pitchFamily="34" charset="-128"/>
              </a:rPr>
              <a:t>o</a:t>
            </a:r>
            <a:r>
              <a:rPr lang="en-US" altLang="en-US" smtClean="0">
                <a:ea typeface="ＭＳ Ｐゴシック" pitchFamily="34" charset="-128"/>
              </a:rPr>
              <a:t> or 3</a:t>
            </a:r>
            <a:r>
              <a:rPr lang="en-US" altLang="en-US" baseline="30000" smtClean="0">
                <a:ea typeface="ＭＳ Ｐゴシック" pitchFamily="34" charset="-128"/>
              </a:rPr>
              <a:t>o</a:t>
            </a:r>
            <a:r>
              <a:rPr lang="en-US" altLang="en-US" smtClean="0">
                <a:ea typeface="ＭＳ Ｐゴシック" pitchFamily="34" charset="-128"/>
              </a:rPr>
              <a:t> H is removed</a:t>
            </a:r>
          </a:p>
        </p:txBody>
      </p:sp>
      <p:sp>
        <p:nvSpPr>
          <p:cNvPr id="84995" name="Text Box 9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sp>
        <p:nvSpPr>
          <p:cNvPr id="84996" name="TextBox 10"/>
          <p:cNvSpPr txBox="1">
            <a:spLocks noChangeArrowheads="1"/>
          </p:cNvSpPr>
          <p:nvPr/>
        </p:nvSpPr>
        <p:spPr bwMode="auto">
          <a:xfrm>
            <a:off x="3962400" y="3225800"/>
            <a:ext cx="184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 err="1">
                <a:solidFill>
                  <a:srgbClr val="008000"/>
                </a:solidFill>
                <a:latin typeface="Calibri" pitchFamily="34" charset="0"/>
              </a:rPr>
              <a:t>isobutane</a:t>
            </a:r>
            <a:endParaRPr lang="en-US" altLang="en-US" sz="32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5486400" y="3657600"/>
            <a:ext cx="914400" cy="914400"/>
          </a:xfrm>
          <a:prstGeom prst="straightConnector1">
            <a:avLst/>
          </a:prstGeom>
          <a:noFill/>
          <a:ln w="254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8" name="TextBox 12"/>
          <p:cNvSpPr txBox="1">
            <a:spLocks noChangeArrowheads="1"/>
          </p:cNvSpPr>
          <p:nvPr/>
        </p:nvSpPr>
        <p:spPr bwMode="auto">
          <a:xfrm>
            <a:off x="5395913" y="5664200"/>
            <a:ext cx="356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i="1" dirty="0" err="1">
                <a:solidFill>
                  <a:srgbClr val="008000"/>
                </a:solidFill>
                <a:latin typeface="Calibri" pitchFamily="34" charset="0"/>
              </a:rPr>
              <a:t>tert</a:t>
            </a:r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-butyl group (3</a:t>
            </a:r>
            <a:r>
              <a:rPr lang="en-US" altLang="en-US" sz="3200" baseline="30000" dirty="0">
                <a:solidFill>
                  <a:srgbClr val="008000"/>
                </a:solidFill>
                <a:latin typeface="Calibri" pitchFamily="34" charset="0"/>
              </a:rPr>
              <a:t>o</a:t>
            </a:r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-5400000" flipH="1" flipV="1">
            <a:off x="3276600" y="3657600"/>
            <a:ext cx="914400" cy="914400"/>
          </a:xfrm>
          <a:prstGeom prst="straightConnector1">
            <a:avLst/>
          </a:prstGeom>
          <a:noFill/>
          <a:ln w="25400">
            <a:solidFill>
              <a:srgbClr val="9BBB5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0" name="TextBox 14"/>
          <p:cNvSpPr txBox="1">
            <a:spLocks noChangeArrowheads="1"/>
          </p:cNvSpPr>
          <p:nvPr/>
        </p:nvSpPr>
        <p:spPr bwMode="auto">
          <a:xfrm>
            <a:off x="1135063" y="5638800"/>
            <a:ext cx="327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isobutyl group (1</a:t>
            </a:r>
            <a:r>
              <a:rPr lang="en-US" altLang="en-US" sz="3200" baseline="30000" dirty="0">
                <a:solidFill>
                  <a:srgbClr val="008000"/>
                </a:solidFill>
                <a:latin typeface="Calibri" pitchFamily="34" charset="0"/>
              </a:rPr>
              <a:t>o</a:t>
            </a:r>
            <a:r>
              <a:rPr lang="en-US" altLang="en-US" sz="3200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850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728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9351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728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Nomenclature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7010400" cy="5257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IUPAC (International Union of Pure and Applied Chemistry)  is responsible for chemical names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Before learning the IUPAC rules for naming alkanes, the names and structures of eight alkyl groups must be learned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These alkyl groups are historical names accepted by the IUPAC and integrated into modern nomenclature</a:t>
            </a: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8704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8704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 smtClean="0">
                <a:ea typeface="ＭＳ Ｐゴシック" pitchFamily="34" charset="-128"/>
              </a:rPr>
              <a:t>Carbon Chain Length and Prefixes</a:t>
            </a:r>
          </a:p>
        </p:txBody>
      </p:sp>
      <p:sp>
        <p:nvSpPr>
          <p:cNvPr id="89090" name="Text Box 4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10.2 Alkanes</a:t>
            </a:r>
          </a:p>
        </p:txBody>
      </p:sp>
      <p:pic>
        <p:nvPicPr>
          <p:cNvPr id="89094" name="Picture 6" descr="den02761_t10_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65313"/>
            <a:ext cx="7270750" cy="36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423025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Structural Isomers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8001000" cy="2438400"/>
          </a:xfrm>
        </p:spPr>
        <p:txBody>
          <a:bodyPr lIns="92075" tIns="46038" rIns="92075" bIns="46038"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Constitutional/Structural Isomers differ in how atoms are connected</a:t>
            </a:r>
          </a:p>
          <a:p>
            <a:pPr marL="692150" lvl="1" indent="-347663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Two isomers of butane have different physical properties</a:t>
            </a:r>
          </a:p>
          <a:p>
            <a:pPr marL="692150" lvl="1" indent="-347663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The carbon atoms are connected in different patterns</a:t>
            </a:r>
          </a:p>
        </p:txBody>
      </p:sp>
      <p:grpSp>
        <p:nvGrpSpPr>
          <p:cNvPr id="113667" name="Group 4"/>
          <p:cNvGrpSpPr>
            <a:grpSpLocks/>
          </p:cNvGrpSpPr>
          <p:nvPr/>
        </p:nvGrpSpPr>
        <p:grpSpPr bwMode="auto">
          <a:xfrm>
            <a:off x="1295400" y="5151438"/>
            <a:ext cx="7407275" cy="1385887"/>
            <a:chOff x="1046" y="2976"/>
            <a:chExt cx="4666" cy="873"/>
          </a:xfrm>
        </p:grpSpPr>
        <p:sp>
          <p:nvSpPr>
            <p:cNvPr id="113674" name="Rectangle 5"/>
            <p:cNvSpPr>
              <a:spLocks noChangeArrowheads="1"/>
            </p:cNvSpPr>
            <p:nvPr/>
          </p:nvSpPr>
          <p:spPr bwMode="auto">
            <a:xfrm>
              <a:off x="1046" y="2976"/>
              <a:ext cx="1930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Butane</a:t>
              </a:r>
            </a:p>
            <a:p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Bp –0.4 </a:t>
              </a:r>
              <a:r>
                <a:rPr lang="en-US" altLang="en-US" sz="2800" baseline="30000">
                  <a:solidFill>
                    <a:schemeClr val="tx1"/>
                  </a:solidFill>
                  <a:latin typeface="Calibri" pitchFamily="34" charset="0"/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C</a:t>
              </a:r>
            </a:p>
            <a:p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Mp –139 </a:t>
              </a:r>
              <a:r>
                <a:rPr lang="en-US" altLang="en-US" sz="2800" baseline="30000">
                  <a:solidFill>
                    <a:schemeClr val="tx1"/>
                  </a:solidFill>
                  <a:latin typeface="Calibri" pitchFamily="34" charset="0"/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13675" name="Rectangle 6"/>
            <p:cNvSpPr>
              <a:spLocks noChangeArrowheads="1"/>
            </p:cNvSpPr>
            <p:nvPr/>
          </p:nvSpPr>
          <p:spPr bwMode="auto">
            <a:xfrm>
              <a:off x="3638" y="2976"/>
              <a:ext cx="2074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Isobutane</a:t>
              </a:r>
            </a:p>
            <a:p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Bp –12 </a:t>
              </a:r>
              <a:r>
                <a:rPr lang="en-US" altLang="en-US" sz="2800" baseline="30000">
                  <a:solidFill>
                    <a:schemeClr val="tx1"/>
                  </a:solidFill>
                  <a:latin typeface="Calibri" pitchFamily="34" charset="0"/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C</a:t>
              </a:r>
            </a:p>
            <a:p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Mp –145 </a:t>
              </a:r>
              <a:r>
                <a:rPr lang="en-US" altLang="en-US" sz="2800" baseline="30000">
                  <a:solidFill>
                    <a:schemeClr val="tx1"/>
                  </a:solidFill>
                  <a:latin typeface="Calibri" pitchFamily="34" charset="0"/>
                </a:rPr>
                <a:t>o</a:t>
              </a:r>
              <a:r>
                <a:rPr lang="en-US" altLang="en-US" sz="2800">
                  <a:solidFill>
                    <a:schemeClr val="tx1"/>
                  </a:solidFill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17414" name="Text Box 8"/>
          <p:cNvSpPr txBox="1">
            <a:spLocks noChangeArrowheads="1"/>
          </p:cNvSpPr>
          <p:nvPr/>
        </p:nvSpPr>
        <p:spPr bwMode="auto">
          <a:xfrm rot="16221823">
            <a:off x="-2811462" y="3097212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10.2 Alkanes</a:t>
            </a:r>
          </a:p>
        </p:txBody>
      </p:sp>
      <p:grpSp>
        <p:nvGrpSpPr>
          <p:cNvPr id="113669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11367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11367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11367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06938"/>
            <a:ext cx="24511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337050"/>
            <a:ext cx="17287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10.3 Cycloalkanes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Cycloalkanes have two less hydrogens than the corresponding chain alkane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Hexane=C</a:t>
            </a:r>
            <a:r>
              <a:rPr lang="en-US" altLang="en-US" sz="3500" baseline="-25000" smtClean="0">
                <a:ea typeface="ＭＳ Ｐゴシック" pitchFamily="34" charset="-128"/>
              </a:rPr>
              <a:t>6</a:t>
            </a:r>
            <a:r>
              <a:rPr lang="en-US" altLang="en-US" smtClean="0">
                <a:ea typeface="ＭＳ Ｐゴシック" pitchFamily="34" charset="-128"/>
              </a:rPr>
              <a:t>H</a:t>
            </a:r>
            <a:r>
              <a:rPr lang="en-US" altLang="en-US" sz="3500" baseline="-25000" smtClean="0">
                <a:ea typeface="ＭＳ Ｐゴシック" pitchFamily="34" charset="-128"/>
              </a:rPr>
              <a:t>14</a:t>
            </a:r>
            <a:r>
              <a:rPr lang="en-US" altLang="en-US" smtClean="0">
                <a:ea typeface="ＭＳ Ｐゴシック" pitchFamily="34" charset="-128"/>
              </a:rPr>
              <a:t> versus cyclohexane=C</a:t>
            </a:r>
            <a:r>
              <a:rPr lang="en-US" altLang="en-US" sz="3500" baseline="-25000" smtClean="0">
                <a:ea typeface="ＭＳ Ｐゴシック" pitchFamily="34" charset="-128"/>
              </a:rPr>
              <a:t>6</a:t>
            </a:r>
            <a:r>
              <a:rPr lang="en-US" altLang="en-US" smtClean="0">
                <a:ea typeface="ＭＳ Ｐゴシック" pitchFamily="34" charset="-128"/>
              </a:rPr>
              <a:t>H</a:t>
            </a:r>
            <a:r>
              <a:rPr lang="en-US" altLang="en-US" sz="3500" baseline="-25000" smtClean="0">
                <a:ea typeface="ＭＳ Ｐゴシック" pitchFamily="34" charset="-128"/>
              </a:rPr>
              <a:t>12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To name cycloalkanes, prefix </a:t>
            </a:r>
            <a:r>
              <a:rPr lang="en-US" altLang="en-US" i="1" smtClean="0">
                <a:ea typeface="ＭＳ Ｐゴシック" pitchFamily="34" charset="-128"/>
              </a:rPr>
              <a:t>cyclo-</a:t>
            </a:r>
            <a:r>
              <a:rPr lang="en-US" altLang="en-US" smtClean="0">
                <a:ea typeface="ＭＳ Ｐゴシック" pitchFamily="34" charset="-128"/>
              </a:rPr>
              <a:t> to the name of the corresponding alkane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Place substituents in alphabetical order before the base name as for alkanes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For multiple substituents, use the lowest possible set of numbers; a single substituent requires no number</a:t>
            </a:r>
          </a:p>
        </p:txBody>
      </p:sp>
      <p:grpSp>
        <p:nvGrpSpPr>
          <p:cNvPr id="115715" name="Group 5"/>
          <p:cNvGrpSpPr>
            <a:grpSpLocks/>
          </p:cNvGrpSpPr>
          <p:nvPr/>
        </p:nvGrpSpPr>
        <p:grpSpPr bwMode="auto">
          <a:xfrm>
            <a:off x="8001000" y="838200"/>
            <a:ext cx="762000" cy="523875"/>
            <a:chOff x="3962400" y="5791200"/>
            <a:chExt cx="762000" cy="523220"/>
          </a:xfrm>
        </p:grpSpPr>
        <p:sp>
          <p:nvSpPr>
            <p:cNvPr id="11571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11571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4000" smtClean="0">
                <a:ea typeface="ＭＳ Ｐゴシック" pitchFamily="34" charset="-128"/>
              </a:rPr>
              <a:t>Cycloalkane Structures</a:t>
            </a:r>
          </a:p>
        </p:txBody>
      </p:sp>
      <p:sp>
        <p:nvSpPr>
          <p:cNvPr id="117762" name="Text Box 4"/>
          <p:cNvSpPr txBox="1">
            <a:spLocks noChangeArrowheads="1"/>
          </p:cNvSpPr>
          <p:nvPr/>
        </p:nvSpPr>
        <p:spPr bwMode="auto">
          <a:xfrm rot="-5378177">
            <a:off x="-2886074" y="3092450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10.3 Cycloalkanes</a:t>
            </a:r>
          </a:p>
        </p:txBody>
      </p:sp>
      <p:sp>
        <p:nvSpPr>
          <p:cNvPr id="117763" name="Text Box 7"/>
          <p:cNvSpPr txBox="1">
            <a:spLocks noChangeArrowheads="1"/>
          </p:cNvSpPr>
          <p:nvPr/>
        </p:nvSpPr>
        <p:spPr bwMode="auto">
          <a:xfrm>
            <a:off x="1431925" y="1779588"/>
            <a:ext cx="24542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tx2"/>
                </a:solidFill>
              </a:rPr>
              <a:t>Cyclopropane</a:t>
            </a:r>
          </a:p>
          <a:p>
            <a:pPr algn="l"/>
            <a:endParaRPr lang="en-US" altLang="en-US" sz="2800">
              <a:solidFill>
                <a:schemeClr val="tx2"/>
              </a:solidFill>
            </a:endParaRPr>
          </a:p>
          <a:p>
            <a:pPr algn="l"/>
            <a:endParaRPr lang="en-US" altLang="en-US" sz="2800">
              <a:solidFill>
                <a:schemeClr val="tx2"/>
              </a:solidFill>
            </a:endParaRPr>
          </a:p>
          <a:p>
            <a:pPr algn="l"/>
            <a:r>
              <a:rPr lang="en-US" altLang="en-US" sz="2800">
                <a:solidFill>
                  <a:schemeClr val="tx2"/>
                </a:solidFill>
              </a:rPr>
              <a:t>Cyclobutane</a:t>
            </a:r>
          </a:p>
          <a:p>
            <a:pPr algn="l"/>
            <a:endParaRPr lang="en-US" altLang="en-US" sz="2800">
              <a:solidFill>
                <a:schemeClr val="tx2"/>
              </a:solidFill>
            </a:endParaRPr>
          </a:p>
          <a:p>
            <a:pPr algn="l"/>
            <a:endParaRPr lang="en-US" altLang="en-US" sz="2800">
              <a:solidFill>
                <a:schemeClr val="tx2"/>
              </a:solidFill>
            </a:endParaRPr>
          </a:p>
          <a:p>
            <a:pPr algn="l"/>
            <a:endParaRPr lang="en-US" altLang="en-US" sz="2800">
              <a:solidFill>
                <a:schemeClr val="tx2"/>
              </a:solidFill>
            </a:endParaRPr>
          </a:p>
          <a:p>
            <a:pPr algn="l"/>
            <a:r>
              <a:rPr lang="en-US" altLang="en-US" sz="2800">
                <a:solidFill>
                  <a:schemeClr val="tx2"/>
                </a:solidFill>
              </a:rPr>
              <a:t>Cyclohexane</a:t>
            </a:r>
          </a:p>
        </p:txBody>
      </p:sp>
      <p:sp>
        <p:nvSpPr>
          <p:cNvPr id="117764" name="Text Box 8"/>
          <p:cNvSpPr txBox="1">
            <a:spLocks noChangeArrowheads="1"/>
          </p:cNvSpPr>
          <p:nvPr/>
        </p:nvSpPr>
        <p:spPr bwMode="auto">
          <a:xfrm>
            <a:off x="838200" y="6137275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400">
                <a:solidFill>
                  <a:schemeClr val="tx2"/>
                </a:solidFill>
              </a:rPr>
              <a:t>    Type of Formula:       Structural        Condensed         Line</a:t>
            </a:r>
          </a:p>
        </p:txBody>
      </p:sp>
      <p:pic>
        <p:nvPicPr>
          <p:cNvPr id="117765" name="Picture 10" descr="10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498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7543800" cy="9144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8000"/>
                </a:solidFill>
                <a:ea typeface="+mj-ea"/>
              </a:rPr>
              <a:t>Why are there so many </a:t>
            </a:r>
            <a:br>
              <a:rPr lang="en-US" sz="4000" dirty="0" smtClean="0">
                <a:solidFill>
                  <a:srgbClr val="008000"/>
                </a:solidFill>
                <a:ea typeface="+mj-ea"/>
              </a:rPr>
            </a:br>
            <a:r>
              <a:rPr lang="en-US" sz="4000" dirty="0" smtClean="0">
                <a:solidFill>
                  <a:srgbClr val="008000"/>
                </a:solidFill>
                <a:ea typeface="+mj-ea"/>
              </a:rPr>
              <a:t>organic compounds? Reason 4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7467600" cy="5105400"/>
          </a:xfrm>
        </p:spPr>
        <p:txBody>
          <a:bodyPr lIns="92075" tIns="46038" rIns="92075" bIns="46038" rtlCol="0">
            <a:normAutofit/>
          </a:bodyPr>
          <a:lstStyle/>
          <a:p>
            <a:pPr marL="609600" indent="-609600" algn="l" eaLnBrk="1" fontAlgn="auto" hangingPunct="1"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3000" dirty="0" smtClean="0">
                <a:solidFill>
                  <a:schemeClr val="tx1"/>
                </a:solidFill>
                <a:ea typeface="+mn-ea"/>
              </a:rPr>
              <a:t>The number of ways to arrange carbon and other atoms is nearly limitless:</a:t>
            </a:r>
          </a:p>
          <a:p>
            <a:pPr marL="877888" lvl="1" indent="-533400" algn="l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Branched chains</a:t>
            </a:r>
          </a:p>
          <a:p>
            <a:pPr marL="877888" lvl="1" indent="-533400" algn="l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Ring structures</a:t>
            </a:r>
          </a:p>
          <a:p>
            <a:pPr marL="877888" lvl="1" indent="-533400" algn="l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Linear chains</a:t>
            </a:r>
          </a:p>
          <a:p>
            <a:pPr marL="877888" lvl="1" indent="-533400"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marL="609600" indent="-609600" algn="l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2600" dirty="0" smtClean="0">
              <a:solidFill>
                <a:schemeClr val="tx1"/>
              </a:solidFill>
              <a:ea typeface="+mn-ea"/>
            </a:endParaRPr>
          </a:p>
          <a:p>
            <a:pPr marL="609600" indent="-609600" algn="l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ea typeface="+mn-ea"/>
              </a:rPr>
              <a:t>Two organic compounds may even have the same number and kinds of atoms but completely different structures and thus, different properties</a:t>
            </a:r>
          </a:p>
          <a:p>
            <a:pPr marL="877888" lvl="1" indent="-533400" algn="l" eaLnBrk="1" fontAlgn="auto" hangingPunct="1">
              <a:spcAft>
                <a:spcPts val="0"/>
              </a:spcAft>
              <a:buFontTx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These are called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isomers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 rot="-5378177">
            <a:off x="-2541587" y="2816225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048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36900"/>
            <a:ext cx="1371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4000" smtClean="0">
                <a:solidFill>
                  <a:srgbClr val="003300"/>
                </a:solidFill>
                <a:ea typeface="ＭＳ Ｐゴシック" pitchFamily="34" charset="-128"/>
              </a:rPr>
              <a:t>Naming a Substituted Cycloalkane</a:t>
            </a:r>
            <a:r>
              <a:rPr lang="en-CA" altLang="en-US" smtClean="0">
                <a:solidFill>
                  <a:srgbClr val="0033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143000"/>
            <a:ext cx="7924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         Name the two cycloalkanes shown below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Parent chain     6 carbon ring	        5 carbon ring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			     </a:t>
            </a:r>
            <a:r>
              <a:rPr lang="en-US" sz="2400" dirty="0">
                <a:solidFill>
                  <a:schemeClr val="accent2"/>
                </a:solidFill>
              </a:rPr>
              <a:t>cyclohexane</a:t>
            </a:r>
            <a:r>
              <a:rPr lang="en-US" sz="2400" dirty="0"/>
              <a:t>	        </a:t>
            </a:r>
            <a:r>
              <a:rPr lang="en-US" sz="2400" dirty="0" err="1">
                <a:solidFill>
                  <a:schemeClr val="accent2"/>
                </a:solidFill>
              </a:rPr>
              <a:t>cyclopentane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Substituent	     1 chlorine atom	        a methyl group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			     </a:t>
            </a:r>
            <a:r>
              <a:rPr lang="en-US" sz="2400" dirty="0" err="1">
                <a:solidFill>
                  <a:schemeClr val="accent4"/>
                </a:solidFill>
              </a:rPr>
              <a:t>chloro</a:t>
            </a:r>
            <a:r>
              <a:rPr lang="en-US" sz="2400" dirty="0"/>
              <a:t>		        </a:t>
            </a:r>
            <a:r>
              <a:rPr lang="en-US" sz="2400" dirty="0">
                <a:solidFill>
                  <a:srgbClr val="8064A2"/>
                </a:solidFill>
              </a:rPr>
              <a:t>methyl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Name               </a:t>
            </a:r>
            <a:r>
              <a:rPr lang="en-US" sz="2400" dirty="0" err="1">
                <a:solidFill>
                  <a:srgbClr val="8064A2"/>
                </a:solidFill>
              </a:rPr>
              <a:t>Chloro</a:t>
            </a:r>
            <a:r>
              <a:rPr lang="en-US" sz="2400" dirty="0" err="1">
                <a:solidFill>
                  <a:schemeClr val="accent2"/>
                </a:solidFill>
              </a:rPr>
              <a:t>cyclohexane</a:t>
            </a:r>
            <a:r>
              <a:rPr lang="en-US" sz="2400" dirty="0">
                <a:solidFill>
                  <a:schemeClr val="accent2"/>
                </a:solidFill>
              </a:rPr>
              <a:t>        </a:t>
            </a:r>
            <a:r>
              <a:rPr lang="en-US" sz="2400" dirty="0" err="1">
                <a:solidFill>
                  <a:srgbClr val="8064A2"/>
                </a:solidFill>
              </a:rPr>
              <a:t>Methyl</a:t>
            </a:r>
            <a:r>
              <a:rPr lang="en-US" sz="2400" dirty="0" err="1">
                <a:solidFill>
                  <a:schemeClr val="accent2"/>
                </a:solidFill>
              </a:rPr>
              <a:t>cyclopentane</a:t>
            </a:r>
            <a:endParaRPr lang="en-US" sz="2400" dirty="0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 rot="-5378177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10.3 Cycloalkanes</a:t>
            </a:r>
          </a:p>
        </p:txBody>
      </p:sp>
      <p:pic>
        <p:nvPicPr>
          <p:cNvPr id="119812" name="Picture 14" descr="Pages from den28471_ch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5943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 i="1" dirty="0" smtClean="0">
                <a:ea typeface="ＭＳ Ｐゴシック" pitchFamily="34" charset="-128"/>
              </a:rPr>
              <a:t>cis-trans</a:t>
            </a:r>
            <a:r>
              <a:rPr lang="en-US" altLang="en-US" sz="4000" dirty="0" smtClean="0">
                <a:ea typeface="ＭＳ Ｐゴシック" pitchFamily="34" charset="-128"/>
              </a:rPr>
              <a:t> Isomers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Atoms of an alkane can rotate freely around the carbon-carbon single bond having an unlimited number of arrangements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Rotation around the bonds in a cyclic structure is limited by the fact that all carbons in the ring are interlocked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Formation of </a:t>
            </a:r>
            <a:r>
              <a:rPr lang="en-US" altLang="en-US" sz="2400" b="1" i="1" smtClean="0">
                <a:solidFill>
                  <a:srgbClr val="008000"/>
                </a:solidFill>
                <a:ea typeface="ＭＳ Ｐゴシック" pitchFamily="34" charset="-128"/>
              </a:rPr>
              <a:t>cis-trans</a:t>
            </a:r>
            <a:r>
              <a:rPr lang="en-US" altLang="en-US" sz="2400" b="1" smtClean="0">
                <a:solidFill>
                  <a:srgbClr val="008000"/>
                </a:solidFill>
                <a:ea typeface="ＭＳ Ｐゴシック" pitchFamily="34" charset="-128"/>
              </a:rPr>
              <a:t> isomers</a:t>
            </a:r>
            <a:r>
              <a:rPr lang="en-US" altLang="en-US" sz="2400" smtClean="0">
                <a:ea typeface="ＭＳ Ｐゴシック" pitchFamily="34" charset="-128"/>
              </a:rPr>
              <a:t>, geometric isomers, is a consequence of the lack of free rotation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Stereoisomers are molecules that have the same structural formulas and bonding patterns, but different arrangements of atoms in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>
                <a:ea typeface="ＭＳ Ｐゴシック" pitchFamily="34" charset="-128"/>
              </a:rPr>
              <a:t>cis-trans</a:t>
            </a:r>
            <a:r>
              <a:rPr lang="en-US" altLang="en-US" sz="2400" smtClean="0">
                <a:ea typeface="ＭＳ Ｐゴシック" pitchFamily="34" charset="-128"/>
              </a:rPr>
              <a:t> isomers of cycloalkanes are stereoisomers whose substituents differ in spatial arrangement</a:t>
            </a: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 rot="16221823">
            <a:off x="-2886074" y="3094037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10.3 Cycloalkanes</a:t>
            </a:r>
          </a:p>
        </p:txBody>
      </p:sp>
      <p:grpSp>
        <p:nvGrpSpPr>
          <p:cNvPr id="121860" name="Group 5"/>
          <p:cNvGrpSpPr>
            <a:grpSpLocks/>
          </p:cNvGrpSpPr>
          <p:nvPr/>
        </p:nvGrpSpPr>
        <p:grpSpPr bwMode="auto">
          <a:xfrm>
            <a:off x="7924800" y="838200"/>
            <a:ext cx="838200" cy="523875"/>
            <a:chOff x="3886200" y="5791200"/>
            <a:chExt cx="838200" cy="523220"/>
          </a:xfrm>
        </p:grpSpPr>
        <p:sp>
          <p:nvSpPr>
            <p:cNvPr id="121861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12186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i="1" smtClean="0">
                <a:solidFill>
                  <a:srgbClr val="003300"/>
                </a:solidFill>
                <a:ea typeface="ＭＳ Ｐゴシック" pitchFamily="34" charset="-128"/>
              </a:rPr>
              <a:t>cis-trans</a:t>
            </a:r>
            <a:r>
              <a:rPr lang="en-US" altLang="en-US" sz="4000" smtClean="0">
                <a:solidFill>
                  <a:srgbClr val="003300"/>
                </a:solidFill>
                <a:ea typeface="ＭＳ Ｐゴシック" pitchFamily="34" charset="-128"/>
              </a:rPr>
              <a:t> Isomers in Cycloalkanes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Two groups may be on the same side (</a:t>
            </a:r>
            <a:r>
              <a:rPr lang="en-US" altLang="en-US" sz="2400" i="1" smtClean="0">
                <a:ea typeface="ＭＳ Ｐゴシック" pitchFamily="34" charset="-128"/>
              </a:rPr>
              <a:t>cis</a:t>
            </a:r>
            <a:r>
              <a:rPr lang="en-US" altLang="en-US" sz="2400" smtClean="0">
                <a:ea typeface="ＭＳ Ｐゴシック" pitchFamily="34" charset="-128"/>
              </a:rPr>
              <a:t>) of the imagined plane of the cycloring or they may be on the opposite side (</a:t>
            </a:r>
            <a:r>
              <a:rPr lang="en-US" altLang="en-US" sz="2400" i="1" smtClean="0">
                <a:ea typeface="ＭＳ Ｐゴシック" pitchFamily="34" charset="-128"/>
              </a:rPr>
              <a:t>trans</a:t>
            </a:r>
            <a:r>
              <a:rPr lang="en-US" altLang="en-US" sz="2400" smtClean="0"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Geometric isomers do not readily interconvert, only by breaking carbon-carbon bonds can they interconvert</a:t>
            </a:r>
          </a:p>
        </p:txBody>
      </p:sp>
      <p:sp>
        <p:nvSpPr>
          <p:cNvPr id="123907" name="Text Box 7"/>
          <p:cNvSpPr txBox="1">
            <a:spLocks noChangeArrowheads="1"/>
          </p:cNvSpPr>
          <p:nvPr/>
        </p:nvSpPr>
        <p:spPr bwMode="auto">
          <a:xfrm rot="-5378177">
            <a:off x="-2886074" y="3089275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10.3 Cycloalkanes</a:t>
            </a:r>
          </a:p>
        </p:txBody>
      </p:sp>
      <p:pic>
        <p:nvPicPr>
          <p:cNvPr id="123908" name="Picture 11" descr="10-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6705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5" descr="10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06763"/>
            <a:ext cx="5395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3300"/>
                </a:solidFill>
                <a:ea typeface="+mj-ea"/>
              </a:rPr>
              <a:t>10.4 Conformations of </a:t>
            </a:r>
            <a:r>
              <a:rPr lang="en-US" sz="4000" dirty="0" err="1" smtClean="0">
                <a:solidFill>
                  <a:srgbClr val="003300"/>
                </a:solidFill>
                <a:ea typeface="+mj-ea"/>
              </a:rPr>
              <a:t>Alkanes</a:t>
            </a:r>
            <a:endParaRPr lang="en-US" sz="4000" dirty="0" smtClean="0">
              <a:solidFill>
                <a:srgbClr val="003300"/>
              </a:solidFill>
              <a:ea typeface="+mj-ea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2133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 smtClean="0">
                <a:ea typeface="+mn-ea"/>
              </a:rPr>
              <a:t>Conformations differ only in rotation about carbon-carbon single bonds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 smtClean="0">
                <a:ea typeface="+mn-ea"/>
              </a:rPr>
              <a:t>Two conformations of ethane and butane are shown</a:t>
            </a:r>
            <a:r>
              <a:rPr lang="en-US" sz="2400" dirty="0" smtClean="0">
                <a:ea typeface="+mn-ea"/>
              </a:rPr>
              <a:t> 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The first (staggered form) is </a:t>
            </a:r>
            <a:r>
              <a:rPr lang="en-US" sz="2200" b="1" dirty="0" smtClean="0">
                <a:solidFill>
                  <a:schemeClr val="accent2"/>
                </a:solidFill>
                <a:ea typeface="+mn-ea"/>
              </a:rPr>
              <a:t>more stable (energetically favorable)</a:t>
            </a:r>
            <a:r>
              <a:rPr lang="en-US" sz="2200" b="1" dirty="0" smtClean="0">
                <a:ea typeface="+mn-ea"/>
              </a:rPr>
              <a:t> </a:t>
            </a:r>
            <a:r>
              <a:rPr lang="en-US" sz="2200" dirty="0" smtClean="0">
                <a:ea typeface="+mn-ea"/>
              </a:rPr>
              <a:t>because it allows hydrogens to be </a:t>
            </a:r>
            <a:r>
              <a:rPr lang="en-US" sz="2200" b="1" dirty="0" smtClean="0">
                <a:solidFill>
                  <a:schemeClr val="accent2"/>
                </a:solidFill>
                <a:ea typeface="+mn-ea"/>
              </a:rPr>
              <a:t>farther apart</a:t>
            </a:r>
            <a:r>
              <a:rPr lang="en-US" sz="2200" b="1" dirty="0" smtClean="0">
                <a:ea typeface="+mn-ea"/>
              </a:rPr>
              <a:t> </a:t>
            </a:r>
            <a:r>
              <a:rPr lang="en-US" sz="2200" dirty="0" smtClean="0">
                <a:ea typeface="+mn-ea"/>
              </a:rPr>
              <a:t>and thus, the atoms are</a:t>
            </a:r>
            <a:r>
              <a:rPr lang="en-US" sz="2200" b="1" dirty="0" smtClean="0">
                <a:ea typeface="+mn-ea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ea typeface="+mn-ea"/>
              </a:rPr>
              <a:t>less crowded</a:t>
            </a:r>
            <a:endParaRPr lang="en-US" sz="2200" b="1" dirty="0" smtClean="0">
              <a:ea typeface="+mn-ea"/>
            </a:endParaRPr>
          </a:p>
        </p:txBody>
      </p:sp>
      <p:sp>
        <p:nvSpPr>
          <p:cNvPr id="125956" name="Oval 6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57" name="Oval 7"/>
          <p:cNvSpPr>
            <a:spLocks noChangeArrowheads="1"/>
          </p:cNvSpPr>
          <p:nvPr/>
        </p:nvSpPr>
        <p:spPr bwMode="auto">
          <a:xfrm>
            <a:off x="2743200" y="60960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58" name="Oval 8"/>
          <p:cNvSpPr>
            <a:spLocks noChangeArrowheads="1"/>
          </p:cNvSpPr>
          <p:nvPr/>
        </p:nvSpPr>
        <p:spPr bwMode="auto">
          <a:xfrm>
            <a:off x="5943600" y="5029200"/>
            <a:ext cx="3810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59" name="Oval 13"/>
          <p:cNvSpPr>
            <a:spLocks noChangeArrowheads="1"/>
          </p:cNvSpPr>
          <p:nvPr/>
        </p:nvSpPr>
        <p:spPr bwMode="auto">
          <a:xfrm>
            <a:off x="6400800" y="5029200"/>
            <a:ext cx="3810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0" name="Oval 14"/>
          <p:cNvSpPr>
            <a:spLocks noChangeArrowheads="1"/>
          </p:cNvSpPr>
          <p:nvPr/>
        </p:nvSpPr>
        <p:spPr bwMode="auto">
          <a:xfrm>
            <a:off x="3276600" y="51054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1" name="Oval 15"/>
          <p:cNvSpPr>
            <a:spLocks noChangeArrowheads="1"/>
          </p:cNvSpPr>
          <p:nvPr/>
        </p:nvSpPr>
        <p:spPr bwMode="auto">
          <a:xfrm>
            <a:off x="3657600" y="3276600"/>
            <a:ext cx="4572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2" name="Oval 16"/>
          <p:cNvSpPr>
            <a:spLocks noChangeArrowheads="1"/>
          </p:cNvSpPr>
          <p:nvPr/>
        </p:nvSpPr>
        <p:spPr bwMode="auto">
          <a:xfrm>
            <a:off x="5638800" y="3352800"/>
            <a:ext cx="4572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3" name="Oval 17"/>
          <p:cNvSpPr>
            <a:spLocks noChangeArrowheads="1"/>
          </p:cNvSpPr>
          <p:nvPr/>
        </p:nvSpPr>
        <p:spPr bwMode="auto">
          <a:xfrm>
            <a:off x="6629400" y="3352800"/>
            <a:ext cx="457200" cy="4572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4" name="Rectangle 18"/>
          <p:cNvSpPr>
            <a:spLocks noChangeArrowheads="1"/>
          </p:cNvSpPr>
          <p:nvPr/>
        </p:nvSpPr>
        <p:spPr bwMode="auto">
          <a:xfrm>
            <a:off x="2667000" y="4648200"/>
            <a:ext cx="5334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5" name="Rectangle 19"/>
          <p:cNvSpPr>
            <a:spLocks noChangeArrowheads="1"/>
          </p:cNvSpPr>
          <p:nvPr/>
        </p:nvSpPr>
        <p:spPr bwMode="auto">
          <a:xfrm>
            <a:off x="5562600" y="4648200"/>
            <a:ext cx="533400" cy="228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6" name="Rectangle 20"/>
          <p:cNvSpPr>
            <a:spLocks noChangeArrowheads="1"/>
          </p:cNvSpPr>
          <p:nvPr/>
        </p:nvSpPr>
        <p:spPr bwMode="auto">
          <a:xfrm>
            <a:off x="2667000" y="6543675"/>
            <a:ext cx="533400" cy="22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5967" name="Rectangle 21"/>
          <p:cNvSpPr>
            <a:spLocks noChangeArrowheads="1"/>
          </p:cNvSpPr>
          <p:nvPr/>
        </p:nvSpPr>
        <p:spPr bwMode="auto">
          <a:xfrm>
            <a:off x="5638800" y="6505575"/>
            <a:ext cx="533400" cy="228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hlink"/>
              </a:solidFill>
            </a:endParaRPr>
          </a:p>
        </p:txBody>
      </p:sp>
      <p:grpSp>
        <p:nvGrpSpPr>
          <p:cNvPr id="125968" name="Group 5"/>
          <p:cNvGrpSpPr>
            <a:grpSpLocks/>
          </p:cNvGrpSpPr>
          <p:nvPr/>
        </p:nvGrpSpPr>
        <p:grpSpPr bwMode="auto">
          <a:xfrm>
            <a:off x="7924800" y="838200"/>
            <a:ext cx="838200" cy="523875"/>
            <a:chOff x="3886200" y="5791200"/>
            <a:chExt cx="838200" cy="523220"/>
          </a:xfrm>
        </p:grpSpPr>
        <p:sp>
          <p:nvSpPr>
            <p:cNvPr id="125969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12597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00"/>
                </a:solidFill>
                <a:ea typeface="ＭＳ Ｐゴシック" pitchFamily="34" charset="-128"/>
              </a:rPr>
              <a:t>Two Conformations of Cyclohexane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4572000"/>
            <a:ext cx="6629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Chair form </a:t>
            </a:r>
            <a:r>
              <a:rPr lang="en-US" altLang="en-US" sz="2400" smtClean="0">
                <a:ea typeface="ＭＳ Ｐゴシック" pitchFamily="34" charset="-128"/>
              </a:rPr>
              <a:t>(more stable)</a:t>
            </a:r>
            <a:r>
              <a:rPr lang="en-US" altLang="en-US" sz="2800" smtClean="0">
                <a:ea typeface="ＭＳ Ｐゴシック" pitchFamily="34" charset="-128"/>
              </a:rPr>
              <a:t>          Boat form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128003" name="Text Box 11"/>
          <p:cNvSpPr txBox="1">
            <a:spLocks noChangeArrowheads="1"/>
          </p:cNvSpPr>
          <p:nvPr/>
        </p:nvSpPr>
        <p:spPr bwMode="auto">
          <a:xfrm rot="-5378177">
            <a:off x="-2617787" y="2820987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10.4 Conformations of Alkanes and Cycloalkanes</a:t>
            </a:r>
          </a:p>
        </p:txBody>
      </p:sp>
      <p:pic>
        <p:nvPicPr>
          <p:cNvPr id="128004" name="Picture 18" descr="ta10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01875"/>
            <a:ext cx="28956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19" descr="ta10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84425"/>
            <a:ext cx="28956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6" name="Group 5"/>
          <p:cNvGrpSpPr>
            <a:grpSpLocks/>
          </p:cNvGrpSpPr>
          <p:nvPr/>
        </p:nvGrpSpPr>
        <p:grpSpPr bwMode="auto">
          <a:xfrm>
            <a:off x="8001000" y="1152525"/>
            <a:ext cx="838200" cy="523875"/>
            <a:chOff x="3886200" y="5791200"/>
            <a:chExt cx="838200" cy="523220"/>
          </a:xfrm>
        </p:grpSpPr>
        <p:sp>
          <p:nvSpPr>
            <p:cNvPr id="128007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12800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10.5 Reactions of Alkanes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Alkanes, cycloalkanes, and other hydrocarbons can be: 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Oxidized (by burning) in the presence of excess molecular oxygen, in a process called </a:t>
            </a:r>
            <a:r>
              <a:rPr lang="en-US" altLang="en-US" b="1" smtClean="0">
                <a:solidFill>
                  <a:srgbClr val="008000"/>
                </a:solidFill>
                <a:ea typeface="ＭＳ Ｐゴシック" pitchFamily="34" charset="-128"/>
              </a:rPr>
              <a:t>combustion</a:t>
            </a:r>
          </a:p>
          <a:p>
            <a:pPr marL="692150" lvl="1" indent="-347663" eaLnBrk="1" hangingPunct="1"/>
            <a:r>
              <a:rPr lang="en-US" altLang="en-US" smtClean="0">
                <a:ea typeface="ＭＳ Ｐゴシック" pitchFamily="34" charset="-128"/>
              </a:rPr>
              <a:t>Reacted with a halogen (usually chlorine or bromine) in a </a:t>
            </a:r>
            <a:r>
              <a:rPr lang="en-US" altLang="en-US" b="1" smtClean="0">
                <a:solidFill>
                  <a:srgbClr val="008000"/>
                </a:solidFill>
                <a:ea typeface="ＭＳ Ｐゴシック" pitchFamily="34" charset="-128"/>
              </a:rPr>
              <a:t>halogenation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reaction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00"/>
                </a:solidFill>
                <a:ea typeface="ＭＳ Ｐゴシック" pitchFamily="34" charset="-128"/>
              </a:rPr>
              <a:t>Alkane Reactions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066800"/>
            <a:ext cx="76962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The majority of the reaction of alkanes are combustion reactions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smtClean="0">
                <a:solidFill>
                  <a:srgbClr val="008000"/>
                </a:solidFill>
                <a:ea typeface="ＭＳ Ｐゴシック" pitchFamily="34" charset="-128"/>
              </a:rPr>
              <a:t>Complete</a:t>
            </a:r>
            <a:r>
              <a:rPr lang="en-US" altLang="en-US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CH</a:t>
            </a:r>
            <a:r>
              <a:rPr lang="en-US" altLang="en-US" baseline="-25000" smtClean="0">
                <a:ea typeface="ＭＳ Ｐゴシック" pitchFamily="34" charset="-128"/>
              </a:rPr>
              <a:t>4</a:t>
            </a:r>
            <a:r>
              <a:rPr lang="en-US" altLang="en-US" smtClean="0">
                <a:ea typeface="ＭＳ Ｐゴシック" pitchFamily="34" charset="-128"/>
              </a:rPr>
              <a:t> + 2O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 </a:t>
            </a:r>
            <a:r>
              <a:rPr lang="en-US" altLang="en-US" sz="3200" smtClean="0">
                <a:solidFill>
                  <a:schemeClr val="accent1"/>
                </a:solidFill>
                <a:ea typeface="ＭＳ Ｐゴシック" pitchFamily="34" charset="-128"/>
              </a:rPr>
              <a:t>     </a:t>
            </a:r>
            <a:r>
              <a:rPr lang="en-US" altLang="en-US" sz="3200" smtClean="0">
                <a:solidFill>
                  <a:srgbClr val="008000"/>
                </a:solidFill>
                <a:ea typeface="ＭＳ Ｐゴシック" pitchFamily="34" charset="-128"/>
              </a:rPr>
              <a:t>CO</a:t>
            </a:r>
            <a:r>
              <a:rPr lang="en-US" altLang="en-US" sz="3200" baseline="-25000" smtClean="0">
                <a:solidFill>
                  <a:srgbClr val="008000"/>
                </a:solidFill>
                <a:ea typeface="ＭＳ Ｐゴシック" pitchFamily="34" charset="-128"/>
              </a:rPr>
              <a:t>2</a:t>
            </a:r>
            <a:r>
              <a:rPr lang="en-US" altLang="en-US" sz="320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+ 2H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O </a:t>
            </a:r>
            <a:r>
              <a:rPr lang="en-US" altLang="en-US" sz="3200" smtClean="0">
                <a:ea typeface="ＭＳ Ｐゴシック" pitchFamily="34" charset="-128"/>
              </a:rPr>
              <a:t>Complete combustion produces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8000"/>
                </a:solidFill>
                <a:ea typeface="ＭＳ Ｐゴシック" pitchFamily="34" charset="-128"/>
              </a:rPr>
              <a:t>Carbon dioxide</a:t>
            </a:r>
            <a:r>
              <a:rPr lang="en-US" altLang="en-US" sz="280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and water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b="1" smtClean="0">
                <a:solidFill>
                  <a:schemeClr val="accent2"/>
                </a:solidFill>
                <a:ea typeface="ＭＳ Ｐゴシック" pitchFamily="34" charset="-128"/>
              </a:rPr>
              <a:t>Incomplete</a:t>
            </a:r>
            <a:r>
              <a:rPr lang="en-US" altLang="en-US" smtClean="0">
                <a:ea typeface="ＭＳ Ｐゴシック" pitchFamily="34" charset="-128"/>
              </a:rPr>
              <a:t> 2CH</a:t>
            </a:r>
            <a:r>
              <a:rPr lang="en-US" altLang="en-US" baseline="-25000" smtClean="0">
                <a:ea typeface="ＭＳ Ｐゴシック" pitchFamily="34" charset="-128"/>
              </a:rPr>
              <a:t>4</a:t>
            </a:r>
            <a:r>
              <a:rPr lang="en-US" altLang="en-US" smtClean="0">
                <a:ea typeface="ＭＳ Ｐゴシック" pitchFamily="34" charset="-128"/>
              </a:rPr>
              <a:t> + 3O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      2</a:t>
            </a:r>
            <a:r>
              <a:rPr lang="en-US" altLang="en-US" sz="3200" smtClean="0">
                <a:solidFill>
                  <a:schemeClr val="accent2"/>
                </a:solidFill>
                <a:ea typeface="ＭＳ Ｐゴシック" pitchFamily="34" charset="-128"/>
              </a:rPr>
              <a:t>CO</a:t>
            </a:r>
            <a:r>
              <a:rPr lang="en-US" altLang="en-US" smtClean="0">
                <a:ea typeface="ＭＳ Ｐゴシック" pitchFamily="34" charset="-128"/>
              </a:rPr>
              <a:t> + 4H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Incomplete combustion produces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Carbon monoxide</a:t>
            </a:r>
            <a:r>
              <a:rPr lang="en-US" altLang="en-US" sz="2800" b="1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and water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Carbon monoxide is a poison that binds irreversibly to red blood cells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32099" name="Text Box 7"/>
          <p:cNvSpPr txBox="1">
            <a:spLocks noChangeArrowheads="1"/>
          </p:cNvSpPr>
          <p:nvPr/>
        </p:nvSpPr>
        <p:spPr bwMode="auto">
          <a:xfrm rot="-5378177">
            <a:off x="-2886074" y="3090862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10.5 Reactions of Alkanes</a:t>
            </a:r>
          </a:p>
        </p:txBody>
      </p:sp>
      <p:sp>
        <p:nvSpPr>
          <p:cNvPr id="132100" name="Line 8"/>
          <p:cNvSpPr>
            <a:spLocks noChangeShapeType="1"/>
          </p:cNvSpPr>
          <p:nvPr/>
        </p:nvSpPr>
        <p:spPr bwMode="auto">
          <a:xfrm>
            <a:off x="5105400" y="2362200"/>
            <a:ext cx="457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1" name="Line 9"/>
          <p:cNvSpPr>
            <a:spLocks noChangeShapeType="1"/>
          </p:cNvSpPr>
          <p:nvPr/>
        </p:nvSpPr>
        <p:spPr bwMode="auto">
          <a:xfrm>
            <a:off x="5486400" y="44196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00"/>
                </a:solidFill>
                <a:ea typeface="ＭＳ Ｐゴシック" pitchFamily="34" charset="-128"/>
              </a:rPr>
              <a:t>Halogenation</a:t>
            </a:r>
          </a:p>
        </p:txBody>
      </p:sp>
      <p:sp>
        <p:nvSpPr>
          <p:cNvPr id="13414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066800"/>
            <a:ext cx="7772400" cy="38100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Halogenation is a type of substitution reaction, a reaction that results in a replacement of one group for another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Products of this reaction are: 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Alkyl halide or 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haloalkane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Hydrogen halide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This reaction is important in converting unreactive alkanes into many starting materials for other products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Halogenation of alkanes ONLY occurs in the presence of heat and/or light (UV)</a:t>
            </a:r>
          </a:p>
        </p:txBody>
      </p:sp>
      <p:sp>
        <p:nvSpPr>
          <p:cNvPr id="134147" name="Text Box 7"/>
          <p:cNvSpPr txBox="1">
            <a:spLocks noChangeArrowheads="1"/>
          </p:cNvSpPr>
          <p:nvPr/>
        </p:nvSpPr>
        <p:spPr bwMode="auto">
          <a:xfrm rot="-5378177">
            <a:off x="-2886074" y="3092450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10.5 Reactions of Alkanes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3300"/>
                </a:solidFill>
                <a:ea typeface="ＭＳ Ｐゴシック" pitchFamily="34" charset="-128"/>
              </a:rPr>
              <a:t>Halogenation Reaction Equations</a:t>
            </a:r>
          </a:p>
        </p:txBody>
      </p:sp>
      <p:sp>
        <p:nvSpPr>
          <p:cNvPr id="136194" name="Text Box 7"/>
          <p:cNvSpPr txBox="1">
            <a:spLocks noChangeArrowheads="1"/>
          </p:cNvSpPr>
          <p:nvPr/>
        </p:nvSpPr>
        <p:spPr bwMode="auto">
          <a:xfrm rot="-5378177">
            <a:off x="-2886074" y="3092450"/>
            <a:ext cx="6553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10.5 Reactions of Alkanes</a:t>
            </a:r>
          </a:p>
        </p:txBody>
      </p:sp>
      <p:pic>
        <p:nvPicPr>
          <p:cNvPr id="136199" name="Picture 7" descr="den02761_eq10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981075"/>
            <a:ext cx="6059487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Important Differences Between Organic and Inorganic Compounds</a:t>
            </a:r>
          </a:p>
        </p:txBody>
      </p:sp>
      <p:sp>
        <p:nvSpPr>
          <p:cNvPr id="29699" name="Text Box 34"/>
          <p:cNvSpPr txBox="1">
            <a:spLocks noChangeArrowheads="1"/>
          </p:cNvSpPr>
          <p:nvPr/>
        </p:nvSpPr>
        <p:spPr bwMode="auto">
          <a:xfrm rot="16221823">
            <a:off x="-2541587" y="2824162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10.1 The Chemistry of Carbon</a:t>
            </a:r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1600200" y="16764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6075" indent="-346075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</a:rPr>
              <a:t>Bond type</a:t>
            </a:r>
          </a:p>
          <a:p>
            <a:pPr marL="877888" lvl="1" indent="-153988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Organics have covalent bonds (electron sharing)</a:t>
            </a:r>
          </a:p>
          <a:p>
            <a:pPr marL="877888" lvl="1" indent="-153988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Inorganics usually have ionic bonds (electron transfer)</a:t>
            </a:r>
          </a:p>
        </p:txBody>
      </p:sp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8077200" y="1533525"/>
            <a:ext cx="762000" cy="523875"/>
            <a:chOff x="3962400" y="5791200"/>
            <a:chExt cx="762000" cy="523220"/>
          </a:xfrm>
        </p:grpSpPr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2560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Structural Differences Between Organic and Inorganic Compounds</a:t>
            </a:r>
          </a:p>
        </p:txBody>
      </p:sp>
      <p:sp>
        <p:nvSpPr>
          <p:cNvPr id="29699" name="Text Box 34"/>
          <p:cNvSpPr txBox="1">
            <a:spLocks noChangeArrowheads="1"/>
          </p:cNvSpPr>
          <p:nvPr/>
        </p:nvSpPr>
        <p:spPr bwMode="auto">
          <a:xfrm rot="16221823">
            <a:off x="-2541587" y="2824162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>
                <a:solidFill>
                  <a:schemeClr val="accent3"/>
                </a:solidFill>
              </a:rPr>
              <a:t>10.1 The Chemistry of Carbon</a:t>
            </a:r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1600200" y="16764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6075" indent="-346075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</a:rPr>
              <a:t>Structure</a:t>
            </a:r>
          </a:p>
          <a:p>
            <a:pPr marL="877888" lvl="1" indent="-153988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Organics</a:t>
            </a:r>
          </a:p>
          <a:p>
            <a:pPr marL="1449388" lvl="2" indent="-4572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Molecules</a:t>
            </a:r>
          </a:p>
          <a:p>
            <a:pPr marL="1449388" lvl="2" indent="-4572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</a:rPr>
              <a:t>Nonelectrolytes</a:t>
            </a:r>
            <a:endParaRPr lang="en-US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877888" lvl="1" indent="-153988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</a:rPr>
              <a:t>Inorganics</a:t>
            </a:r>
            <a:endParaRPr lang="en-US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449388" lvl="2" indent="-4572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Three-dimensional crystal structures</a:t>
            </a:r>
          </a:p>
          <a:p>
            <a:pPr marL="1449388" lvl="2" indent="-4572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Often water-soluble, dissociating into ions -electrolytes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8077200" y="1533525"/>
            <a:ext cx="762000" cy="523875"/>
            <a:chOff x="3962400" y="5791200"/>
            <a:chExt cx="762000" cy="523220"/>
          </a:xfrm>
        </p:grpSpPr>
        <p:sp>
          <p:nvSpPr>
            <p:cNvPr id="2765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2765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Physical Differences Between Organic and Inorganic Compounds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 rot="-5378177">
            <a:off x="-2541587" y="2824162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3716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6075" indent="-346075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</a:rPr>
              <a:t>Melting Point &amp; Boiling Point</a:t>
            </a:r>
          </a:p>
          <a:p>
            <a:pPr marL="877888" lvl="1" indent="-153988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Organics have lower melting points</a:t>
            </a:r>
          </a:p>
          <a:p>
            <a:pPr marL="1449388" lvl="2" indent="-4572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Intermolecular forces broken fairly easily</a:t>
            </a:r>
          </a:p>
          <a:p>
            <a:pPr marL="877888" lvl="1" indent="-153988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Inorganics usually have higher melting points</a:t>
            </a:r>
          </a:p>
          <a:p>
            <a:pPr marL="1449388" lvl="2" indent="-4572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Ionic bonds require more energy to break</a:t>
            </a:r>
          </a:p>
          <a:p>
            <a:pPr marL="346075" indent="-346075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</a:rPr>
              <a:t>Water Solubility</a:t>
            </a:r>
          </a:p>
          <a:p>
            <a:pPr marL="877888" lvl="1" indent="-153988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</a:rPr>
              <a:t>Organics</a:t>
            </a:r>
          </a:p>
          <a:p>
            <a:pPr marL="1449388" lvl="2" indent="-4572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</a:rPr>
              <a:t>Nonpolar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, water insoluble</a:t>
            </a:r>
          </a:p>
          <a:p>
            <a:pPr marL="877888" lvl="1" indent="-153988" algn="l">
              <a:spcBef>
                <a:spcPct val="2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</a:rPr>
              <a:t>Inorganics</a:t>
            </a:r>
            <a:endParaRPr lang="en-US" sz="2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449388" lvl="2" indent="-457200" algn="l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</a:rPr>
              <a:t>Water-soluble, readily dissociate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4000" smtClean="0">
                <a:solidFill>
                  <a:srgbClr val="003300"/>
                </a:solidFill>
                <a:ea typeface="ＭＳ Ｐゴシック" pitchFamily="34" charset="-128"/>
              </a:rPr>
              <a:t>Comparison of Major Properties of Organic and Inorganic Compounds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 rot="-5378177">
            <a:off x="-2541587" y="2824162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9BBB59"/>
                </a:solidFill>
              </a:rPr>
              <a:t>10.1 The Chemistry of Carbon</a:t>
            </a:r>
          </a:p>
        </p:txBody>
      </p:sp>
      <p:pic>
        <p:nvPicPr>
          <p:cNvPr id="31750" name="Picture 6" descr="den02761_t10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484438"/>
            <a:ext cx="729615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0509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Hydrocarbons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391400" cy="446881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3400" dirty="0" smtClean="0">
                <a:solidFill>
                  <a:srgbClr val="008000"/>
                </a:solidFill>
                <a:ea typeface="ＭＳ Ｐゴシック" pitchFamily="34" charset="-128"/>
              </a:rPr>
              <a:t>Hydrocarbons</a:t>
            </a:r>
            <a:r>
              <a:rPr lang="en-US" altLang="en-US" sz="3400" dirty="0" smtClean="0">
                <a:ea typeface="ＭＳ Ｐゴシック" pitchFamily="34" charset="-128"/>
              </a:rPr>
              <a:t> contain only carbon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400" dirty="0" smtClean="0">
                <a:ea typeface="ＭＳ Ｐゴシック" pitchFamily="34" charset="-128"/>
              </a:rPr>
              <a:t>	and hydrogen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dirty="0" smtClean="0">
                <a:ea typeface="ＭＳ Ｐゴシック" pitchFamily="34" charset="-128"/>
              </a:rPr>
              <a:t>They are nonpolar molecules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Not soluble in water (water is polar)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Are soluble in typical nonpolar organic solvents </a:t>
            </a:r>
          </a:p>
          <a:p>
            <a:pPr marL="987425" lvl="2" indent="-293688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Toluene</a:t>
            </a:r>
          </a:p>
          <a:p>
            <a:pPr marL="987425" lvl="2" indent="-293688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Pentane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 rot="16221823">
            <a:off x="-2541587" y="2824162"/>
            <a:ext cx="655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3"/>
                </a:solidFill>
              </a:rPr>
              <a:t>10.1 The Chemistry of Carbon</a:t>
            </a:r>
          </a:p>
        </p:txBody>
      </p: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8077200" y="1066800"/>
            <a:ext cx="762000" cy="523875"/>
            <a:chOff x="3962400" y="5791200"/>
            <a:chExt cx="762000" cy="523220"/>
          </a:xfrm>
        </p:grpSpPr>
        <p:sp>
          <p:nvSpPr>
            <p:cNvPr id="3379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3379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0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MMPROD_NEXTUNIQUEID" val="10019"/>
  <p:tag name="MMPROD_UIDATA" val="&lt;database version=&quot;6.0&quot;&gt;&lt;object type=&quot;1&quot; unique_id=&quot;10001&quot;&gt;&lt;object type=&quot;8&quot; unique_id=&quot;32899&quot;&gt;&lt;/object&gt;&lt;object type=&quot;2&quot; unique_id=&quot;32900&quot;&gt;&lt;object type=&quot;3&quot; unique_id=&quot;32901&quot;&gt;&lt;property id=&quot;20148&quot; value=&quot;5&quot;/&gt;&lt;property id=&quot;20300&quot; value=&quot;Slide 1&quot;/&gt;&lt;property id=&quot;20307&quot; value=&quot;341&quot;/&gt;&lt;/object&gt;&lt;object type=&quot;3&quot; unique_id=&quot;32902&quot;&gt;&lt;property id=&quot;20148&quot; value=&quot;5&quot;/&gt;&lt;property id=&quot;20300&quot; value=&quot;Slide 2 - &amp;quot;10.1 The Chemistry of Carbon&amp;quot;&quot;/&gt;&lt;property id=&quot;20307&quot; value=&quot;258&quot;/&gt;&lt;/object&gt;&lt;object type=&quot;3&quot; unique_id=&quot;32903&quot;&gt;&lt;property id=&quot;20148&quot; value=&quot;5&quot;/&gt;&lt;property id=&quot;20300&quot; value=&quot;Slide 3 - &amp;quot;Why are there so many &amp;#x0D;&amp;#x0A;organic compounds?&amp;quot;&quot;/&gt;&lt;property id=&quot;20307&quot; value=&quot;262&quot;/&gt;&lt;/object&gt;&lt;object type=&quot;3&quot; unique_id=&quot;32904&quot;&gt;&lt;property id=&quot;20148&quot; value=&quot;5&quot;/&gt;&lt;property id=&quot;20300&quot; value=&quot;Slide 4 - &amp;quot;Why are there so many &amp;#x0D;&amp;#x0A;organic compounds?&amp;quot;&quot;/&gt;&lt;property id=&quot;20307&quot; value=&quot;329&quot;/&gt;&lt;/object&gt;&lt;object type=&quot;3&quot; unique_id=&quot;32905&quot;&gt;&lt;property id=&quot;20148&quot; value=&quot;5&quot;/&gt;&lt;property id=&quot;20300&quot; value=&quot;Slide 5 - &amp;quot;Why are there so many &amp;#x0D;&amp;#x0A;organic compounds?&amp;quot;&quot;/&gt;&lt;property id=&quot;20307&quot; value=&quot;330&quot;/&gt;&lt;/object&gt;&lt;object type=&quot;3&quot; unique_id=&quot;32906&quot;&gt;&lt;property id=&quot;20148&quot; value=&quot;5&quot;/&gt;&lt;property id=&quot;20300&quot; value=&quot;Slide 6 - &amp;quot;Important Differences Between Organic and Inorganic Compounds&amp;quot;&quot;/&gt;&lt;property id=&quot;20307&quot; value=&quot;271&quot;/&gt;&lt;/object&gt;&lt;object type=&quot;3&quot; unique_id=&quot;32907&quot;&gt;&lt;property id=&quot;20148&quot; value=&quot;5&quot;/&gt;&lt;property id=&quot;20300&quot; value=&quot;Slide 7 - &amp;quot;Important Differences Between Organic and Inorganic Compounds&amp;quot;&quot;/&gt;&lt;property id=&quot;20307&quot; value=&quot;346&quot;/&gt;&lt;/object&gt;&lt;object type=&quot;3&quot; unique_id=&quot;32908&quot;&gt;&lt;property id=&quot;20148&quot; value=&quot;5&quot;/&gt;&lt;property id=&quot;20300&quot; value=&quot;Slide 8 - &amp;quot;Important Differences Between Organic and Inorganic Compounds&amp;quot;&quot;/&gt;&lt;property id=&quot;20307&quot; value=&quot;331&quot;/&gt;&lt;/object&gt;&lt;object type=&quot;3&quot; unique_id=&quot;32909&quot;&gt;&lt;property id=&quot;20148&quot; value=&quot;5&quot;/&gt;&lt;property id=&quot;20300&quot; value=&quot;Slide 9 - &amp;quot;Comparison of Major Properties of Organic and Inorganic Compounds&amp;quot;&quot;/&gt;&lt;property id=&quot;20307&quot; value=&quot;272&quot;/&gt;&lt;/object&gt;&lt;object type=&quot;3&quot; unique_id=&quot;32910&quot;&gt;&lt;property id=&quot;20148&quot; value=&quot;5&quot;/&gt;&lt;property id=&quot;20300&quot; value=&quot;Slide 10 - &amp;quot;Families of Organic Compounds&amp;quot;&quot;/&gt;&lt;property id=&quot;20307&quot; value=&quot;273&quot;/&gt;&lt;/object&gt;&lt;object type=&quot;3&quot; unique_id=&quot;32911&quot;&gt;&lt;property id=&quot;20148&quot; value=&quot;5&quot;/&gt;&lt;property id=&quot;20300&quot; value=&quot;Slide 11 - &amp;quot;Families of Organic Compounds&amp;quot;&quot;/&gt;&lt;property id=&quot;20307&quot; value=&quot;332&quot;/&gt;&lt;/object&gt;&lt;object type=&quot;3&quot; unique_id=&quot;32912&quot;&gt;&lt;property id=&quot;20148&quot; value=&quot;5&quot;/&gt;&lt;property id=&quot;20300&quot; value=&quot;Slide 12 - &amp;quot;Division of the Family &amp;#x0D;&amp;#x0A;of Hydrocarbons&amp;quot;&quot;/&gt;&lt;property id=&quot;20307&quot; value=&quot;275&quot;/&gt;&lt;/object&gt;&lt;object type=&quot;3&quot; unique_id=&quot;32913&quot;&gt;&lt;property id=&quot;20148&quot; value=&quot;5&quot;/&gt;&lt;property id=&quot;20300&quot; value=&quot;Slide 13 - &amp;quot;Hydrocarbon Saturation&amp;quot;&quot;/&gt;&lt;property id=&quot;20307&quot; value=&quot;276&quot;/&gt;&lt;/object&gt;&lt;object type=&quot;3&quot; unique_id=&quot;32914&quot;&gt;&lt;property id=&quot;20148&quot; value=&quot;5&quot;/&gt;&lt;property id=&quot;20300&quot; value=&quot;Slide 14 - &amp;quot;Cyclic Structure of Hydrocarbons&amp;quot;&quot;/&gt;&lt;property id=&quot;20307&quot; value=&quot;333&quot;/&gt;&lt;/object&gt;&lt;object type=&quot;3&quot; unique_id=&quot;32915&quot;&gt;&lt;property id=&quot;20148&quot; value=&quot;5&quot;/&gt;&lt;property id=&quot;20300&quot; value=&quot;Slide 15 - &amp;quot;Common Functional Groups&amp;quot;&quot;/&gt;&lt;property id=&quot;20307&quot; value=&quot;277&quot;/&gt;&lt;/object&gt;&lt;object type=&quot;3&quot; unique_id=&quot;32916&quot;&gt;&lt;property id=&quot;20148&quot; value=&quot;5&quot;/&gt;&lt;property id=&quot;20300&quot; value=&quot;Slide 16 - &amp;quot;10.2 Alkanes&amp;quot;&quot;/&gt;&lt;property id=&quot;20307&quot; value=&quot;286&quot;/&gt;&lt;/object&gt;&lt;object type=&quot;3&quot; unique_id=&quot;32917&quot;&gt;&lt;property id=&quot;20148&quot; value=&quot;5&quot;/&gt;&lt;property id=&quot;20300&quot; value=&quot;Slide 17 - &amp;quot;Formulas Used in &amp;#x0D;&amp;#x0A;Organic Chemistry&amp;quot;&quot;/&gt;&lt;property id=&quot;20307&quot; value=&quot;287&quot;/&gt;&lt;/object&gt;&lt;object type=&quot;3&quot; unique_id=&quot;32918&quot;&gt;&lt;property id=&quot;20148&quot; value=&quot;5&quot;/&gt;&lt;property id=&quot;20300&quot; value=&quot;Slide 18 - &amp;quot;Formulas Used in &amp;#x0D;&amp;#x0A;Organic Chemistry&amp;quot;&quot;/&gt;&lt;property id=&quot;20307&quot; value=&quot;347&quot;/&gt;&lt;/object&gt;&lt;object type=&quot;3&quot; unique_id=&quot;32919&quot;&gt;&lt;property id=&quot;20148&quot; value=&quot;5&quot;/&gt;&lt;property id=&quot;20300&quot; value=&quot;Slide 19 - &amp;quot;Formulas Used in &amp;#x0D;&amp;#x0A;Organic Chemistry&amp;quot;&quot;/&gt;&lt;property id=&quot;20307&quot; value=&quot;348&quot;/&gt;&lt;/object&gt;&lt;object type=&quot;3&quot; unique_id=&quot;32920&quot;&gt;&lt;property id=&quot;20148&quot; value=&quot;5&quot;/&gt;&lt;property id=&quot;20300&quot; value=&quot;Slide 20 - &amp;quot;Formulas Used in &amp;#x0D;&amp;#x0A;Organic Chemistry&amp;quot;&quot;/&gt;&lt;property id=&quot;20307&quot; value=&quot;349&quot;/&gt;&lt;/object&gt;&lt;object type=&quot;3&quot; unique_id=&quot;32921&quot;&gt;&lt;property id=&quot;20148&quot; value=&quot;5&quot;/&gt;&lt;property id=&quot;20300&quot; value=&quot;Slide 21 - &amp;quot;Formulas Used in &amp;#x0D;&amp;#x0A;Organic Chemistry&amp;quot;&quot;/&gt;&lt;property id=&quot;20307&quot; value=&quot;350&quot;/&gt;&lt;/object&gt;&lt;object type=&quot;3&quot; unique_id=&quot;32922&quot;&gt;&lt;property id=&quot;20148&quot; value=&quot;5&quot;/&gt;&lt;property id=&quot;20300&quot; value=&quot;Slide 22 - &amp;quot;The Tetrahedral Carbon Atom&amp;quot;&quot;/&gt;&lt;property id=&quot;20307&quot; value=&quot;288&quot;/&gt;&lt;/object&gt;&lt;object type=&quot;3&quot; unique_id=&quot;32923&quot;&gt;&lt;property id=&quot;20148&quot; value=&quot;5&quot;/&gt;&lt;property id=&quot;20300&quot; value=&quot;Slide 23 - &amp;quot;Comparison of Ethane and &amp;#x0D;&amp;#x0A;Butane Structures&amp;quot;&quot;/&gt;&lt;property id=&quot;20307&quot; value=&quot;334&quot;/&gt;&lt;/object&gt;&lt;object type=&quot;3&quot; unique_id=&quot;32924&quot;&gt;&lt;property id=&quot;20148&quot; value=&quot;5&quot;/&gt;&lt;property id=&quot;20300&quot; value=&quot;Slide 24 - &amp;quot;Isomers&amp;quot;&quot;/&gt;&lt;property id=&quot;20307&quot; value=&quot;342&quot;/&gt;&lt;/object&gt;&lt;object type=&quot;3&quot; unique_id=&quot;32925&quot;&gt;&lt;property id=&quot;20148&quot; value=&quot;5&quot;/&gt;&lt;property id=&quot;20300&quot; value=&quot;Slide 25 - &amp;quot;Isomers&amp;quot;&quot;/&gt;&lt;property id=&quot;20307&quot; value=&quot;351&quot;/&gt;&lt;/object&gt;&lt;object type=&quot;3&quot; unique_id=&quot;32926&quot;&gt;&lt;property id=&quot;20148&quot; value=&quot;5&quot;/&gt;&lt;property id=&quot;20300&quot; value=&quot;Slide 26 - &amp;quot;Physical Properties of &amp;#x0D;&amp;#x0A;Hydrocarbons&amp;quot;&quot;/&gt;&lt;property id=&quot;20307&quot; value=&quot;294&quot;/&gt;&lt;/object&gt;&lt;object type=&quot;3&quot; unique_id=&quot;32927&quot;&gt;&lt;property id=&quot;20148&quot; value=&quot;5&quot;/&gt;&lt;property id=&quot;20300&quot; value=&quot;Slide 27 - &amp;quot;Alkyl Groups&amp;quot;&quot;/&gt;&lt;property id=&quot;20307&quot; value=&quot;310&quot;/&gt;&lt;/object&gt;&lt;object type=&quot;3&quot; unique_id=&quot;32928&quot;&gt;&lt;property id=&quot;20148&quot; value=&quot;5&quot;/&gt;&lt;property id=&quot;20300&quot; value=&quot;Slide 28 - &amp;quot;Alkyl Groups&amp;quot;&quot;/&gt;&lt;property id=&quot;20307&quot; value=&quot;352&quot;/&gt;&lt;/object&gt;&lt;object type=&quot;3&quot; unique_id=&quot;32929&quot;&gt;&lt;property id=&quot;20148&quot; value=&quot;5&quot;/&gt;&lt;property id=&quot;20300&quot; value=&quot;Slide 29 - &amp;quot;Alkyl Groups&amp;quot;&quot;/&gt;&lt;property id=&quot;20307&quot; value=&quot;311&quot;/&gt;&lt;/object&gt;&lt;object type=&quot;3&quot; unique_id=&quot;32930&quot;&gt;&lt;property id=&quot;20148&quot; value=&quot;5&quot;/&gt;&lt;property id=&quot;20300&quot; value=&quot;Slide 30 - &amp;quot;Names and Formulas of the First Five Alkyl Groups&amp;quot;&quot;/&gt;&lt;property id=&quot;20307&quot; value=&quot;315&quot;/&gt;&lt;/object&gt;&lt;object type=&quot;3&quot; unique_id=&quot;32931&quot;&gt;&lt;property id=&quot;20148&quot; value=&quot;5&quot;/&gt;&lt;property id=&quot;20300&quot; value=&quot;Slide 31 - &amp;quot;Alkyl Group Classification&amp;quot;&quot;/&gt;&lt;property id=&quot;20307&quot; value=&quot;336&quot;/&gt;&lt;/object&gt;&lt;object type=&quot;3&quot; unique_id=&quot;32932&quot;&gt;&lt;property id=&quot;20148&quot; value=&quot;5&quot;/&gt;&lt;property id=&quot;20300&quot; value=&quot;Slide 32 - &amp;quot;Iso- Alkyl Groups&amp;quot;&quot;/&gt;&lt;property id=&quot;20307&quot; value=&quot;312&quot;/&gt;&lt;/object&gt;&lt;object type=&quot;3&quot; unique_id=&quot;32933&quot;&gt;&lt;property id=&quot;20148&quot; value=&quot;5&quot;/&gt;&lt;property id=&quot;20300&quot; value=&quot;Slide 33 - &amp;quot;Sec- Alkyl Groups&amp;quot;&quot;/&gt;&lt;property id=&quot;20307&quot; value=&quot;313&quot;/&gt;&lt;/object&gt;&lt;object type=&quot;3&quot; unique_id=&quot;32934&quot;&gt;&lt;property id=&quot;20148&quot; value=&quot;5&quot;/&gt;&lt;property id=&quot;20300&quot; value=&quot;Slide 34 - &amp;quot;Structures and Names of Some Branched-Chain Alkyl Groups&amp;quot;&quot;/&gt;&lt;property id=&quot;20307&quot; value=&quot;316&quot;/&gt;&lt;/object&gt;&lt;object type=&quot;3&quot; unique_id=&quot;32935&quot;&gt;&lt;property id=&quot;20148&quot; value=&quot;5&quot;/&gt;&lt;property id=&quot;20300&quot; value=&quot;Slide 35 - &amp;quot;More Alkyl Group Classification&amp;quot;&quot;/&gt;&lt;property id=&quot;20307&quot; value=&quot;314&quot;/&gt;&lt;/object&gt;&lt;object type=&quot;3&quot; unique_id=&quot;32936&quot;&gt;&lt;property id=&quot;20148&quot; value=&quot;5&quot;/&gt;&lt;property id=&quot;20300&quot; value=&quot;Slide 36 - &amp;quot;Nomenclature&amp;quot;&quot;/&gt;&lt;property id=&quot;20307&quot; value=&quot;299&quot;/&gt;&lt;/object&gt;&lt;object type=&quot;3&quot; unique_id=&quot;32937&quot;&gt;&lt;property id=&quot;20148&quot; value=&quot;5&quot;/&gt;&lt;property id=&quot;20300&quot; value=&quot;Slide 37 - &amp;quot;Carbon Chain Length and Prefixes&amp;quot;&quot;/&gt;&lt;property id=&quot;20307&quot; value=&quot;300&quot;/&gt;&lt;/object&gt;&lt;object type=&quot;3&quot; unique_id=&quot;32938&quot;&gt;&lt;property id=&quot;20148&quot; value=&quot;5&quot;/&gt;&lt;property id=&quot;20300&quot; value=&quot;Slide 38 - &amp;quot;IUPAC Names for Alkanes&amp;quot;&quot;/&gt;&lt;property id=&quot;20307&quot; value=&quot;301&quot;/&gt;&lt;/object&gt;&lt;object type=&quot;3&quot; unique_id=&quot;32939&quot;&gt;&lt;property id=&quot;20148&quot; value=&quot;5&quot;/&gt;&lt;property id=&quot;20300&quot; value=&quot;Slide 39 - &amp;quot;IUPAC Names for Alkanes&amp;quot;&quot;/&gt;&lt;property id=&quot;20307&quot; value=&quot;302&quot;/&gt;&lt;/object&gt;&lt;object type=&quot;3&quot; unique_id=&quot;32940&quot;&gt;&lt;property id=&quot;20148&quot; value=&quot;5&quot;/&gt;&lt;property id=&quot;20300&quot; value=&quot;Slide 40 - &amp;quot;IUPAC Names for Alkanes&amp;quot;&quot;/&gt;&lt;property id=&quot;20307&quot; value=&quot;303&quot;/&gt;&lt;/object&gt;&lt;object type=&quot;3&quot; unique_id=&quot;32941&quot;&gt;&lt;property id=&quot;20148&quot; value=&quot;5&quot;/&gt;&lt;property id=&quot;20300&quot; value=&quot;Slide 41 - &amp;quot;IUPAC Names for Alkanes&amp;quot;&quot;/&gt;&lt;property id=&quot;20307&quot; value=&quot;305&quot;/&gt;&lt;/object&gt;&lt;object type=&quot;3&quot; unique_id=&quot;32942&quot;&gt;&lt;property id=&quot;20148&quot; value=&quot;5&quot;/&gt;&lt;property id=&quot;20300&quot; value=&quot;Slide 42 - &amp;quot;IUPAC Names for Alkanes&amp;quot;&quot;/&gt;&lt;property id=&quot;20307&quot; value=&quot;306&quot;/&gt;&lt;/object&gt;&lt;object type=&quot;3&quot; unique_id=&quot;32943&quot;&gt;&lt;property id=&quot;20148&quot; value=&quot;5&quot;/&gt;&lt;property id=&quot;20300&quot; value=&quot;Slide 43 - &amp;quot;IUPAC Names for Alkanes&amp;quot;&quot;/&gt;&lt;property id=&quot;20307&quot; value=&quot;307&quot;/&gt;&lt;/object&gt;&lt;object type=&quot;3&quot; unique_id=&quot;32944&quot;&gt;&lt;property id=&quot;20148&quot; value=&quot;5&quot;/&gt;&lt;property id=&quot;20300&quot; value=&quot;Slide 44 - &amp;quot;IUPAC Names for Alkanes&amp;quot;&quot;/&gt;&lt;property id=&quot;20307&quot; value=&quot;308&quot;/&gt;&lt;/object&gt;&lt;object type=&quot;3&quot; unique_id=&quot;32945&quot;&gt;&lt;property id=&quot;20148&quot; value=&quot;5&quot;/&gt;&lt;property id=&quot;20300&quot; value=&quot;Slide 45 - &amp;quot;IUPAC Names for Alkanes&amp;quot;&quot;/&gt;&lt;property id=&quot;20307&quot; value=&quot;309&quot;/&gt;&lt;/object&gt;&lt;object type=&quot;3&quot; unique_id=&quot;32946&quot;&gt;&lt;property id=&quot;20148&quot; value=&quot;5&quot;/&gt;&lt;property id=&quot;20300&quot; value=&quot;Slide 46 - &amp;quot;Practice: IUPAC Name&amp;quot;&quot;/&gt;&lt;property id=&quot;20307&quot; value=&quot;318&quot;/&gt;&lt;/object&gt;&lt;object type=&quot;3&quot; unique_id=&quot;32947&quot;&gt;&lt;property id=&quot;20148&quot; value=&quot;5&quot;/&gt;&lt;property id=&quot;20300&quot; value=&quot;Slide 47 - &amp;quot;Practice: IUPAC Name&amp;quot;&quot;/&gt;&lt;property id=&quot;20307&quot; value=&quot;353&quot;/&gt;&lt;/object&gt;&lt;object type=&quot;3&quot; unique_id=&quot;32948&quot;&gt;&lt;property id=&quot;20148&quot; value=&quot;5&quot;/&gt;&lt;property id=&quot;20300&quot; value=&quot;Slide 48 - &amp;quot;Practice: IUPAC Name&amp;quot;&quot;/&gt;&lt;property id=&quot;20307&quot; value=&quot;354&quot;/&gt;&lt;/object&gt;&lt;object type=&quot;3&quot; unique_id=&quot;32949&quot;&gt;&lt;property id=&quot;20148&quot; value=&quot;5&quot;/&gt;&lt;property id=&quot;20300&quot; value=&quot;Slide 49 - &amp;quot;Structural Isomers&amp;quot;&quot;/&gt;&lt;property id=&quot;20307&quot; value=&quot;319&quot;/&gt;&lt;/object&gt;&lt;object type=&quot;3&quot; unique_id=&quot;32950&quot;&gt;&lt;property id=&quot;20148&quot; value=&quot;5&quot;/&gt;&lt;property id=&quot;20300&quot; value=&quot;Slide 50 - &amp;quot;10.3 Cycloalkanes&amp;quot;&quot;/&gt;&lt;property id=&quot;20307&quot; value=&quot;320&quot;/&gt;&lt;/object&gt;&lt;object type=&quot;3&quot; unique_id=&quot;32951&quot;&gt;&lt;property id=&quot;20148&quot; value=&quot;5&quot;/&gt;&lt;property id=&quot;20300&quot; value=&quot;Slide 51 - &amp;quot;Cycloalkane Structures&amp;quot;&quot;/&gt;&lt;property id=&quot;20307&quot; value=&quot;322&quot;/&gt;&lt;/object&gt;&lt;object type=&quot;3&quot; unique_id=&quot;32952&quot;&gt;&lt;property id=&quot;20148&quot; value=&quot;5&quot;/&gt;&lt;property id=&quot;20300&quot; value=&quot;Slide 52 - &amp;quot;Naming a Substituted Cycloalkane &amp;quot;&quot;/&gt;&lt;property id=&quot;20307&quot; value=&quot;337&quot;/&gt;&lt;/object&gt;&lt;object type=&quot;3&quot; unique_id=&quot;32953&quot;&gt;&lt;property id=&quot;20148&quot; value=&quot;5&quot;/&gt;&lt;property id=&quot;20300&quot; value=&quot;Slide 53 - &amp;quot;cis-trans Isomers in Cycloalkanes&amp;quot;&quot;/&gt;&lt;property id=&quot;20307&quot; value=&quot;323&quot;/&gt;&lt;/object&gt;&lt;object type=&quot;3&quot; unique_id=&quot;32954&quot;&gt;&lt;property id=&quot;20148&quot; value=&quot;5&quot;/&gt;&lt;property id=&quot;20300&quot; value=&quot;Slide 54 - &amp;quot;cis-trans Isomers in Cycloalkanes&amp;quot;&quot;/&gt;&lt;property id=&quot;20307&quot; value=&quot;338&quot;/&gt;&lt;/object&gt;&lt;object type=&quot;3&quot; unique_id=&quot;32955&quot;&gt;&lt;property id=&quot;20148&quot; value=&quot;5&quot;/&gt;&lt;property id=&quot;20300&quot; value=&quot;Slide 55 - &amp;quot;10.4 Conformations of Alkanes&amp;quot;&quot;/&gt;&lt;property id=&quot;20307&quot; value=&quot;324&quot;/&gt;&lt;/object&gt;&lt;object type=&quot;3&quot; unique_id=&quot;32956&quot;&gt;&lt;property id=&quot;20148&quot; value=&quot;5&quot;/&gt;&lt;property id=&quot;20300&quot; value=&quot;Slide 56 - &amp;quot;Two Conformations of Cyclohexane&amp;quot;&quot;/&gt;&lt;property id=&quot;20307&quot; value=&quot;325&quot;/&gt;&lt;/object&gt;&lt;object type=&quot;3&quot; unique_id=&quot;32957&quot;&gt;&lt;property id=&quot;20148&quot; value=&quot;5&quot;/&gt;&lt;property id=&quot;20300&quot; value=&quot;Slide 57 - &amp;quot;10.5 Reactions of Alkanes&amp;quot;&quot;/&gt;&lt;property id=&quot;20307&quot; value=&quot;326&quot;/&gt;&lt;/object&gt;&lt;object type=&quot;3&quot; unique_id=&quot;32958&quot;&gt;&lt;property id=&quot;20148&quot; value=&quot;5&quot;/&gt;&lt;property id=&quot;20300&quot; value=&quot;Slide 58 - &amp;quot;Alkane Reactions&amp;quot;&quot;/&gt;&lt;property id=&quot;20307&quot; value=&quot;327&quot;/&gt;&lt;/object&gt;&lt;object type=&quot;3&quot; unique_id=&quot;32959&quot;&gt;&lt;property id=&quot;20148&quot; value=&quot;5&quot;/&gt;&lt;property id=&quot;20300&quot; value=&quot;Slide 59 - &amp;quot;Halogenation&amp;quot;&quot;/&gt;&lt;property id=&quot;20307&quot; value=&quot;339&quot;/&gt;&lt;/object&gt;&lt;object type=&quot;3&quot; unique_id=&quot;32960&quot;&gt;&lt;property id=&quot;20148&quot; value=&quot;5&quot;/&gt;&lt;property id=&quot;20300&quot; value=&quot;Slide 60 - &amp;quot;Halogenation&amp;quot;&quot;/&gt;&lt;property id=&quot;20307&quot; value=&quot;35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>
            <a:solidFill>
              <a:srgbClr val="000000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12223</TotalTime>
  <Words>1613</Words>
  <Application>Microsoft Office PowerPoint</Application>
  <PresentationFormat>On-screen Show (4:3)</PresentationFormat>
  <Paragraphs>335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10.1 The Chemistry of Carbon</vt:lpstr>
      <vt:lpstr>Why are there so many  organic compounds? Reason 3</vt:lpstr>
      <vt:lpstr>Why are there so many  organic compounds? Reason 4</vt:lpstr>
      <vt:lpstr>Important Differences Between Organic and Inorganic Compounds</vt:lpstr>
      <vt:lpstr>Structural Differences Between Organic and Inorganic Compounds</vt:lpstr>
      <vt:lpstr>Physical Differences Between Organic and Inorganic Compounds</vt:lpstr>
      <vt:lpstr>Comparison of Major Properties of Organic and Inorganic Compounds</vt:lpstr>
      <vt:lpstr>Hydrocarbons</vt:lpstr>
      <vt:lpstr>Substituted Hydrocarbons</vt:lpstr>
      <vt:lpstr>Division of the Family  of Hydrocarbons</vt:lpstr>
      <vt:lpstr>Hydrocarbon Saturation</vt:lpstr>
      <vt:lpstr>Cyclic Structure of Hydrocarbons</vt:lpstr>
      <vt:lpstr>Common Functional Groups</vt:lpstr>
      <vt:lpstr>10.2 Alkanes</vt:lpstr>
      <vt:lpstr>Formulas Used in  Organic Chemistry</vt:lpstr>
      <vt:lpstr>Condensed and Line Formulas</vt:lpstr>
      <vt:lpstr>Names of First Ten Continuous-Chain Alkanes</vt:lpstr>
      <vt:lpstr>Formulas Used in  Organic Chemistry - Example</vt:lpstr>
      <vt:lpstr>Writing Condensed from Structural Formula</vt:lpstr>
      <vt:lpstr>The Tetrahedral Carbon Atom</vt:lpstr>
      <vt:lpstr>Comparison of Ethane and  Butane Structures</vt:lpstr>
      <vt:lpstr>Isomers</vt:lpstr>
      <vt:lpstr>Physical Properties of Isomers</vt:lpstr>
      <vt:lpstr>Physical Properties of  Hydrocarbons</vt:lpstr>
      <vt:lpstr>Carbon Classification</vt:lpstr>
      <vt:lpstr>Alkyl Groups</vt:lpstr>
      <vt:lpstr>Ethyl Groups</vt:lpstr>
      <vt:lpstr>Names and Formulas of the First Five Alkyl Groups</vt:lpstr>
      <vt:lpstr>Alkyl Group Classification</vt:lpstr>
      <vt:lpstr>Iso- Alkyl Groups</vt:lpstr>
      <vt:lpstr>Sec- Alkyl Groups</vt:lpstr>
      <vt:lpstr>Structures and Names of Some Branched-Chain Alkyl Groups</vt:lpstr>
      <vt:lpstr>More Alkyl Group Classification</vt:lpstr>
      <vt:lpstr>Nomenclature</vt:lpstr>
      <vt:lpstr>Carbon Chain Length and Prefixes</vt:lpstr>
      <vt:lpstr>Structural Isomers</vt:lpstr>
      <vt:lpstr>10.3 Cycloalkanes</vt:lpstr>
      <vt:lpstr>Cycloalkane Structures</vt:lpstr>
      <vt:lpstr>Naming a Substituted Cycloalkane </vt:lpstr>
      <vt:lpstr>cis-trans Isomers</vt:lpstr>
      <vt:lpstr>cis-trans Isomers in Cycloalkanes</vt:lpstr>
      <vt:lpstr>10.4 Conformations of Alkanes</vt:lpstr>
      <vt:lpstr>Two Conformations of Cyclohexane</vt:lpstr>
      <vt:lpstr>10.5 Reactions of Alkanes</vt:lpstr>
      <vt:lpstr>Alkane Reactions</vt:lpstr>
      <vt:lpstr>Halogenation</vt:lpstr>
      <vt:lpstr>Halogenation Reaction Equations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150</cp:revision>
  <dcterms:created xsi:type="dcterms:W3CDTF">2001-06-11T10:28:45Z</dcterms:created>
  <dcterms:modified xsi:type="dcterms:W3CDTF">2019-02-06T15:05:41Z</dcterms:modified>
</cp:coreProperties>
</file>