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349" r:id="rId2"/>
    <p:sldId id="267" r:id="rId3"/>
    <p:sldId id="271" r:id="rId4"/>
    <p:sldId id="330" r:id="rId5"/>
    <p:sldId id="272" r:id="rId6"/>
    <p:sldId id="331" r:id="rId7"/>
    <p:sldId id="273" r:id="rId8"/>
    <p:sldId id="275" r:id="rId9"/>
    <p:sldId id="351" r:id="rId10"/>
    <p:sldId id="333" r:id="rId11"/>
    <p:sldId id="276" r:id="rId12"/>
    <p:sldId id="277" r:id="rId13"/>
    <p:sldId id="334" r:id="rId14"/>
    <p:sldId id="278" r:id="rId15"/>
    <p:sldId id="280" r:id="rId16"/>
    <p:sldId id="281" r:id="rId17"/>
    <p:sldId id="279" r:id="rId18"/>
    <p:sldId id="282" r:id="rId19"/>
    <p:sldId id="335" r:id="rId20"/>
    <p:sldId id="283" r:id="rId21"/>
    <p:sldId id="284" r:id="rId22"/>
    <p:sldId id="336" r:id="rId23"/>
    <p:sldId id="286" r:id="rId24"/>
    <p:sldId id="288" r:id="rId25"/>
    <p:sldId id="289" r:id="rId26"/>
    <p:sldId id="290" r:id="rId27"/>
    <p:sldId id="339" r:id="rId28"/>
    <p:sldId id="291" r:id="rId29"/>
    <p:sldId id="292" r:id="rId30"/>
    <p:sldId id="340" r:id="rId31"/>
    <p:sldId id="293" r:id="rId32"/>
    <p:sldId id="294" r:id="rId33"/>
    <p:sldId id="296" r:id="rId34"/>
    <p:sldId id="297" r:id="rId35"/>
    <p:sldId id="298" r:id="rId36"/>
    <p:sldId id="299" r:id="rId37"/>
    <p:sldId id="305" r:id="rId38"/>
    <p:sldId id="309" r:id="rId39"/>
    <p:sldId id="312" r:id="rId40"/>
    <p:sldId id="347" r:id="rId41"/>
    <p:sldId id="317" r:id="rId42"/>
    <p:sldId id="320" r:id="rId43"/>
    <p:sldId id="348" r:id="rId44"/>
    <p:sldId id="322" r:id="rId45"/>
    <p:sldId id="353" r:id="rId46"/>
    <p:sldId id="323" r:id="rId47"/>
    <p:sldId id="324" r:id="rId48"/>
    <p:sldId id="325" r:id="rId49"/>
    <p:sldId id="327" r:id="rId50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489"/>
    <a:srgbClr val="000A6B"/>
    <a:srgbClr val="61116D"/>
    <a:srgbClr val="00277E"/>
    <a:srgbClr val="DAD872"/>
    <a:srgbClr val="FFFFEF"/>
    <a:srgbClr val="D33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3504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6096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9684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4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85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24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0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533400"/>
            <a:ext cx="1447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7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+mn-ea"/>
              </a:rPr>
              <a:t>GENERAL CHEMISTRY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>
            <a:gsLst>
              <a:gs pos="8000">
                <a:schemeClr val="accent6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8485" y="762000"/>
            <a:ext cx="328166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Energy, Rate,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and Equilibrium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Katherine </a:t>
            </a:r>
            <a:r>
              <a:rPr lang="en-US" sz="2000" b="1" dirty="0">
                <a:solidFill>
                  <a:schemeClr val="accent1"/>
                </a:solidFill>
              </a:rPr>
              <a:t>J. </a:t>
            </a:r>
            <a:r>
              <a:rPr lang="en-US" sz="2000" b="1" dirty="0" smtClean="0">
                <a:solidFill>
                  <a:schemeClr val="accent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Joseph </a:t>
            </a:r>
            <a:r>
              <a:rPr lang="en-US" sz="2000" b="1" dirty="0">
                <a:solidFill>
                  <a:schemeClr val="accent1"/>
                </a:solidFill>
              </a:rPr>
              <a:t>J. Topping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Danaè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R. Quirk Dorr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Robert </a:t>
            </a:r>
            <a:r>
              <a:rPr lang="en-US" sz="2000" b="1" dirty="0">
                <a:solidFill>
                  <a:schemeClr val="accent1"/>
                </a:solidFill>
              </a:rPr>
              <a:t>L. Caret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Enthalpy of Reactions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962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Are the following processes exothermic or endothermic?</a:t>
            </a:r>
          </a:p>
          <a:p>
            <a:pPr marL="512763" lvl="1" indent="-230188"/>
            <a:r>
              <a:rPr lang="en-US" altLang="en-US" dirty="0" smtClean="0">
                <a:ea typeface="ＭＳ Ｐゴシック" pitchFamily="34" charset="-128"/>
              </a:rPr>
              <a:t>Fuel oil is burned in a furnace</a:t>
            </a:r>
          </a:p>
          <a:p>
            <a:pPr marL="512763" lvl="1" indent="-230188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marL="512763" lvl="1" indent="-230188"/>
            <a:r>
              <a:rPr lang="en-US" altLang="en-US" dirty="0" smtClean="0">
                <a:ea typeface="ＭＳ Ｐゴシック" pitchFamily="34" charset="-128"/>
              </a:rPr>
              <a:t>C</a:t>
            </a:r>
            <a:r>
              <a:rPr lang="en-US" altLang="en-US" baseline="-25000" dirty="0" smtClean="0">
                <a:ea typeface="ＭＳ Ｐゴシック" pitchFamily="34" charset="-128"/>
              </a:rPr>
              <a:t>6</a:t>
            </a:r>
            <a:r>
              <a:rPr lang="en-US" altLang="en-US" dirty="0" smtClean="0">
                <a:ea typeface="ＭＳ Ｐゴシック" pitchFamily="34" charset="-128"/>
              </a:rPr>
              <a:t>H</a:t>
            </a:r>
            <a:r>
              <a:rPr lang="en-US" altLang="en-US" baseline="-25000" dirty="0" smtClean="0">
                <a:ea typeface="ＭＳ Ｐゴシック" pitchFamily="34" charset="-128"/>
              </a:rPr>
              <a:t>12</a:t>
            </a:r>
            <a:r>
              <a:rPr lang="en-US" altLang="en-US" dirty="0" smtClean="0">
                <a:ea typeface="ＭＳ Ｐゴシック" pitchFamily="34" charset="-128"/>
              </a:rPr>
              <a:t>O</a:t>
            </a:r>
            <a:r>
              <a:rPr lang="en-US" altLang="en-US" baseline="-25000" dirty="0" smtClean="0">
                <a:ea typeface="ＭＳ Ｐゴシック" pitchFamily="34" charset="-128"/>
              </a:rPr>
              <a:t>6</a:t>
            </a:r>
            <a:r>
              <a:rPr lang="en-US" altLang="en-US" sz="2400" dirty="0" smtClean="0">
                <a:ea typeface="ＭＳ Ｐゴシック" pitchFamily="34" charset="-128"/>
              </a:rPr>
              <a:t>(</a:t>
            </a:r>
            <a:r>
              <a:rPr lang="en-US" altLang="en-US" sz="2400" i="1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)</a:t>
            </a:r>
            <a:r>
              <a:rPr lang="en-US" altLang="en-US" dirty="0" smtClean="0">
                <a:ea typeface="ＭＳ Ｐゴシック" pitchFamily="34" charset="-128"/>
              </a:rPr>
              <a:t>          2C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H</a:t>
            </a:r>
            <a:r>
              <a:rPr lang="en-US" altLang="en-US" baseline="-25000" dirty="0" smtClean="0">
                <a:ea typeface="ＭＳ Ｐゴシック" pitchFamily="34" charset="-128"/>
              </a:rPr>
              <a:t>5</a:t>
            </a:r>
            <a:r>
              <a:rPr lang="en-US" altLang="en-US" dirty="0" smtClean="0">
                <a:ea typeface="ＭＳ Ｐゴシック" pitchFamily="34" charset="-128"/>
              </a:rPr>
              <a:t>OH</a:t>
            </a:r>
            <a:r>
              <a:rPr lang="en-US" altLang="en-US" sz="2400" dirty="0" smtClean="0">
                <a:ea typeface="ＭＳ Ｐゴシック" pitchFamily="34" charset="-128"/>
              </a:rPr>
              <a:t>(</a:t>
            </a:r>
            <a:r>
              <a:rPr lang="en-US" altLang="en-US" sz="2400" i="1" dirty="0" smtClean="0">
                <a:ea typeface="ＭＳ Ｐゴシック" pitchFamily="34" charset="-128"/>
              </a:rPr>
              <a:t>l</a:t>
            </a:r>
            <a:r>
              <a:rPr lang="en-US" altLang="en-US" sz="2400" dirty="0" smtClean="0">
                <a:ea typeface="ＭＳ Ｐゴシック" pitchFamily="34" charset="-128"/>
              </a:rPr>
              <a:t>)</a:t>
            </a:r>
            <a:r>
              <a:rPr lang="en-US" altLang="en-US" dirty="0" smtClean="0">
                <a:ea typeface="ＭＳ Ｐゴシック" pitchFamily="34" charset="-128"/>
              </a:rPr>
              <a:t> + 2CO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(</a:t>
            </a:r>
            <a:r>
              <a:rPr lang="en-US" altLang="en-US" sz="2400" i="1" dirty="0" smtClean="0">
                <a:ea typeface="ＭＳ Ｐゴシック" pitchFamily="34" charset="-128"/>
              </a:rPr>
              <a:t>g</a:t>
            </a:r>
            <a:r>
              <a:rPr lang="en-US" altLang="en-US" sz="2400" dirty="0" smtClean="0">
                <a:ea typeface="ＭＳ Ｐゴシック" pitchFamily="34" charset="-128"/>
              </a:rPr>
              <a:t>)</a:t>
            </a:r>
          </a:p>
          <a:p>
            <a:pPr marL="512763" lvl="1" indent="-230188">
              <a:buFont typeface="Symbol" pitchFamily="18" charset="2"/>
              <a:buNone/>
            </a:pP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					D</a:t>
            </a:r>
            <a:r>
              <a:rPr lang="en-US" altLang="en-US" dirty="0" smtClean="0">
                <a:ea typeface="ＭＳ Ｐゴシック" pitchFamily="34" charset="-128"/>
              </a:rPr>
              <a:t>H=-16 kcal</a:t>
            </a:r>
          </a:p>
          <a:p>
            <a:pPr marL="512763" lvl="1" indent="-230188"/>
            <a:endParaRPr lang="en-US" altLang="en-US" dirty="0" smtClean="0">
              <a:ea typeface="ＭＳ Ｐゴシック" pitchFamily="34" charset="-128"/>
            </a:endParaRPr>
          </a:p>
          <a:p>
            <a:pPr marL="512763" lvl="1" indent="-230188"/>
            <a:r>
              <a:rPr lang="en-US" altLang="en-US" dirty="0" smtClean="0">
                <a:ea typeface="ＭＳ Ｐゴシック" pitchFamily="34" charset="-128"/>
              </a:rPr>
              <a:t>N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O</a:t>
            </a:r>
            <a:r>
              <a:rPr lang="en-US" altLang="en-US" baseline="-25000" dirty="0" smtClean="0">
                <a:ea typeface="ＭＳ Ｐゴシック" pitchFamily="34" charset="-128"/>
              </a:rPr>
              <a:t>5</a:t>
            </a:r>
            <a:r>
              <a:rPr lang="en-US" altLang="en-US" dirty="0" smtClean="0">
                <a:ea typeface="ＭＳ Ｐゴシック" pitchFamily="34" charset="-128"/>
              </a:rPr>
              <a:t>(</a:t>
            </a:r>
            <a:r>
              <a:rPr lang="en-US" altLang="en-US" i="1" dirty="0" smtClean="0">
                <a:ea typeface="ＭＳ Ｐゴシック" pitchFamily="34" charset="-128"/>
              </a:rPr>
              <a:t>g</a:t>
            </a:r>
            <a:r>
              <a:rPr lang="en-US" altLang="en-US" dirty="0" smtClean="0">
                <a:ea typeface="ＭＳ Ｐゴシック" pitchFamily="34" charset="-128"/>
              </a:rPr>
              <a:t>) + 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O(</a:t>
            </a:r>
            <a:r>
              <a:rPr lang="en-US" altLang="en-US" i="1" dirty="0" smtClean="0">
                <a:ea typeface="ＭＳ Ｐゴシック" pitchFamily="34" charset="-128"/>
              </a:rPr>
              <a:t>l</a:t>
            </a:r>
            <a:r>
              <a:rPr lang="en-US" altLang="en-US" dirty="0" smtClean="0">
                <a:ea typeface="ＭＳ Ｐゴシック" pitchFamily="34" charset="-128"/>
              </a:rPr>
              <a:t>)          2HNO</a:t>
            </a:r>
            <a:r>
              <a:rPr lang="en-US" altLang="en-US" baseline="-25000" dirty="0" smtClean="0">
                <a:ea typeface="ＭＳ Ｐゴシック" pitchFamily="34" charset="-128"/>
              </a:rPr>
              <a:t>3</a:t>
            </a:r>
            <a:r>
              <a:rPr lang="en-US" altLang="en-US" dirty="0" smtClean="0">
                <a:ea typeface="ＭＳ Ｐゴシック" pitchFamily="34" charset="-128"/>
              </a:rPr>
              <a:t>(</a:t>
            </a:r>
            <a:r>
              <a:rPr lang="en-US" altLang="en-US" i="1" dirty="0" smtClean="0">
                <a:ea typeface="ＭＳ Ｐゴシック" pitchFamily="34" charset="-128"/>
              </a:rPr>
              <a:t>l</a:t>
            </a:r>
            <a:r>
              <a:rPr lang="en-US" altLang="en-US" dirty="0" smtClean="0">
                <a:ea typeface="ＭＳ Ｐゴシック" pitchFamily="34" charset="-128"/>
              </a:rPr>
              <a:t>) +  18.3 kcal</a:t>
            </a:r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3429000" y="3962400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4419600" y="5486400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Spontaneous and Nonspontaneous Reactions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7315200" cy="441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Most, but not all, exothermic reactions are spontaneous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Most, but not all, endothermic reactions are nonspontaneous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Thermodynamics is used to help predict if a reaction will occur spontaneously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Another factor is needed,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Entropy (S)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736725" y="171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3200" b="1">
              <a:solidFill>
                <a:srgbClr val="800080"/>
              </a:solidFill>
            </a:endParaRPr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Second Law of Thermodynamics</a:t>
            </a:r>
          </a:p>
        </p:txBody>
      </p:sp>
      <p:sp>
        <p:nvSpPr>
          <p:cNvPr id="2560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391400" cy="48768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Second Law of Thermodynamics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– the universe spontaneously tends toward increasing disorder or randomness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Entropy</a:t>
            </a:r>
            <a:r>
              <a:rPr lang="en-US" altLang="en-US" sz="2800" dirty="0" smtClean="0">
                <a:ea typeface="ＭＳ Ｐゴシック" pitchFamily="34" charset="-128"/>
              </a:rPr>
              <a:t> (</a:t>
            </a:r>
            <a:r>
              <a:rPr lang="en-US" altLang="en-US" sz="2800" i="1" dirty="0" smtClean="0"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) – a measure of the randomness of a chemical system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High entropy – highly disordered system, the absence of a regular, repeating pattern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Low entropy – well organized system such as a crystalline structure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No such thing as negative entropy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16390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639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Entropy Example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6400800" cy="4572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Which substance has the greatest entropy?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He(</a:t>
            </a:r>
            <a:r>
              <a:rPr lang="en-US" altLang="en-US" i="1" dirty="0" smtClean="0">
                <a:ea typeface="ＭＳ Ｐゴシック" pitchFamily="34" charset="-128"/>
              </a:rPr>
              <a:t>g</a:t>
            </a:r>
            <a:r>
              <a:rPr lang="en-US" altLang="en-US" dirty="0" smtClean="0">
                <a:ea typeface="ＭＳ Ｐゴシック" pitchFamily="34" charset="-128"/>
              </a:rPr>
              <a:t>) or Na(</a:t>
            </a:r>
            <a:r>
              <a:rPr lang="en-US" altLang="en-US" i="1" dirty="0" smtClean="0">
                <a:ea typeface="ＭＳ Ｐゴシック" pitchFamily="34" charset="-128"/>
              </a:rPr>
              <a:t>s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  <a:p>
            <a:pPr lvl="1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O(</a:t>
            </a:r>
            <a:r>
              <a:rPr lang="en-US" altLang="en-US" i="1" dirty="0" smtClean="0">
                <a:ea typeface="ＭＳ Ｐゴシック" pitchFamily="34" charset="-128"/>
              </a:rPr>
              <a:t>l</a:t>
            </a:r>
            <a:r>
              <a:rPr lang="en-US" altLang="en-US" dirty="0" smtClean="0">
                <a:ea typeface="ＭＳ Ｐゴシック" pitchFamily="34" charset="-128"/>
              </a:rPr>
              <a:t>) or 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O(</a:t>
            </a:r>
            <a:r>
              <a:rPr lang="en-US" altLang="en-US" i="1" dirty="0" smtClean="0">
                <a:ea typeface="ＭＳ Ｐゴシック" pitchFamily="34" charset="-128"/>
              </a:rPr>
              <a:t>g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2667000" y="1600200"/>
            <a:ext cx="4343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 dirty="0" err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 err="1">
                <a:solidFill>
                  <a:schemeClr val="tx1"/>
                </a:solidFill>
              </a:rPr>
              <a:t>S</a:t>
            </a:r>
            <a:r>
              <a:rPr lang="en-US" altLang="en-US" sz="3200" i="1" baseline="-25000" dirty="0" err="1">
                <a:solidFill>
                  <a:schemeClr val="tx1"/>
                </a:solidFill>
              </a:rPr>
              <a:t>reaction</a:t>
            </a:r>
            <a:r>
              <a:rPr lang="en-US" altLang="en-US" sz="3200" dirty="0">
                <a:solidFill>
                  <a:schemeClr val="tx1"/>
                </a:solidFill>
              </a:rPr>
              <a:t>= </a:t>
            </a:r>
            <a:r>
              <a:rPr lang="en-US" altLang="en-US" sz="3200" i="1" dirty="0" err="1">
                <a:solidFill>
                  <a:schemeClr val="tx1"/>
                </a:solidFill>
              </a:rPr>
              <a:t>S</a:t>
            </a:r>
            <a:r>
              <a:rPr lang="en-US" altLang="en-US" sz="2800" i="1" baseline="-25000" dirty="0" err="1">
                <a:solidFill>
                  <a:schemeClr val="tx1"/>
                </a:solidFill>
              </a:rPr>
              <a:t>products</a:t>
            </a:r>
            <a:r>
              <a:rPr lang="en-US" altLang="en-US" sz="3200" dirty="0">
                <a:solidFill>
                  <a:schemeClr val="tx1"/>
                </a:solidFill>
              </a:rPr>
              <a:t> - </a:t>
            </a:r>
            <a:r>
              <a:rPr lang="en-US" altLang="en-US" sz="3200" i="1" dirty="0" err="1">
                <a:solidFill>
                  <a:schemeClr val="tx1"/>
                </a:solidFill>
              </a:rPr>
              <a:t>S</a:t>
            </a:r>
            <a:r>
              <a:rPr lang="en-US" altLang="en-US" sz="2800" i="1" baseline="-25000" dirty="0" err="1">
                <a:solidFill>
                  <a:schemeClr val="tx1"/>
                </a:solidFill>
              </a:rPr>
              <a:t>reactants</a:t>
            </a:r>
            <a:endParaRPr lang="en-US" altLang="en-US" sz="2800" i="1" baseline="-25000" dirty="0">
              <a:solidFill>
                <a:schemeClr val="tx1"/>
              </a:solidFill>
            </a:endParaRP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2514600"/>
            <a:ext cx="7239000" cy="2362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 </a:t>
            </a:r>
            <a:r>
              <a:rPr lang="en-US" altLang="en-US" i="1" dirty="0" smtClean="0">
                <a:ea typeface="ＭＳ Ｐゴシック" pitchFamily="34" charset="-128"/>
              </a:rPr>
              <a:t>positive </a:t>
            </a: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S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reaction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means an </a:t>
            </a:r>
            <a:r>
              <a:rPr lang="en-US" altLang="en-US" i="1" dirty="0" smtClean="0">
                <a:ea typeface="ＭＳ Ｐゴシック" pitchFamily="34" charset="-128"/>
              </a:rPr>
              <a:t>increase</a:t>
            </a:r>
            <a:r>
              <a:rPr lang="en-US" altLang="en-US" dirty="0" smtClean="0">
                <a:ea typeface="ＭＳ Ｐゴシック" pitchFamily="34" charset="-128"/>
              </a:rPr>
              <a:t> in disorder for the reaction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 </a:t>
            </a:r>
            <a:r>
              <a:rPr lang="en-US" altLang="en-US" i="1" dirty="0" smtClean="0">
                <a:ea typeface="ＭＳ Ｐゴシック" pitchFamily="34" charset="-128"/>
              </a:rPr>
              <a:t>negative </a:t>
            </a: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S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reaction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means a </a:t>
            </a:r>
            <a:r>
              <a:rPr lang="en-US" altLang="en-US" i="1" dirty="0" smtClean="0">
                <a:ea typeface="ＭＳ Ｐゴシック" pitchFamily="34" charset="-128"/>
              </a:rPr>
              <a:t>decreas</a:t>
            </a:r>
            <a:r>
              <a:rPr lang="en-US" altLang="en-US" dirty="0" smtClean="0">
                <a:ea typeface="ＭＳ Ｐゴシック" pitchFamily="34" charset="-128"/>
              </a:rPr>
              <a:t>e in disorder for the reaction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8436" name="Rectangle 9"/>
          <p:cNvSpPr txBox="1">
            <a:spLocks noChangeArrowheads="1"/>
          </p:cNvSpPr>
          <p:nvPr/>
        </p:nvSpPr>
        <p:spPr bwMode="auto">
          <a:xfrm>
            <a:off x="304800" y="1524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The Second Law of Thermodynamics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676400" y="5791200"/>
            <a:ext cx="6994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</a:rPr>
              <a:t>All of these processes have a </a:t>
            </a:r>
            <a:r>
              <a:rPr lang="en-US" altLang="en-US" sz="3200" i="1" dirty="0">
                <a:solidFill>
                  <a:schemeClr val="tx1"/>
                </a:solidFill>
              </a:rPr>
              <a:t>positive </a:t>
            </a:r>
            <a:r>
              <a:rPr lang="en-US" altLang="en-US" sz="32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Second Law of Thermodynamics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Representation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2125"/>
            <a:ext cx="2514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74988"/>
            <a:ext cx="25146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21200"/>
            <a:ext cx="2514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953000" y="1447800"/>
            <a:ext cx="29718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Phase change</a:t>
            </a:r>
          </a:p>
          <a:p>
            <a:pPr algn="l">
              <a:lnSpc>
                <a:spcPct val="70000"/>
              </a:lnSpc>
            </a:pPr>
            <a:endParaRPr lang="en-US" altLang="en-US" sz="280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altLang="en-US" sz="2800">
                <a:solidFill>
                  <a:schemeClr val="tx1"/>
                </a:solidFill>
              </a:rPr>
              <a:t>         Melting  </a:t>
            </a: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r>
              <a:rPr lang="en-US" altLang="en-US" sz="2800">
                <a:solidFill>
                  <a:schemeClr val="tx1"/>
                </a:solidFill>
              </a:rPr>
              <a:t>     Vaporization</a:t>
            </a: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endParaRPr lang="en-US" altLang="en-US" sz="2800">
              <a:solidFill>
                <a:schemeClr val="tx1"/>
              </a:solidFill>
            </a:endParaRPr>
          </a:p>
          <a:p>
            <a:pPr algn="l"/>
            <a:r>
              <a:rPr lang="en-US" altLang="en-US" sz="2800">
                <a:solidFill>
                  <a:schemeClr val="tx1"/>
                </a:solidFill>
              </a:rPr>
              <a:t>      Dissolution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Entropy and Reaction Spontaneity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7391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If exothermic and positive 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S…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SPONTANEOUS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If endothermic and negative 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S…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NONSPONTANEOUS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For any other situations, it depends on the relative size of 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H and 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4183063" y="3078163"/>
            <a:ext cx="244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>
                <a:solidFill>
                  <a:schemeClr val="tx1"/>
                </a:solidFill>
              </a:rPr>
              <a:t>S</a:t>
            </a:r>
            <a:r>
              <a:rPr lang="en-US" altLang="en-US" sz="3200" dirty="0">
                <a:solidFill>
                  <a:schemeClr val="tx1"/>
                </a:solidFill>
              </a:rPr>
              <a:t> is positive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098925" y="5668963"/>
            <a:ext cx="253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>
                <a:solidFill>
                  <a:schemeClr val="tx1"/>
                </a:solidFill>
              </a:rPr>
              <a:t>S</a:t>
            </a:r>
            <a:r>
              <a:rPr lang="en-US" altLang="en-US" sz="3200" dirty="0">
                <a:solidFill>
                  <a:schemeClr val="tx1"/>
                </a:solidFill>
              </a:rPr>
              <a:t> is negative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1628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Entropy and Reaction Spontaneity Representation </a:t>
            </a:r>
          </a:p>
        </p:txBody>
      </p:sp>
      <p:pic>
        <p:nvPicPr>
          <p:cNvPr id="21509" name="Picture 9" descr="den02621_07_0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629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den02621_07_03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46500"/>
            <a:ext cx="6629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7244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Free energy (</a:t>
            </a:r>
            <a:r>
              <a:rPr lang="en-US" altLang="en-US" b="1" dirty="0" smtClean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b="1" i="1" dirty="0" smtClean="0">
                <a:solidFill>
                  <a:schemeClr val="accent2"/>
                </a:solidFill>
                <a:ea typeface="ＭＳ Ｐゴシック" pitchFamily="34" charset="-128"/>
              </a:rPr>
              <a:t>G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)</a:t>
            </a:r>
            <a:r>
              <a:rPr lang="en-US" altLang="en-US" dirty="0" smtClean="0">
                <a:ea typeface="ＭＳ Ｐゴシック" pitchFamily="34" charset="-128"/>
              </a:rPr>
              <a:t> –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represents the combined contribution of the enthalpy and entropy values for a chemical reaction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Free energy predicts spontaneity of chemical reactions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Negative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ea typeface="ＭＳ Ｐゴシック" pitchFamily="34" charset="-128"/>
              </a:rPr>
              <a:t>G, always Spontaneous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Positive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dirty="0" smtClean="0">
                <a:ea typeface="ＭＳ Ｐゴシック" pitchFamily="34" charset="-128"/>
              </a:rPr>
              <a:t>G, never Spontaneous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191125" y="3811588"/>
            <a:ext cx="2758063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en-US" sz="3200" i="1" dirty="0" smtClean="0">
                <a:solidFill>
                  <a:schemeClr val="accent2"/>
                </a:solidFill>
              </a:rPr>
              <a:t>G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= </a:t>
            </a:r>
            <a:r>
              <a:rPr lang="en-US" altLang="en-US" sz="32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 smtClean="0">
                <a:solidFill>
                  <a:schemeClr val="tx1"/>
                </a:solidFill>
              </a:rPr>
              <a:t>H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</a:t>
            </a:r>
            <a:r>
              <a:rPr lang="en-US" altLang="en-US" sz="3200" dirty="0" smtClean="0">
                <a:solidFill>
                  <a:schemeClr val="tx2"/>
                </a:solidFill>
              </a:rPr>
              <a:t>T</a:t>
            </a:r>
            <a:r>
              <a:rPr lang="en-US" altLang="en-US" sz="32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3200" i="1" dirty="0" smtClean="0">
                <a:solidFill>
                  <a:schemeClr val="tx1"/>
                </a:solidFill>
              </a:rPr>
              <a:t>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2531" name="Line 7"/>
          <p:cNvSpPr>
            <a:spLocks noChangeShapeType="1"/>
          </p:cNvSpPr>
          <p:nvPr/>
        </p:nvSpPr>
        <p:spPr bwMode="auto">
          <a:xfrm flipH="1" flipV="1">
            <a:off x="7543800" y="44196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7239000" y="4953000"/>
            <a:ext cx="1752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T in Kelvin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22534" name="Rectangle 1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Free Energy and Spontaneity </a:t>
            </a:r>
          </a:p>
        </p:txBody>
      </p:sp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8153400" y="762000"/>
            <a:ext cx="762000" cy="523875"/>
            <a:chOff x="3962400" y="5791200"/>
            <a:chExt cx="762000" cy="523220"/>
          </a:xfrm>
        </p:grpSpPr>
        <p:sp>
          <p:nvSpPr>
            <p:cNvPr id="2253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253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Free Energy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239000" cy="48006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Need to know both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800" i="1" dirty="0" smtClean="0">
                <a:ea typeface="ＭＳ Ｐゴシック" pitchFamily="34" charset="-128"/>
              </a:rPr>
              <a:t>H</a:t>
            </a:r>
            <a:r>
              <a:rPr lang="en-US" altLang="en-US" sz="2800" dirty="0" smtClean="0">
                <a:ea typeface="ＭＳ Ｐゴシック" pitchFamily="34" charset="-128"/>
              </a:rPr>
              <a:t> and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800" i="1" dirty="0" smtClean="0"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 to predict the sign of </a:t>
            </a:r>
            <a:r>
              <a:rPr lang="en-US" altLang="en-US" sz="28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800" i="1" dirty="0" smtClean="0">
                <a:ea typeface="ＭＳ Ｐゴシック" pitchFamily="34" charset="-128"/>
              </a:rPr>
              <a:t>G</a:t>
            </a:r>
            <a:r>
              <a:rPr lang="en-US" altLang="en-US" sz="2800" dirty="0" smtClean="0">
                <a:ea typeface="ＭＳ Ｐゴシック" pitchFamily="34" charset="-128"/>
              </a:rPr>
              <a:t>, making a statement on reaction spontaneity</a:t>
            </a:r>
            <a:br>
              <a:rPr lang="en-US" altLang="en-US" sz="2800" dirty="0" smtClean="0">
                <a:ea typeface="ＭＳ Ｐゴシック" pitchFamily="34" charset="-128"/>
              </a:rPr>
            </a:br>
            <a:endParaRPr lang="en-US" altLang="en-US" sz="2800" dirty="0" smtClean="0">
              <a:ea typeface="ＭＳ Ｐゴシック" pitchFamily="34" charset="-128"/>
            </a:endParaRPr>
          </a:p>
          <a:p>
            <a:r>
              <a:rPr lang="en-US" altLang="en-US" sz="2800" dirty="0" smtClean="0">
                <a:ea typeface="ＭＳ Ｐゴシック" pitchFamily="34" charset="-128"/>
              </a:rPr>
              <a:t>Temperature also may determine direction of spontaneity </a:t>
            </a: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,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-</a:t>
            </a:r>
            <a:r>
              <a:rPr lang="en-US" altLang="en-US" sz="2400" dirty="0" smtClean="0">
                <a:ea typeface="ＭＳ Ｐゴシック" pitchFamily="34" charset="-128"/>
              </a:rPr>
              <a:t> : 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G</a:t>
            </a:r>
            <a:r>
              <a:rPr lang="en-US" altLang="en-US" sz="2400" dirty="0" smtClean="0">
                <a:ea typeface="ＭＳ Ｐゴシック" pitchFamily="34" charset="-128"/>
              </a:rPr>
              <a:t> always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, regardless of T</a:t>
            </a: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-</a:t>
            </a:r>
            <a:r>
              <a:rPr lang="en-US" altLang="en-US" sz="2400" dirty="0" smtClean="0">
                <a:ea typeface="ＭＳ Ｐゴシック" pitchFamily="34" charset="-128"/>
              </a:rPr>
              <a:t>,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 : 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G</a:t>
            </a:r>
            <a:r>
              <a:rPr lang="en-US" altLang="en-US" sz="2400" dirty="0" smtClean="0">
                <a:ea typeface="ＭＳ Ｐゴシック" pitchFamily="34" charset="-128"/>
              </a:rPr>
              <a:t> always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-</a:t>
            </a:r>
            <a:r>
              <a:rPr lang="en-US" altLang="en-US" sz="2400" dirty="0" smtClean="0">
                <a:ea typeface="ＭＳ Ｐゴシック" pitchFamily="34" charset="-128"/>
              </a:rPr>
              <a:t>, regardless of T</a:t>
            </a: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,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 : 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G</a:t>
            </a:r>
            <a:r>
              <a:rPr lang="en-US" altLang="en-US" sz="2400" dirty="0" smtClean="0">
                <a:ea typeface="ＭＳ Ｐゴシック" pitchFamily="34" charset="-128"/>
              </a:rPr>
              <a:t> sign depends on T</a:t>
            </a: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-</a:t>
            </a:r>
            <a:r>
              <a:rPr lang="en-US" altLang="en-US" sz="2400" dirty="0" smtClean="0">
                <a:ea typeface="ＭＳ Ｐゴシック" pitchFamily="34" charset="-128"/>
              </a:rPr>
              <a:t>,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folHlink"/>
                </a:solidFill>
                <a:ea typeface="ＭＳ Ｐゴシック" pitchFamily="34" charset="-128"/>
              </a:rPr>
              <a:t>-</a:t>
            </a:r>
            <a:r>
              <a:rPr lang="en-US" altLang="en-US" sz="2400" dirty="0" smtClean="0">
                <a:ea typeface="ＭＳ Ｐゴシック" pitchFamily="34" charset="-128"/>
              </a:rPr>
              <a:t> : 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i="1" dirty="0" smtClean="0">
                <a:ea typeface="ＭＳ Ｐゴシック" pitchFamily="34" charset="-128"/>
              </a:rPr>
              <a:t>G</a:t>
            </a:r>
            <a:r>
              <a:rPr lang="en-US" altLang="en-US" sz="2400" dirty="0" smtClean="0">
                <a:ea typeface="ＭＳ Ｐゴシック" pitchFamily="34" charset="-128"/>
              </a:rPr>
              <a:t> sign depends on T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7.1 Thermodynamics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4876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Thermodynamics </a:t>
            </a:r>
            <a:r>
              <a:rPr lang="en-US" altLang="en-US" dirty="0" smtClean="0">
                <a:ea typeface="ＭＳ Ｐゴシック" pitchFamily="34" charset="-128"/>
              </a:rPr>
              <a:t>– the  study of energy, work, and heat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Applied to chemical change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Calculate the quantity of heat obtained from combustions of one gallon of fuel oil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pplied to physical change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Determine the energy released by boiling water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The laws of thermodynamics help us to understand why some chemical reactions occur and others do not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7.2 Experimental Determination of Energy Change in Reactions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4800600" cy="48768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Calorimetry</a:t>
            </a:r>
            <a:r>
              <a:rPr lang="en-US" altLang="en-US" sz="2800" dirty="0" smtClean="0">
                <a:ea typeface="ＭＳ Ｐゴシック" pitchFamily="34" charset="-128"/>
              </a:rPr>
              <a:t> – the measurement of heat energy changes in a reaction</a:t>
            </a:r>
          </a:p>
          <a:p>
            <a:pPr>
              <a:spcBef>
                <a:spcPts val="1275"/>
              </a:spcBef>
            </a:pP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Calorimeter</a:t>
            </a:r>
            <a:r>
              <a:rPr lang="en-US" altLang="en-US" sz="2800" dirty="0" smtClean="0">
                <a:ea typeface="ＭＳ Ｐゴシック" pitchFamily="34" charset="-128"/>
              </a:rPr>
              <a:t> – device which measures heat changes in calories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dirty="0" smtClean="0">
                <a:ea typeface="ＭＳ Ｐゴシック" pitchFamily="34" charset="-128"/>
              </a:rPr>
              <a:t>The change in temperature is used to measure the loss or gain of heat</a:t>
            </a:r>
          </a:p>
        </p:txBody>
      </p:sp>
      <p:pic>
        <p:nvPicPr>
          <p:cNvPr id="24579" name="Picture 4" descr="den17841_0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676400"/>
            <a:ext cx="28082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8077200" y="1533525"/>
            <a:ext cx="762000" cy="523875"/>
            <a:chOff x="3962400" y="5791200"/>
            <a:chExt cx="762000" cy="523220"/>
          </a:xfrm>
        </p:grpSpPr>
        <p:sp>
          <p:nvSpPr>
            <p:cNvPr id="24581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458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0"/>
            <a:ext cx="7467600" cy="480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Change in temperature of a solution, caused by a chemical reaction, can be used to calculate the gain or loss of heat energy (</a:t>
            </a:r>
            <a:r>
              <a:rPr lang="en-US" altLang="en-US" sz="2800" i="1" dirty="0" smtClean="0">
                <a:ea typeface="ＭＳ Ｐゴシック" pitchFamily="34" charset="-128"/>
              </a:rPr>
              <a:t>Q</a:t>
            </a:r>
            <a:r>
              <a:rPr lang="en-US" altLang="en-US" sz="2800" dirty="0" smtClean="0">
                <a:ea typeface="ＭＳ Ｐゴシック" pitchFamily="34" charset="-128"/>
              </a:rPr>
              <a:t>) for the reaction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Exothermic reaction – heat released by reaction is absorbed by the surrounding solution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Endothermic reaction – reactants absorb heat from the surrounding solution</a:t>
            </a:r>
          </a:p>
        </p:txBody>
      </p:sp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Heat Energy in Reactions</a:t>
            </a: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 rot="-5400000">
            <a:off x="-2438400" y="28956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7.2 Determination of Energy Change in Reactions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7467600" cy="480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Specific heat (SH)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– the number of calories of heat needed to raise the temperature of 1 g of the substance 1 </a:t>
            </a:r>
            <a:r>
              <a:rPr lang="en-US" altLang="en-US" sz="2800" baseline="30000" dirty="0" err="1" smtClean="0">
                <a:ea typeface="ＭＳ Ｐゴシック" pitchFamily="34" charset="-128"/>
              </a:rPr>
              <a:t>o</a:t>
            </a:r>
            <a:r>
              <a:rPr lang="en-US" altLang="en-US" sz="2800" dirty="0" err="1" smtClean="0">
                <a:ea typeface="ＭＳ Ｐゴシック" pitchFamily="34" charset="-128"/>
              </a:rPr>
              <a:t>C</a:t>
            </a: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endParaRPr lang="en-US" altLang="en-US" sz="2800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SH of water is 1.00 </a:t>
            </a:r>
            <a:r>
              <a:rPr lang="en-US" altLang="en-US" sz="2800" dirty="0" err="1" smtClean="0">
                <a:ea typeface="ＭＳ Ｐゴシック" pitchFamily="34" charset="-128"/>
              </a:rPr>
              <a:t>cal</a:t>
            </a:r>
            <a:r>
              <a:rPr lang="en-US" altLang="en-US" sz="2800" dirty="0" smtClean="0">
                <a:ea typeface="ＭＳ Ｐゴシック" pitchFamily="34" charset="-128"/>
              </a:rPr>
              <a:t>/</a:t>
            </a:r>
            <a:r>
              <a:rPr lang="en-US" altLang="en-US" sz="2800" dirty="0" err="1" smtClean="0">
                <a:ea typeface="ＭＳ Ｐゴシック" pitchFamily="34" charset="-128"/>
              </a:rPr>
              <a:t>g</a:t>
            </a:r>
            <a:r>
              <a:rPr lang="en-US" altLang="en-US" sz="2800" baseline="30000" dirty="0" err="1" smtClean="0">
                <a:ea typeface="ＭＳ Ｐゴシック" pitchFamily="34" charset="-128"/>
              </a:rPr>
              <a:t>o</a:t>
            </a:r>
            <a:r>
              <a:rPr lang="en-US" altLang="en-US" sz="2800" dirty="0" err="1" smtClean="0">
                <a:ea typeface="ＭＳ Ｐゴシック" pitchFamily="34" charset="-128"/>
              </a:rPr>
              <a:t>C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To determine heat (Q) released or absorbed, you need to know: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specific heat (SH</a:t>
            </a:r>
            <a:r>
              <a:rPr lang="en-US" altLang="en-US" sz="2400" baseline="-25000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mass of the solution in grams (</a:t>
            </a:r>
            <a:r>
              <a:rPr lang="en-US" altLang="en-US" sz="2400" dirty="0" err="1" smtClean="0">
                <a:ea typeface="ＭＳ Ｐゴシック" pitchFamily="34" charset="-128"/>
              </a:rPr>
              <a:t>m</a:t>
            </a:r>
            <a:r>
              <a:rPr lang="en-US" altLang="en-US" sz="2400" baseline="-25000" dirty="0" err="1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temperature change, final 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US" altLang="en-US" sz="2400" dirty="0" smtClean="0">
                <a:ea typeface="ＭＳ Ｐゴシック" pitchFamily="34" charset="-128"/>
              </a:rPr>
              <a:t> initial (</a:t>
            </a:r>
            <a:r>
              <a:rPr lang="en-US" altLang="en-US" sz="2400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sz="2400" dirty="0" smtClean="0">
                <a:ea typeface="ＭＳ Ｐゴシック" pitchFamily="34" charset="-128"/>
              </a:rPr>
              <a:t>T</a:t>
            </a:r>
            <a:r>
              <a:rPr lang="en-US" altLang="en-US" sz="2400" baseline="-25000" dirty="0" smtClean="0">
                <a:ea typeface="ＭＳ Ｐゴシック" pitchFamily="34" charset="-128"/>
              </a:rPr>
              <a:t>s</a:t>
            </a:r>
            <a:r>
              <a:rPr lang="en-US" altLang="en-US" sz="2400" dirty="0" smtClean="0">
                <a:ea typeface="ＭＳ Ｐゴシック" pitchFamily="34" charset="-128"/>
              </a:rPr>
              <a:t>)</a:t>
            </a:r>
          </a:p>
          <a:p>
            <a:pPr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382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Specific Heat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 rot="-5400000">
            <a:off x="-2438400" y="28956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7.2 Determination of Energy Change in Reactions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9712"/>
              </p:ext>
            </p:extLst>
          </p:nvPr>
        </p:nvGraphicFramePr>
        <p:xfrm>
          <a:off x="3117850" y="2743200"/>
          <a:ext cx="3975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3" imgW="1218960" imgH="228600" progId="Equation.3">
                  <p:embed/>
                </p:oleObj>
              </mc:Choice>
              <mc:Fallback>
                <p:oleObj name="Equation" r:id="rId3" imgW="1218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2743200"/>
                        <a:ext cx="3975100" cy="746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solidFill>
                  <a:schemeClr val="bg2"/>
                </a:solidFill>
              </a:rPr>
              <a:t>7.2 Determination of Energy Change in Reactions</a:t>
            </a:r>
          </a:p>
        </p:txBody>
      </p:sp>
      <p:sp>
        <p:nvSpPr>
          <p:cNvPr id="29698" name="Rectangle 9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0010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Bomb Calorimeter and Measurement of Calories in Foods</a:t>
            </a:r>
          </a:p>
        </p:txBody>
      </p:sp>
      <p:sp>
        <p:nvSpPr>
          <p:cNvPr id="2969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1" y="2427589"/>
            <a:ext cx="3352800" cy="213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nutritional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C</a:t>
            </a:r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alorie</a:t>
            </a:r>
            <a:r>
              <a:rPr lang="en-US" altLang="en-US" sz="28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(large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C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Calorie)</a:t>
            </a:r>
            <a:r>
              <a:rPr lang="en-US" altLang="ja-JP" sz="2800" dirty="0" smtClean="0">
                <a:ea typeface="ＭＳ Ｐゴシック" pitchFamily="34" charset="-128"/>
              </a:rPr>
              <a:t> =</a:t>
            </a:r>
            <a:br>
              <a:rPr lang="en-US" altLang="ja-JP" sz="2800" dirty="0" smtClean="0">
                <a:ea typeface="ＭＳ Ｐゴシック" pitchFamily="34" charset="-128"/>
              </a:rPr>
            </a:br>
            <a:r>
              <a:rPr lang="en-US" altLang="ja-JP" sz="2800" dirty="0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1 kilocalorie </a:t>
            </a:r>
            <a:r>
              <a:rPr lang="en-US" altLang="en-US" sz="2000" dirty="0" smtClean="0">
                <a:ea typeface="ＭＳ Ｐゴシック" pitchFamily="34" charset="-128"/>
              </a:rPr>
              <a:t>(1kcal)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1000 calories</a:t>
            </a:r>
          </a:p>
        </p:txBody>
      </p: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29703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970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29701" name="Picture 10" descr="G:\Graphics\Powerpoint\MH_DCM\Denniston\Final files\chapter 07\Jpg\Line Art\den02621_07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828799"/>
            <a:ext cx="4343400" cy="33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1143001" y="5257800"/>
            <a:ext cx="7467599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1" algn="l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Fuel </a:t>
            </a:r>
            <a:r>
              <a:rPr lang="en-US" altLang="en-US" sz="2800" dirty="0">
                <a:solidFill>
                  <a:schemeClr val="tx2"/>
                </a:solidFill>
              </a:rPr>
              <a:t>value of food</a:t>
            </a:r>
          </a:p>
          <a:p>
            <a:pPr lvl="1" algn="l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800" dirty="0">
                <a:solidFill>
                  <a:schemeClr val="tx2"/>
                </a:solidFill>
              </a:rPr>
              <a:t>Bomb </a:t>
            </a:r>
            <a:r>
              <a:rPr lang="en-US" altLang="en-US" sz="2800" dirty="0" smtClean="0">
                <a:solidFill>
                  <a:schemeClr val="tx2"/>
                </a:solidFill>
              </a:rPr>
              <a:t>calorimeter </a:t>
            </a:r>
            <a:r>
              <a:rPr lang="en-US" altLang="en-US" sz="2800" dirty="0">
                <a:solidFill>
                  <a:schemeClr val="tx2"/>
                </a:solidFill>
              </a:rPr>
              <a:t>is used to measure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Cal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algn="l"/>
            <a:endParaRPr lang="en-US" alt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7.3 Kinetics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64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Thermodynamics determines </a:t>
            </a:r>
            <a:r>
              <a:rPr lang="en-US" altLang="en-US" i="1" smtClean="0">
                <a:ea typeface="ＭＳ Ｐゴシック" pitchFamily="34" charset="-128"/>
              </a:rPr>
              <a:t>if</a:t>
            </a:r>
            <a:r>
              <a:rPr lang="en-US" altLang="en-US" smtClean="0">
                <a:ea typeface="ＭＳ Ｐゴシック" pitchFamily="34" charset="-128"/>
              </a:rPr>
              <a:t> a reaction will occur spontaneously but tells us nothing about the amount of time the reaction will take</a:t>
            </a:r>
          </a:p>
          <a:p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Kinetics</a:t>
            </a:r>
            <a:r>
              <a:rPr lang="en-US" altLang="en-US" smtClean="0">
                <a:ea typeface="ＭＳ Ｐゴシック" pitchFamily="34" charset="-128"/>
              </a:rPr>
              <a:t> – the study of the rate </a:t>
            </a:r>
            <a:r>
              <a:rPr lang="en-US" altLang="en-US" sz="2800" smtClean="0">
                <a:ea typeface="ＭＳ Ｐゴシック" pitchFamily="34" charset="-128"/>
              </a:rPr>
              <a:t>(or speed)</a:t>
            </a:r>
            <a:r>
              <a:rPr lang="en-US" altLang="en-US" smtClean="0">
                <a:ea typeface="ＭＳ Ｐゴシック" pitchFamily="34" charset="-128"/>
              </a:rPr>
              <a:t> of chemical reactions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Also supplies an indication of the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mechanism</a:t>
            </a:r>
            <a:r>
              <a:rPr lang="en-US" altLang="en-US" smtClean="0">
                <a:ea typeface="ＭＳ Ｐゴシック" pitchFamily="34" charset="-128"/>
              </a:rPr>
              <a:t> – step-by-step description of how reactants become products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grpSp>
        <p:nvGrpSpPr>
          <p:cNvPr id="32771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2772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3277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Kinetic Information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Kinetic information represents changes over time, seen here: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disappearance of reactant,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appearance of product, </a:t>
            </a:r>
            <a:r>
              <a:rPr lang="en-US" altLang="en-US" smtClean="0">
                <a:solidFill>
                  <a:srgbClr val="B43930"/>
                </a:solidFill>
                <a:ea typeface="ＭＳ Ｐゴシック" pitchFamily="34" charset="-128"/>
              </a:rPr>
              <a:t>B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pic>
        <p:nvPicPr>
          <p:cNvPr id="33796" name="Picture 7" descr="G:\Graphics\Powerpoint\MH_DCM\Denniston\Final files\chapter 07\Jpg\Line Art\den02621_07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44196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Alternative Presentation of Kinetic Data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077200" cy="228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Rather than the graph shown before, this figure demonstrates the change from red reactant to white product over time from the molecular perspective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9" y="3733800"/>
            <a:ext cx="9144000" cy="2966803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Kinetic Data Assessed by Color Change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752600"/>
            <a:ext cx="7620000" cy="2286000"/>
          </a:xfrm>
        </p:spPr>
        <p:txBody>
          <a:bodyPr/>
          <a:lstStyle/>
          <a:p>
            <a:pPr marL="0" indent="0"/>
            <a:r>
              <a:rPr lang="en-US" altLang="en-US" sz="2800" smtClean="0">
                <a:ea typeface="ＭＳ Ｐゴシック" pitchFamily="34" charset="-128"/>
              </a:rPr>
              <a:t>Change in color over time can be used to monitor the progress of a chemical reaction</a:t>
            </a:r>
          </a:p>
          <a:p>
            <a:pPr marL="0" indent="0"/>
            <a:r>
              <a:rPr lang="en-US" altLang="en-US" sz="2800" smtClean="0">
                <a:ea typeface="ＭＳ Ｐゴシック" pitchFamily="34" charset="-128"/>
              </a:rPr>
              <a:t>The rate of color change can aid in calculating the rate of the chemical reaction</a:t>
            </a:r>
          </a:p>
        </p:txBody>
      </p:sp>
      <p:pic>
        <p:nvPicPr>
          <p:cNvPr id="35844" name="Picture 7" descr="G:\Graphics\Powerpoint\MH_DCM\Denniston\Final files\chapter 07\Jpg\Photos\den02621_07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00450"/>
            <a:ext cx="6553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ChangeArrowheads="1"/>
          </p:cNvSpPr>
          <p:nvPr/>
        </p:nvSpPr>
        <p:spPr bwMode="auto">
          <a:xfrm rot="-5400000">
            <a:off x="-2362200" y="304800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36866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Chemical Reaction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6200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C-H and O=O bonds must be broken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C=O and O-H bonds must be formed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Energy is required to break the bonds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Energy comes from the collision of the molecules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If sufficient energy available, bonds break and atoms recombine in a lower energy arrangement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Effective collision</a:t>
            </a:r>
            <a:r>
              <a:rPr lang="en-US" altLang="en-US" dirty="0" smtClean="0">
                <a:ea typeface="ＭＳ Ｐゴシック" pitchFamily="34" charset="-128"/>
              </a:rPr>
              <a:t> is one that produces product molecules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966788" y="1143000"/>
            <a:ext cx="7986712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</a:rPr>
              <a:t>CH</a:t>
            </a:r>
            <a:r>
              <a:rPr lang="en-US" altLang="en-US" sz="3200" baseline="-25000">
                <a:solidFill>
                  <a:schemeClr val="tx1"/>
                </a:solidFill>
              </a:rPr>
              <a:t>4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+ 2O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CO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2800" i="1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)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 +2H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O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altLang="en-US" sz="2800" i="1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altLang="en-US" sz="2800">
                <a:solidFill>
                  <a:schemeClr val="tx1"/>
                </a:solidFill>
                <a:sym typeface="Symbol" pitchFamily="18" charset="2"/>
              </a:rPr>
              <a:t>)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 + 211 kcal</a:t>
            </a:r>
            <a:endParaRPr lang="en-US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37890" name="Rectangle 1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Activation Energy and the Activated Complex</a:t>
            </a:r>
          </a:p>
        </p:txBody>
      </p:sp>
      <p:sp>
        <p:nvSpPr>
          <p:cNvPr id="3789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7467600" cy="48006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Activation energy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(</a:t>
            </a:r>
            <a:r>
              <a:rPr lang="en-US" altLang="en-US" sz="2800" b="1" i="1" dirty="0" err="1" smtClean="0">
                <a:solidFill>
                  <a:schemeClr val="accent2"/>
                </a:solidFill>
                <a:ea typeface="ＭＳ Ｐゴシック" pitchFamily="34" charset="-128"/>
              </a:rPr>
              <a:t>Ea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) </a:t>
            </a:r>
            <a:r>
              <a:rPr lang="en-US" altLang="en-US" sz="2800" dirty="0" smtClean="0">
                <a:ea typeface="ＭＳ Ｐゴシック" pitchFamily="34" charset="-128"/>
              </a:rPr>
              <a:t>– the minimum amount of energy required to initiate a chemical reaction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Picture a chemical reaction in terms of changes in potential energy occurring during the reaction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 smtClean="0">
                <a:solidFill>
                  <a:schemeClr val="accent2"/>
                </a:solidFill>
                <a:ea typeface="ＭＳ Ｐゴシック" pitchFamily="34" charset="-128"/>
              </a:rPr>
              <a:t>Activated complex</a:t>
            </a:r>
            <a:r>
              <a:rPr lang="en-US" altLang="en-US" sz="2600" b="1" dirty="0" smtClean="0">
                <a:ea typeface="ＭＳ Ｐゴシック" pitchFamily="34" charset="-128"/>
              </a:rPr>
              <a:t> </a:t>
            </a:r>
            <a:r>
              <a:rPr lang="en-US" altLang="en-US" sz="2600" dirty="0" smtClean="0">
                <a:ea typeface="ＭＳ Ｐゴシック" pitchFamily="34" charset="-128"/>
              </a:rPr>
              <a:t>– an extremely unstable, short-lived intermediate complex</a:t>
            </a:r>
          </a:p>
          <a:p>
            <a:pPr lvl="1">
              <a:spcBef>
                <a:spcPct val="50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Formation of this activated complex requires energy (</a:t>
            </a:r>
            <a:r>
              <a:rPr lang="en-US" altLang="en-US" sz="2600" i="1" dirty="0" err="1" smtClean="0">
                <a:ea typeface="ＭＳ Ｐゴシック" pitchFamily="34" charset="-128"/>
              </a:rPr>
              <a:t>E</a:t>
            </a:r>
            <a:r>
              <a:rPr lang="en-US" altLang="en-US" sz="2600" i="1" baseline="-25000" dirty="0" err="1" smtClean="0">
                <a:ea typeface="ＭＳ Ｐゴシック" pitchFamily="34" charset="-128"/>
              </a:rPr>
              <a:t>a</a:t>
            </a:r>
            <a:r>
              <a:rPr lang="en-US" altLang="en-US" sz="2600" dirty="0" smtClean="0">
                <a:ea typeface="ＭＳ Ｐゴシック" pitchFamily="34" charset="-128"/>
              </a:rPr>
              <a:t>) to overcome the energy barrier to start the reaction</a:t>
            </a:r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7893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789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910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First Law of Thermodynamics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– energy of the universe is constant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This law is also called the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Law of Conservation of Energy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Where does the reaction energy come from that is released and where does the energy go when it is absorbed?</a:t>
            </a:r>
          </a:p>
        </p:txBody>
      </p:sp>
      <p:sp>
        <p:nvSpPr>
          <p:cNvPr id="7170" name="Rectangle 8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First Law of Thermodynamics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dirty="0" smtClean="0">
                <a:ea typeface="ＭＳ Ｐゴシック" pitchFamily="34" charset="-128"/>
              </a:rPr>
              <a:t>Reaction proceeds from reactants to products via the activated complex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Activated complex</a:t>
            </a:r>
            <a:r>
              <a:rPr lang="en-US" altLang="en-US" sz="2400" dirty="0" smtClean="0">
                <a:ea typeface="ＭＳ Ｐゴシック" pitchFamily="34" charset="-128"/>
              </a:rPr>
              <a:t> – </a:t>
            </a: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can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pitchFamily="34" charset="-128"/>
              </a:rPr>
              <a:t>’t be isolated from the reaction mixture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Activation energy (</a:t>
            </a:r>
            <a:r>
              <a:rPr lang="en-US" alt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E</a:t>
            </a:r>
            <a:r>
              <a:rPr lang="en-US" altLang="en-US" sz="2400" baseline="-25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  <a:r>
              <a:rPr lang="en-US" altLang="en-US" sz="2400" dirty="0" smtClean="0">
                <a:ea typeface="ＭＳ Ｐゴシック" pitchFamily="34" charset="-128"/>
              </a:rPr>
              <a:t>- </a:t>
            </a: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the difference between the energy of the reactants and that of the activated complex</a:t>
            </a:r>
          </a:p>
        </p:txBody>
      </p:sp>
      <p:sp>
        <p:nvSpPr>
          <p:cNvPr id="38914" name="Rectangle 5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Model of Activation Energy and the Activated Complex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457200" y="6248400"/>
            <a:ext cx="8550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To be an </a:t>
            </a:r>
            <a:r>
              <a:rPr lang="en-US" altLang="en-US" sz="2400" i="1" dirty="0">
                <a:solidFill>
                  <a:srgbClr val="C00000"/>
                </a:solidFill>
              </a:rPr>
              <a:t>Exothermic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reaction requires a net release of energy (</a:t>
            </a:r>
            <a:r>
              <a:rPr lang="en-US" altLang="en-US" sz="24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H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  <a:endParaRPr lang="en-US" altLang="en-US" dirty="0"/>
          </a:p>
        </p:txBody>
      </p: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8919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892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38918" name="Picture 11" descr="den02621_07_1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46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8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39938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Activation Energy in the Endothermic Reaction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28800"/>
            <a:ext cx="3962400" cy="472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C00000"/>
                </a:solidFill>
                <a:ea typeface="ＭＳ Ｐゴシック" pitchFamily="34" charset="-128"/>
              </a:rPr>
              <a:t>Endothermic</a:t>
            </a:r>
            <a:r>
              <a:rPr lang="en-US" altLang="en-US" sz="2800" dirty="0" smtClean="0">
                <a:ea typeface="ＭＳ Ｐゴシック" pitchFamily="34" charset="-128"/>
              </a:rPr>
              <a:t> reaction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Reaction takes place slowly due to the large activation energy required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The energy of the products is greater than that of the reactants</a:t>
            </a:r>
          </a:p>
          <a:p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39940" name="Picture 8" descr="den02621_07_10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151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40962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Factors That Affect Reaction Rate</a:t>
            </a:r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6781800" cy="41148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Structure of the reacting species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Molecular shape and orientation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Concentration of reactants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Temperature of reactants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Physical state of reactants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 altLang="en-US" dirty="0" smtClean="0">
                <a:ea typeface="ＭＳ Ｐゴシック" pitchFamily="34" charset="-128"/>
              </a:rPr>
              <a:t>Presence of a catalyst</a:t>
            </a: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40965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4096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>
            <a:spLocks noChangeArrowheads="1"/>
          </p:cNvSpPr>
          <p:nvPr/>
        </p:nvSpPr>
        <p:spPr bwMode="auto">
          <a:xfrm>
            <a:off x="1736725" y="171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3200" u="sng">
              <a:solidFill>
                <a:schemeClr val="tx1"/>
              </a:solidFill>
            </a:endParaRP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371600" y="9144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45060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Temperature of Reactants</a:t>
            </a:r>
          </a:p>
        </p:txBody>
      </p:sp>
      <p:sp>
        <p:nvSpPr>
          <p:cNvPr id="4506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5029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Rate </a:t>
            </a:r>
            <a:r>
              <a:rPr lang="en-US" altLang="en-US" i="1" dirty="0" smtClean="0">
                <a:ea typeface="ＭＳ Ｐゴシック" pitchFamily="34" charset="-128"/>
              </a:rPr>
              <a:t>increases</a:t>
            </a:r>
            <a:r>
              <a:rPr lang="en-US" altLang="en-US" dirty="0" smtClean="0">
                <a:ea typeface="ＭＳ Ｐゴシック" pitchFamily="34" charset="-128"/>
              </a:rPr>
              <a:t> as the temperature </a:t>
            </a:r>
            <a:r>
              <a:rPr lang="en-US" altLang="en-US" i="1" dirty="0" smtClean="0">
                <a:ea typeface="ＭＳ Ｐゴシック" pitchFamily="34" charset="-128"/>
              </a:rPr>
              <a:t>increases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Increased temperature relates directly to increased average kinetic energy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Greater kinetic energy increases the speed of particles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Faster particles increases likelihood of collision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Higher kinetic energy means a higher percentage of these collisions will result in product 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Physical State of Reactants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 marL="0" indent="0">
              <a:spcBef>
                <a:spcPct val="40000"/>
              </a:spcBef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Reactions occur when reactants can collide frequently with sufficient energy to react</a:t>
            </a:r>
          </a:p>
          <a:p>
            <a:pPr marL="568325" lvl="1" indent="-168275">
              <a:spcBef>
                <a:spcPct val="40000"/>
              </a:spcBef>
            </a:pPr>
            <a:r>
              <a:rPr lang="en-US" altLang="en-US" sz="2400" b="1" dirty="0" smtClean="0">
                <a:ea typeface="ＭＳ Ｐゴシック" pitchFamily="34" charset="-128"/>
              </a:rPr>
              <a:t>Solid state:  </a:t>
            </a:r>
            <a:r>
              <a:rPr lang="en-US" altLang="en-US" sz="2200" dirty="0" smtClean="0">
                <a:ea typeface="ＭＳ Ｐゴシック" pitchFamily="34" charset="-128"/>
              </a:rPr>
              <a:t>atoms, ions, compounds are close together but restricted in motion</a:t>
            </a:r>
          </a:p>
          <a:p>
            <a:pPr marL="568325" lvl="1" indent="-168275">
              <a:spcBef>
                <a:spcPct val="40000"/>
              </a:spcBef>
            </a:pPr>
            <a:r>
              <a:rPr lang="en-US" altLang="en-US" sz="2400" b="1" dirty="0" smtClean="0">
                <a:ea typeface="ＭＳ Ｐゴシック" pitchFamily="34" charset="-128"/>
              </a:rPr>
              <a:t>Gaseous state:  </a:t>
            </a:r>
            <a:r>
              <a:rPr lang="en-US" altLang="en-US" sz="2200" dirty="0" smtClean="0">
                <a:ea typeface="ＭＳ Ｐゴシック" pitchFamily="34" charset="-128"/>
              </a:rPr>
              <a:t>particles are free to move but often are far apart causing collisions to be relatively infrequent</a:t>
            </a:r>
          </a:p>
          <a:p>
            <a:pPr marL="568325" lvl="1" indent="-168275">
              <a:spcBef>
                <a:spcPct val="40000"/>
              </a:spcBef>
            </a:pPr>
            <a:r>
              <a:rPr lang="en-US" altLang="en-US" sz="2400" b="1" dirty="0" smtClean="0">
                <a:ea typeface="ＭＳ Ｐゴシック" pitchFamily="34" charset="-128"/>
              </a:rPr>
              <a:t>Liquid state:  </a:t>
            </a:r>
            <a:r>
              <a:rPr lang="en-US" altLang="en-US" sz="2200" dirty="0" smtClean="0">
                <a:ea typeface="ＭＳ Ｐゴシック" pitchFamily="34" charset="-128"/>
              </a:rPr>
              <a:t>particles are free to move and are in close proximity</a:t>
            </a:r>
          </a:p>
          <a:p>
            <a:pPr marL="0" indent="0">
              <a:spcBef>
                <a:spcPct val="4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Reactions are fastest in the liquid state and slowest in the solid state (</a:t>
            </a:r>
            <a:r>
              <a:rPr lang="en-US" altLang="en-US" sz="2400" dirty="0" smtClean="0">
                <a:solidFill>
                  <a:schemeClr val="folHlink"/>
                </a:solidFill>
                <a:ea typeface="ＭＳ Ｐゴシック" pitchFamily="34" charset="-128"/>
              </a:rPr>
              <a:t>Liquid</a:t>
            </a:r>
            <a:r>
              <a:rPr lang="en-US" altLang="en-US" sz="2400" dirty="0" smtClean="0">
                <a:ea typeface="ＭＳ Ｐゴシック" pitchFamily="34" charset="-128"/>
              </a:rPr>
              <a:t> &gt; Gas&gt; Solid)</a:t>
            </a:r>
            <a:endParaRPr lang="en-US" altLang="en-US" dirty="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Presence of a Catalyst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990600"/>
            <a:ext cx="8420100" cy="198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Catalyst </a:t>
            </a:r>
            <a:r>
              <a:rPr lang="en-US" altLang="en-US" sz="2800" dirty="0" smtClean="0">
                <a:ea typeface="ＭＳ Ｐゴシック" pitchFamily="34" charset="-128"/>
              </a:rPr>
              <a:t>– a substance that </a:t>
            </a:r>
            <a:r>
              <a:rPr lang="en-US" altLang="en-US" sz="2800" i="1" dirty="0" smtClean="0">
                <a:ea typeface="ＭＳ Ｐゴシック" pitchFamily="34" charset="-128"/>
              </a:rPr>
              <a:t>increases</a:t>
            </a:r>
            <a:r>
              <a:rPr lang="en-US" altLang="en-US" sz="2800" dirty="0" smtClean="0">
                <a:ea typeface="ＭＳ Ｐゴシック" pitchFamily="34" charset="-128"/>
              </a:rPr>
              <a:t> the reaction rate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Undergoes no net change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Does not alter the final product of the reaction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Interacts with the reactants to create an alternative pathway for product production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pic>
        <p:nvPicPr>
          <p:cNvPr id="47108" name="Picture 7" descr="G:\Graphics\Powerpoint\MH_DCM\Denniston\Final files\chapter 07\Jpg\Line Art\den02621_0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624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 rot="-5400000">
            <a:off x="-2286000" y="297180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7.3 Kinetics</a:t>
            </a:r>
          </a:p>
        </p:txBody>
      </p:sp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Use of a Solid Phase Catalyst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4038600"/>
            <a:ext cx="7772400" cy="26670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Haber Process is a synthesis of ammonia facilitated by a solid phase catalyst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Diatomic gases bind to the surface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Bonds are weakened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Dissociation of diatomic gases and reformation of NH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Newly formed NH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smtClean="0">
                <a:ea typeface="ＭＳ Ｐゴシック" pitchFamily="34" charset="-128"/>
              </a:rPr>
              <a:t> leaves the solid surface with catalyst unchanged</a:t>
            </a:r>
          </a:p>
        </p:txBody>
      </p:sp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5943600" y="1981200"/>
            <a:ext cx="2659063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chemeClr val="accent2"/>
                </a:solidFill>
              </a:rPr>
              <a:t>N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+3H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>
                <a:solidFill>
                  <a:schemeClr val="accent2"/>
                </a:solidFill>
                <a:sym typeface="Symbol" pitchFamily="18" charset="2"/>
              </a:rPr>
              <a:t> 2NH</a:t>
            </a:r>
            <a:r>
              <a:rPr lang="en-US" altLang="en-US" sz="2800" baseline="-25000">
                <a:solidFill>
                  <a:schemeClr val="accent2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1927225" y="288766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8134" name="Picture 9" descr="G:\Graphics\Powerpoint\MH_DCM\Denniston\Final files\chapter 07\Jpg\Line Art\den02621_07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36528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683" y="228600"/>
            <a:ext cx="72390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dirty="0" smtClean="0">
                <a:ea typeface="ＭＳ Ｐゴシック" pitchFamily="34" charset="-128"/>
              </a:rPr>
              <a:t>7.4 Equilibrium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610600" cy="590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4488" indent="-344488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1363" indent="-28257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b="1" dirty="0">
                <a:solidFill>
                  <a:schemeClr val="accent6"/>
                </a:solidFill>
              </a:rPr>
              <a:t>Physical </a:t>
            </a:r>
            <a:r>
              <a:rPr lang="en-US" altLang="en-US" sz="3200" b="1" dirty="0" smtClean="0">
                <a:solidFill>
                  <a:schemeClr val="accent6"/>
                </a:solidFill>
              </a:rPr>
              <a:t>equilibrium </a:t>
            </a:r>
            <a:r>
              <a:rPr lang="en-US" altLang="en-US" sz="3200" dirty="0">
                <a:solidFill>
                  <a:schemeClr val="tx1"/>
                </a:solidFill>
              </a:rPr>
              <a:t>are reversible 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 lvl="1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Two phases of the same substance</a:t>
            </a:r>
          </a:p>
          <a:p>
            <a:pPr lvl="2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400" dirty="0" smtClean="0">
                <a:solidFill>
                  <a:schemeClr val="tx1"/>
                </a:solidFill>
              </a:rPr>
              <a:t>Dissolved </a:t>
            </a:r>
            <a:r>
              <a:rPr lang="en-US" altLang="en-US" sz="2400" dirty="0">
                <a:solidFill>
                  <a:schemeClr val="tx1"/>
                </a:solidFill>
              </a:rPr>
              <a:t>oxygen in lake water</a:t>
            </a:r>
          </a:p>
          <a:p>
            <a:pPr lvl="2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</a:rPr>
              <a:t>Stalactite and stalagmite formation</a:t>
            </a:r>
          </a:p>
          <a:p>
            <a:pPr lvl="2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</a:rPr>
              <a:t>Sugar dissolved in water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b="1" dirty="0">
                <a:solidFill>
                  <a:schemeClr val="accent2"/>
                </a:solidFill>
              </a:rPr>
              <a:t>Reversible reaction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– a process that can occur in both directions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US" altLang="en-US" sz="2800" dirty="0">
                <a:solidFill>
                  <a:schemeClr val="tx1"/>
                </a:solidFill>
              </a:rPr>
              <a:t>Use </a:t>
            </a:r>
            <a:r>
              <a:rPr lang="en-US" altLang="en-US" sz="2800" dirty="0" smtClean="0">
                <a:solidFill>
                  <a:schemeClr val="tx1"/>
                </a:solidFill>
              </a:rPr>
              <a:t>equilibrium arrow </a:t>
            </a:r>
            <a:r>
              <a:rPr lang="en-US" altLang="en-US" sz="2800" dirty="0">
                <a:solidFill>
                  <a:schemeClr val="tx1"/>
                </a:solidFill>
              </a:rPr>
              <a:t>symbol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 sz="3200" b="1" dirty="0">
                <a:solidFill>
                  <a:schemeClr val="accent2"/>
                </a:solidFill>
              </a:rPr>
              <a:t>Dynamic equilibrium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– the rate of the forward process in a reversible reaction is exactly balanced by the rate of the reverse process</a:t>
            </a:r>
          </a:p>
        </p:txBody>
      </p:sp>
      <p:pic>
        <p:nvPicPr>
          <p:cNvPr id="55300" name="Picture 5" descr="eq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5310"/>
            <a:ext cx="746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8077200" y="1152525"/>
            <a:ext cx="762000" cy="523875"/>
            <a:chOff x="3962400" y="5791200"/>
            <a:chExt cx="762000" cy="523220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60418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533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Chemical Equilibrium</a:t>
            </a:r>
          </a:p>
        </p:txBody>
      </p:sp>
      <p:sp>
        <p:nvSpPr>
          <p:cNvPr id="6041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800"/>
            <a:ext cx="38100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Initially the forward reaction is rapid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Reactant concentrations are high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Product concentration negligible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Forward reaction rate decreases with time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Concentrations of reactants are decreasing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Product concentration increasing</a:t>
            </a:r>
          </a:p>
        </p:txBody>
      </p:sp>
      <p:sp>
        <p:nvSpPr>
          <p:cNvPr id="60420" name="Text Box 13"/>
          <p:cNvSpPr txBox="1">
            <a:spLocks noChangeArrowheads="1"/>
          </p:cNvSpPr>
          <p:nvPr/>
        </p:nvSpPr>
        <p:spPr bwMode="auto">
          <a:xfrm>
            <a:off x="2749550" y="762000"/>
            <a:ext cx="4375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3200">
                <a:solidFill>
                  <a:schemeClr val="tx1"/>
                </a:solidFill>
              </a:rPr>
              <a:t>N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(</a:t>
            </a:r>
            <a:r>
              <a:rPr lang="en-US" altLang="en-US" sz="2400" i="1">
                <a:solidFill>
                  <a:schemeClr val="tx1"/>
                </a:solidFill>
              </a:rPr>
              <a:t>g</a:t>
            </a:r>
            <a:r>
              <a:rPr lang="en-US" altLang="en-US" sz="24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+ 3H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(</a:t>
            </a:r>
            <a:r>
              <a:rPr lang="en-US" altLang="en-US" sz="2400" i="1">
                <a:solidFill>
                  <a:schemeClr val="tx1"/>
                </a:solidFill>
              </a:rPr>
              <a:t>g</a:t>
            </a:r>
            <a:r>
              <a:rPr lang="en-US" altLang="en-US" sz="24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      2NH</a:t>
            </a:r>
            <a:r>
              <a:rPr lang="en-US" altLang="en-US" sz="3200" baseline="-25000">
                <a:solidFill>
                  <a:schemeClr val="tx1"/>
                </a:solidFill>
              </a:rPr>
              <a:t>3</a:t>
            </a:r>
            <a:r>
              <a:rPr lang="en-US" altLang="en-US" sz="2400">
                <a:solidFill>
                  <a:schemeClr val="tx1"/>
                </a:solidFill>
              </a:rPr>
              <a:t>(</a:t>
            </a:r>
            <a:r>
              <a:rPr lang="en-US" altLang="en-US" sz="2400" i="1">
                <a:solidFill>
                  <a:schemeClr val="tx1"/>
                </a:solidFill>
              </a:rPr>
              <a:t>g</a:t>
            </a:r>
            <a:r>
              <a:rPr lang="en-US" altLang="en-US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0421" name="Text Box 15"/>
          <p:cNvSpPr txBox="1">
            <a:spLocks noChangeArrowheads="1"/>
          </p:cNvSpPr>
          <p:nvPr/>
        </p:nvSpPr>
        <p:spPr bwMode="auto">
          <a:xfrm>
            <a:off x="1066800" y="5410200"/>
            <a:ext cx="7852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</a:rPr>
              <a:t>Equilibrium occurs when the rate of </a:t>
            </a:r>
            <a:r>
              <a:rPr lang="en-US" altLang="en-US" sz="2400" dirty="0">
                <a:solidFill>
                  <a:schemeClr val="accent2"/>
                </a:solidFill>
              </a:rPr>
              <a:t>reactant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depletion</a:t>
            </a:r>
            <a:r>
              <a:rPr lang="en-US" altLang="en-US" sz="2400" dirty="0">
                <a:solidFill>
                  <a:schemeClr val="tx1"/>
                </a:solidFill>
              </a:rPr>
              <a:t> is </a:t>
            </a:r>
          </a:p>
          <a:p>
            <a:pPr algn="l"/>
            <a:r>
              <a:rPr lang="en-US" altLang="en-US" sz="2400" dirty="0">
                <a:solidFill>
                  <a:schemeClr val="tx1"/>
                </a:solidFill>
              </a:rPr>
              <a:t>equal to the rate of </a:t>
            </a:r>
            <a:r>
              <a:rPr lang="en-US" altLang="en-US" sz="2400" dirty="0">
                <a:solidFill>
                  <a:schemeClr val="accent2"/>
                </a:solidFill>
              </a:rPr>
              <a:t>product depletion </a:t>
            </a:r>
          </a:p>
          <a:p>
            <a:pPr algn="l"/>
            <a:r>
              <a:rPr lang="en-US" altLang="en-US" sz="2400" i="1" dirty="0">
                <a:solidFill>
                  <a:srgbClr val="C00000"/>
                </a:solidFill>
              </a:rPr>
              <a:t>Rates</a:t>
            </a:r>
            <a:r>
              <a:rPr lang="en-US" altLang="en-US" sz="2400" dirty="0">
                <a:solidFill>
                  <a:srgbClr val="C00000"/>
                </a:solidFill>
              </a:rPr>
              <a:t> of forward and reverse reactions </a:t>
            </a:r>
            <a:r>
              <a:rPr lang="en-US" altLang="en-US" sz="2400" i="1" dirty="0">
                <a:solidFill>
                  <a:srgbClr val="C00000"/>
                </a:solidFill>
              </a:rPr>
              <a:t>are Equal</a:t>
            </a:r>
          </a:p>
        </p:txBody>
      </p:sp>
      <p:pic>
        <p:nvPicPr>
          <p:cNvPr id="60423" name="Picture 6" descr="eq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81075"/>
            <a:ext cx="685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 descr="den02761_07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762125"/>
            <a:ext cx="3894137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4"/>
          <p:cNvGraphicFramePr>
            <a:graphicFrameLocks noChangeAspect="1"/>
          </p:cNvGraphicFramePr>
          <p:nvPr/>
        </p:nvGraphicFramePr>
        <p:xfrm>
          <a:off x="3581400" y="4991100"/>
          <a:ext cx="243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Equation" r:id="rId3" imgW="977476" imgH="444307" progId="Equation.3">
                  <p:embed/>
                </p:oleObj>
              </mc:Choice>
              <mc:Fallback>
                <p:oleObj name="Equation" r:id="rId3" imgW="977476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991100"/>
                        <a:ext cx="2438400" cy="1104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90" name="Group 7"/>
          <p:cNvGrpSpPr>
            <a:grpSpLocks/>
          </p:cNvGrpSpPr>
          <p:nvPr/>
        </p:nvGrpSpPr>
        <p:grpSpPr bwMode="auto">
          <a:xfrm>
            <a:off x="1371600" y="2028456"/>
            <a:ext cx="7391400" cy="579438"/>
            <a:chOff x="864" y="1344"/>
            <a:chExt cx="4656" cy="365"/>
          </a:xfrm>
        </p:grpSpPr>
        <p:sp>
          <p:nvSpPr>
            <p:cNvPr id="63494" name="Text Box 8"/>
            <p:cNvSpPr txBox="1">
              <a:spLocks noChangeArrowheads="1"/>
            </p:cNvSpPr>
            <p:nvPr/>
          </p:nvSpPr>
          <p:spPr bwMode="auto">
            <a:xfrm>
              <a:off x="864" y="1344"/>
              <a:ext cx="46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339725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i="1">
                  <a:solidFill>
                    <a:schemeClr val="tx1"/>
                  </a:solidFill>
                </a:rPr>
                <a:t>a</a:t>
              </a:r>
              <a:r>
                <a:rPr lang="en-US" altLang="en-US" sz="3200">
                  <a:solidFill>
                    <a:schemeClr val="tx1"/>
                  </a:solidFill>
                </a:rPr>
                <a:t>A + </a:t>
              </a:r>
              <a:r>
                <a:rPr lang="en-US" altLang="en-US" sz="3200" i="1">
                  <a:solidFill>
                    <a:schemeClr val="tx1"/>
                  </a:solidFill>
                </a:rPr>
                <a:t>b</a:t>
              </a:r>
              <a:r>
                <a:rPr lang="en-US" altLang="en-US" sz="3200">
                  <a:solidFill>
                    <a:schemeClr val="tx1"/>
                  </a:solidFill>
                </a:rPr>
                <a:t>B     </a:t>
              </a:r>
              <a:r>
                <a:rPr lang="en-US" altLang="en-US" sz="3200">
                  <a:solidFill>
                    <a:schemeClr val="tx1"/>
                  </a:solidFill>
                  <a:latin typeface="1Lanz Chemistry" pitchFamily="2" charset="0"/>
                </a:rPr>
                <a:t>  </a:t>
              </a:r>
              <a:r>
                <a:rPr lang="en-US" altLang="en-US" sz="3200" i="1">
                  <a:solidFill>
                    <a:schemeClr val="tx1"/>
                  </a:solidFill>
                </a:rPr>
                <a:t>c</a:t>
              </a:r>
              <a:r>
                <a:rPr lang="en-US" altLang="en-US" sz="3200">
                  <a:solidFill>
                    <a:schemeClr val="tx1"/>
                  </a:solidFill>
                </a:rPr>
                <a:t>C + </a:t>
              </a:r>
              <a:r>
                <a:rPr lang="en-US" altLang="en-US" sz="3200" i="1">
                  <a:solidFill>
                    <a:schemeClr val="tx1"/>
                  </a:solidFill>
                </a:rPr>
                <a:t>d</a:t>
              </a:r>
              <a:r>
                <a:rPr lang="en-US" altLang="en-US" sz="320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63495" name="Picture 9" descr="equi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13"/>
              <a:ext cx="43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491" name="Rectangle 11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63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Generalized Equilibrium Expression for a Chemical Reaction</a:t>
            </a:r>
          </a:p>
        </p:txBody>
      </p:sp>
      <p:sp>
        <p:nvSpPr>
          <p:cNvPr id="6349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447800" y="2743200"/>
            <a:ext cx="7772400" cy="3048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 and B are reactants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C and D are products</a:t>
            </a:r>
          </a:p>
          <a:p>
            <a:r>
              <a:rPr lang="en-US" altLang="en-US" i="1" dirty="0" smtClean="0">
                <a:ea typeface="ＭＳ Ｐゴシック" pitchFamily="34" charset="-128"/>
              </a:rPr>
              <a:t>a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i="1" dirty="0" smtClean="0">
                <a:ea typeface="ＭＳ Ｐゴシック" pitchFamily="34" charset="-128"/>
              </a:rPr>
              <a:t>b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i="1" dirty="0" smtClean="0">
                <a:ea typeface="ＭＳ Ｐゴシック" pitchFamily="34" charset="-128"/>
              </a:rPr>
              <a:t>c</a:t>
            </a:r>
            <a:r>
              <a:rPr lang="en-US" altLang="en-US" dirty="0" smtClean="0">
                <a:ea typeface="ＭＳ Ｐゴシック" pitchFamily="34" charset="-128"/>
              </a:rPr>
              <a:t>, and </a:t>
            </a:r>
            <a:r>
              <a:rPr lang="en-US" altLang="en-US" i="1" dirty="0" smtClean="0">
                <a:ea typeface="ＭＳ Ｐゴシック" pitchFamily="34" charset="-128"/>
              </a:rPr>
              <a:t>d</a:t>
            </a:r>
            <a:r>
              <a:rPr lang="en-US" altLang="en-US" dirty="0" smtClean="0">
                <a:ea typeface="ＭＳ Ｐゴシック" pitchFamily="34" charset="-128"/>
              </a:rPr>
              <a:t> are the coefficients of the balanced equation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Exothermic and Endothermic Reactions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62200"/>
            <a:ext cx="7772400" cy="4114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Consider the reaction converting AB and CD to AD and CB</a:t>
            </a:r>
          </a:p>
          <a:p>
            <a:r>
              <a:rPr lang="en-US" altLang="en-US" smtClean="0">
                <a:ea typeface="ＭＳ Ｐゴシック" pitchFamily="34" charset="-128"/>
              </a:rPr>
              <a:t>Each chemical bond is stored chemical energy</a:t>
            </a:r>
          </a:p>
          <a:p>
            <a:r>
              <a:rPr lang="en-US" altLang="en-US" smtClean="0">
                <a:ea typeface="ＭＳ Ｐゴシック" pitchFamily="34" charset="-128"/>
              </a:rPr>
              <a:t>If a reaction will occur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Bonds must break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Breaking bonds requires energy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514600" y="1554163"/>
            <a:ext cx="4452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A-B + C-D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A-D + C-B</a:t>
            </a:r>
            <a:endParaRPr lang="en-US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2296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Interpreting Equilibrium Constants - continued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543800" cy="45720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AutoNum type="arabicPeriod" startAt="2"/>
            </a:pPr>
            <a:r>
              <a:rPr lang="en-US" altLang="en-US" b="1" dirty="0" smtClean="0">
                <a:ea typeface="ＭＳ Ｐゴシック" pitchFamily="34" charset="-128"/>
              </a:rPr>
              <a:t>K</a:t>
            </a:r>
            <a:r>
              <a:rPr lang="en-US" altLang="en-US" b="1" baseline="-25000" dirty="0" smtClean="0">
                <a:ea typeface="ＭＳ Ｐゴシック" pitchFamily="34" charset="-128"/>
              </a:rPr>
              <a:t>eq</a:t>
            </a:r>
            <a:r>
              <a:rPr lang="en-US" altLang="en-US" b="1" dirty="0" smtClean="0">
                <a:ea typeface="ＭＳ Ｐゴシック" pitchFamily="34" charset="-128"/>
              </a:rPr>
              <a:t> less than 1 </a:t>
            </a: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altLang="en-US" b="1" dirty="0" smtClean="0">
                <a:ea typeface="ＭＳ Ｐゴシック" pitchFamily="34" charset="-128"/>
              </a:rPr>
              <a:t> 10</a:t>
            </a:r>
            <a:r>
              <a:rPr lang="en-US" altLang="en-US" b="1" baseline="30000" dirty="0" smtClean="0"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US" altLang="en-US" b="1" baseline="30000" dirty="0" smtClean="0">
                <a:ea typeface="ＭＳ Ｐゴシック" pitchFamily="34" charset="-128"/>
              </a:rPr>
              <a:t>3</a:t>
            </a:r>
            <a:endParaRPr lang="en-US" altLang="en-US" b="1" dirty="0" smtClean="0">
              <a:ea typeface="ＭＳ Ｐゴシック" pitchFamily="34" charset="-128"/>
            </a:endParaRPr>
          </a:p>
          <a:p>
            <a:pPr marL="990600" lvl="1" indent="-533400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Small value of K</a:t>
            </a:r>
            <a:r>
              <a:rPr lang="en-US" altLang="en-US" baseline="-25000" dirty="0" smtClean="0">
                <a:ea typeface="ＭＳ Ｐゴシック" pitchFamily="34" charset="-128"/>
              </a:rPr>
              <a:t>eq</a:t>
            </a:r>
            <a:r>
              <a:rPr lang="en-US" altLang="en-US" dirty="0" smtClean="0">
                <a:ea typeface="ＭＳ Ｐゴシック" pitchFamily="34" charset="-128"/>
              </a:rPr>
              <a:t> indicates numerator </a:t>
            </a:r>
            <a:r>
              <a:rPr lang="en-US" altLang="en-US" sz="2400" dirty="0" smtClean="0">
                <a:ea typeface="ＭＳ Ｐゴシック" pitchFamily="34" charset="-128"/>
              </a:rPr>
              <a:t>(product term)</a:t>
            </a:r>
            <a:r>
              <a:rPr lang="en-US" altLang="en-US" dirty="0" smtClean="0">
                <a:ea typeface="ＭＳ Ｐゴシック" pitchFamily="34" charset="-128"/>
              </a:rPr>
              <a:t> &lt;&lt;&lt; denominator </a:t>
            </a:r>
            <a:r>
              <a:rPr lang="en-US" altLang="en-US" sz="2400" dirty="0" smtClean="0">
                <a:ea typeface="ＭＳ Ｐゴシック" pitchFamily="34" charset="-128"/>
              </a:rPr>
              <a:t>(reactant term)</a:t>
            </a:r>
          </a:p>
          <a:p>
            <a:pPr marL="990600" lvl="1" indent="-533400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At equilibrium mostly reactant present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FontTx/>
              <a:buAutoNum type="arabicPeriod" startAt="3"/>
            </a:pPr>
            <a:r>
              <a:rPr lang="en-US" altLang="en-US" b="1" dirty="0" smtClean="0">
                <a:ea typeface="ＭＳ Ｐゴシック" pitchFamily="34" charset="-128"/>
              </a:rPr>
              <a:t>K</a:t>
            </a:r>
            <a:r>
              <a:rPr lang="en-US" altLang="en-US" b="1" baseline="-25000" dirty="0" smtClean="0">
                <a:ea typeface="ＭＳ Ｐゴシック" pitchFamily="34" charset="-128"/>
              </a:rPr>
              <a:t>eq</a:t>
            </a:r>
            <a:r>
              <a:rPr lang="en-US" altLang="en-US" b="1" dirty="0" smtClean="0">
                <a:ea typeface="ＭＳ Ｐゴシック" pitchFamily="34" charset="-128"/>
              </a:rPr>
              <a:t> between 1 </a:t>
            </a: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altLang="en-US" b="1" dirty="0" smtClean="0">
                <a:ea typeface="ＭＳ Ｐゴシック" pitchFamily="34" charset="-128"/>
              </a:rPr>
              <a:t> 10</a:t>
            </a:r>
            <a:r>
              <a:rPr lang="en-US" altLang="en-US" b="1" baseline="30000" dirty="0" smtClean="0"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US" altLang="en-US" b="1" baseline="30000" dirty="0" smtClean="0">
                <a:ea typeface="ＭＳ Ｐゴシック" pitchFamily="34" charset="-128"/>
              </a:rPr>
              <a:t>3</a:t>
            </a:r>
            <a:r>
              <a:rPr lang="en-US" altLang="en-US" b="1" dirty="0" smtClean="0">
                <a:ea typeface="ＭＳ Ｐゴシック" pitchFamily="34" charset="-128"/>
              </a:rPr>
              <a:t> and 1 </a:t>
            </a:r>
            <a:r>
              <a:rPr lang="en-US" altLang="en-US" b="1" dirty="0" smtClean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altLang="en-US" b="1" dirty="0" smtClean="0">
                <a:ea typeface="ＭＳ Ｐゴシック" pitchFamily="34" charset="-128"/>
              </a:rPr>
              <a:t> 10</a:t>
            </a:r>
            <a:r>
              <a:rPr lang="en-US" altLang="en-US" b="1" baseline="30000" dirty="0" smtClean="0">
                <a:ea typeface="ＭＳ Ｐゴシック" pitchFamily="34" charset="-128"/>
              </a:rPr>
              <a:t>3</a:t>
            </a:r>
            <a:endParaRPr lang="en-US" altLang="en-US" b="1" dirty="0" smtClean="0">
              <a:ea typeface="ＭＳ Ｐゴシック" pitchFamily="34" charset="-128"/>
            </a:endParaRPr>
          </a:p>
          <a:p>
            <a:pPr marL="990600" lvl="1" indent="-5334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Equilibrium mixture contains significant concentration of both reactants and products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 marL="609600" indent="-609600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6"/>
          <p:cNvGrpSpPr>
            <a:grpSpLocks/>
          </p:cNvGrpSpPr>
          <p:nvPr/>
        </p:nvGrpSpPr>
        <p:grpSpPr bwMode="auto">
          <a:xfrm>
            <a:off x="5029200" y="1858963"/>
            <a:ext cx="4003675" cy="584200"/>
            <a:chOff x="3350" y="685"/>
            <a:chExt cx="2210" cy="368"/>
          </a:xfrm>
        </p:grpSpPr>
        <p:sp>
          <p:nvSpPr>
            <p:cNvPr id="69642" name="Text Box 7"/>
            <p:cNvSpPr txBox="1">
              <a:spLocks noChangeArrowheads="1"/>
            </p:cNvSpPr>
            <p:nvPr/>
          </p:nvSpPr>
          <p:spPr bwMode="auto">
            <a:xfrm>
              <a:off x="3350" y="685"/>
              <a:ext cx="22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tx1"/>
                  </a:solidFill>
                </a:rPr>
                <a:t> 2NO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</a:rPr>
                <a:t>(</a:t>
              </a:r>
              <a:r>
                <a:rPr lang="en-US" altLang="en-US" sz="2800" i="1">
                  <a:solidFill>
                    <a:schemeClr val="tx1"/>
                  </a:solidFill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</a:rPr>
                <a:t>)  </a:t>
              </a:r>
              <a:r>
                <a:rPr lang="en-US" altLang="en-US" sz="3200">
                  <a:solidFill>
                    <a:schemeClr val="tx1"/>
                  </a:solidFill>
                </a:rPr>
                <a:t>    </a:t>
              </a:r>
              <a:r>
                <a:rPr lang="en-US" altLang="en-US" sz="3200">
                  <a:solidFill>
                    <a:schemeClr val="tx1"/>
                  </a:solidFill>
                  <a:latin typeface="1Lanz Chemistry" pitchFamily="2" charset="0"/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</a:rPr>
                <a:t>N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2</a:t>
              </a:r>
              <a:r>
                <a:rPr lang="en-US" altLang="en-US" sz="3200">
                  <a:solidFill>
                    <a:schemeClr val="tx1"/>
                  </a:solidFill>
                </a:rPr>
                <a:t>O</a:t>
              </a:r>
              <a:r>
                <a:rPr lang="en-US" altLang="en-US" sz="3200" baseline="-25000">
                  <a:solidFill>
                    <a:schemeClr val="tx1"/>
                  </a:solidFill>
                </a:rPr>
                <a:t>4</a:t>
              </a:r>
              <a:r>
                <a:rPr lang="en-US" altLang="en-US" sz="2800">
                  <a:solidFill>
                    <a:schemeClr val="tx1"/>
                  </a:solidFill>
                </a:rPr>
                <a:t>(</a:t>
              </a:r>
              <a:r>
                <a:rPr lang="en-US" altLang="en-US" sz="2800" i="1">
                  <a:solidFill>
                    <a:schemeClr val="tx1"/>
                  </a:solidFill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69643" name="Picture 8" descr="equ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858"/>
              <a:ext cx="2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34" name="Rectangle 10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69635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Calculating Equilibrium Constants</a:t>
            </a:r>
          </a:p>
        </p:txBody>
      </p:sp>
      <p:sp>
        <p:nvSpPr>
          <p:cNvPr id="6963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371600"/>
            <a:ext cx="3810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smtClean="0">
                <a:ea typeface="ＭＳ Ｐゴシック" pitchFamily="34" charset="-128"/>
              </a:rPr>
              <a:t>A reversible reaction is allowed to proceed until the system reaches equilibrium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smtClean="0">
                <a:ea typeface="ＭＳ Ｐゴシック" pitchFamily="34" charset="-128"/>
              </a:rPr>
              <a:t>Amount of reactants and products no longer changes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smtClean="0">
                <a:ea typeface="ＭＳ Ｐゴシック" pitchFamily="34" charset="-128"/>
              </a:rPr>
              <a:t>Analyze reaction mixture to determine molar concentrations of each product and reactant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grpSp>
        <p:nvGrpSpPr>
          <p:cNvPr id="69638" name="Group 9"/>
          <p:cNvGrpSpPr>
            <a:grpSpLocks/>
          </p:cNvGrpSpPr>
          <p:nvPr/>
        </p:nvGrpSpPr>
        <p:grpSpPr bwMode="auto">
          <a:xfrm>
            <a:off x="7848600" y="1143000"/>
            <a:ext cx="762000" cy="523875"/>
            <a:chOff x="3962400" y="5791200"/>
            <a:chExt cx="762000" cy="523220"/>
          </a:xfrm>
        </p:grpSpPr>
        <p:sp>
          <p:nvSpPr>
            <p:cNvPr id="69640" name="TextBox 11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6964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69645" name="Picture 13" descr="den02761_07_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2543175"/>
            <a:ext cx="3627438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8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1682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LeChatelier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Principle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467600" cy="53340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5000"/>
              </a:spcBef>
              <a:buClrTx/>
            </a:pPr>
            <a:r>
              <a:rPr lang="en-US" altLang="en-US" b="1" dirty="0" err="1" smtClean="0">
                <a:solidFill>
                  <a:schemeClr val="accent2"/>
                </a:solidFill>
                <a:ea typeface="ＭＳ Ｐゴシック" pitchFamily="34" charset="-128"/>
              </a:rPr>
              <a:t>LeChatelier</a:t>
            </a:r>
            <a:r>
              <a:rPr lang="ja-JP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’</a:t>
            </a:r>
            <a:r>
              <a:rPr lang="en-US" altLang="ja-JP" b="1" dirty="0" smtClean="0">
                <a:solidFill>
                  <a:schemeClr val="accent2"/>
                </a:solidFill>
                <a:ea typeface="ＭＳ Ｐゴシック" pitchFamily="34" charset="-128"/>
              </a:rPr>
              <a:t>s Principle</a:t>
            </a:r>
            <a:r>
              <a:rPr lang="en-US" altLang="ja-JP" b="1" dirty="0" smtClean="0">
                <a:ea typeface="ＭＳ Ｐゴシック" pitchFamily="34" charset="-128"/>
              </a:rPr>
              <a:t> </a:t>
            </a:r>
            <a:r>
              <a:rPr lang="en-US" altLang="ja-JP" dirty="0" smtClean="0">
                <a:ea typeface="ＭＳ Ｐゴシック" pitchFamily="34" charset="-128"/>
              </a:rPr>
              <a:t>– if  a stress is placed on a system at equilibrium, the system will respond by altering the equilibrium composition in such a way as to minimize the stress</a:t>
            </a:r>
          </a:p>
          <a:p>
            <a:pPr>
              <a:lnSpc>
                <a:spcPct val="95000"/>
              </a:lnSpc>
              <a:spcBef>
                <a:spcPct val="100000"/>
              </a:spcBef>
            </a:pPr>
            <a:r>
              <a:rPr lang="en-US" altLang="en-US" dirty="0" smtClean="0">
                <a:ea typeface="ＭＳ Ｐゴシック" pitchFamily="34" charset="-128"/>
              </a:rPr>
              <a:t>If reactants and products are present in a fixed volume and more NH</a:t>
            </a:r>
            <a:r>
              <a:rPr lang="en-US" altLang="en-US" baseline="-25000" dirty="0" smtClean="0">
                <a:ea typeface="ＭＳ Ｐゴシック" pitchFamily="34" charset="-128"/>
              </a:rPr>
              <a:t>3</a:t>
            </a:r>
            <a:r>
              <a:rPr lang="en-US" altLang="en-US" dirty="0" smtClean="0">
                <a:ea typeface="ＭＳ Ｐゴシック" pitchFamily="34" charset="-128"/>
              </a:rPr>
              <a:t> is added into the container, the system will be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stressed</a:t>
            </a:r>
          </a:p>
          <a:p>
            <a:pPr lvl="1">
              <a:spcBef>
                <a:spcPct val="50000"/>
              </a:spcBef>
            </a:pP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Stressed</a:t>
            </a:r>
            <a:r>
              <a:rPr lang="en-US" altLang="en-US" dirty="0" smtClean="0">
                <a:ea typeface="ＭＳ Ｐゴシック" pitchFamily="34" charset="-128"/>
              </a:rPr>
              <a:t> = the equilibrium will be disturbed</a:t>
            </a: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2743200" y="3429000"/>
            <a:ext cx="4454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N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+ 3H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  <a:r>
              <a:rPr lang="en-US" altLang="en-US" sz="3200">
                <a:solidFill>
                  <a:schemeClr val="tx1"/>
                </a:solidFill>
              </a:rPr>
              <a:t>      2NH</a:t>
            </a:r>
            <a:r>
              <a:rPr lang="en-US" altLang="en-US" sz="3200" baseline="-25000">
                <a:solidFill>
                  <a:schemeClr val="tx1"/>
                </a:solidFill>
              </a:rPr>
              <a:t>3</a:t>
            </a:r>
            <a:r>
              <a:rPr lang="en-US" altLang="en-US" sz="2800">
                <a:solidFill>
                  <a:schemeClr val="tx1"/>
                </a:solidFill>
              </a:rPr>
              <a:t>(</a:t>
            </a:r>
            <a:r>
              <a:rPr lang="en-US" altLang="en-US" sz="2800" i="1">
                <a:solidFill>
                  <a:schemeClr val="tx1"/>
                </a:solidFill>
              </a:rPr>
              <a:t>g</a:t>
            </a:r>
            <a:r>
              <a:rPr lang="en-US" altLang="en-US" sz="28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1685" name="Picture 7" descr="eq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5334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6" name="Group 9"/>
          <p:cNvGrpSpPr>
            <a:grpSpLocks/>
          </p:cNvGrpSpPr>
          <p:nvPr/>
        </p:nvGrpSpPr>
        <p:grpSpPr bwMode="auto">
          <a:xfrm>
            <a:off x="8001000" y="1152525"/>
            <a:ext cx="838200" cy="523875"/>
            <a:chOff x="3886200" y="5791200"/>
            <a:chExt cx="838200" cy="523220"/>
          </a:xfrm>
        </p:grpSpPr>
        <p:sp>
          <p:nvSpPr>
            <p:cNvPr id="71687" name="TextBox 9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71688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LeChatelier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Principle Example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5334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 smtClean="0">
                <a:ea typeface="ＭＳ Ｐゴシック" pitchFamily="34" charset="-128"/>
              </a:rPr>
              <a:t>Adding NH</a:t>
            </a:r>
            <a:r>
              <a:rPr lang="en-US" altLang="en-US" baseline="-25000" dirty="0" smtClean="0">
                <a:ea typeface="ＭＳ Ｐゴシック" pitchFamily="34" charset="-128"/>
              </a:rPr>
              <a:t>3</a:t>
            </a:r>
            <a:r>
              <a:rPr lang="en-US" altLang="en-US" dirty="0" smtClean="0">
                <a:ea typeface="ＭＳ Ｐゴシック" pitchFamily="34" charset="-128"/>
              </a:rPr>
              <a:t> to the system causes stress</a:t>
            </a:r>
          </a:p>
          <a:p>
            <a:pPr lvl="1">
              <a:lnSpc>
                <a:spcPct val="85000"/>
              </a:lnSpc>
            </a:pPr>
            <a:r>
              <a:rPr lang="en-US" altLang="en-US" dirty="0" smtClean="0">
                <a:ea typeface="ＭＳ Ｐゴシック" pitchFamily="34" charset="-128"/>
              </a:rPr>
              <a:t>To relieve stress, remove as much of added material as possible by converting it to reactants</a:t>
            </a:r>
          </a:p>
          <a:p>
            <a:pPr>
              <a:lnSpc>
                <a:spcPct val="85000"/>
              </a:lnSpc>
            </a:pPr>
            <a:r>
              <a:rPr lang="en-US" altLang="en-US" dirty="0" smtClean="0">
                <a:ea typeface="ＭＳ Ｐゴシック" pitchFamily="34" charset="-128"/>
              </a:rPr>
              <a:t>Adding N</a:t>
            </a:r>
            <a:r>
              <a:rPr lang="en-US" altLang="en-US" baseline="-25000" dirty="0" smtClean="0">
                <a:ea typeface="ＭＳ Ｐゴシック" pitchFamily="34" charset="-128"/>
              </a:rPr>
              <a:t>2 </a:t>
            </a:r>
            <a:r>
              <a:rPr lang="en-US" altLang="en-US" dirty="0" smtClean="0">
                <a:ea typeface="ＭＳ Ｐゴシック" pitchFamily="34" charset="-128"/>
              </a:rPr>
              <a:t>or 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 to the system causes stress </a:t>
            </a:r>
          </a:p>
          <a:p>
            <a:pPr lvl="1">
              <a:lnSpc>
                <a:spcPct val="85000"/>
              </a:lnSpc>
            </a:pPr>
            <a:r>
              <a:rPr lang="en-US" altLang="en-US" dirty="0" smtClean="0">
                <a:ea typeface="ＭＳ Ｐゴシック" pitchFamily="34" charset="-128"/>
              </a:rPr>
              <a:t>To relieve stress, remove as much of added material as possible by converting it to product</a:t>
            </a:r>
          </a:p>
          <a:p>
            <a:pPr>
              <a:lnSpc>
                <a:spcPct val="95000"/>
              </a:lnSpc>
              <a:spcBef>
                <a:spcPct val="10000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2057400" y="4449762"/>
            <a:ext cx="4501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bg1">
                    <a:lumMod val="10000"/>
                  </a:schemeClr>
                </a:solidFill>
              </a:rPr>
              <a:t>N</a:t>
            </a:r>
            <a:r>
              <a:rPr lang="en-US" altLang="en-US" sz="3200" baseline="-25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altLang="en-US" sz="2800" i="1" dirty="0">
                <a:solidFill>
                  <a:schemeClr val="bg1">
                    <a:lumMod val="10000"/>
                  </a:schemeClr>
                </a:solidFill>
              </a:rPr>
              <a:t>g</a:t>
            </a: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</a:rPr>
              <a:t>)</a:t>
            </a:r>
            <a:r>
              <a:rPr lang="en-US" altLang="en-US" sz="3200" dirty="0">
                <a:solidFill>
                  <a:schemeClr val="bg1">
                    <a:lumMod val="10000"/>
                  </a:schemeClr>
                </a:solidFill>
              </a:rPr>
              <a:t> + 3H</a:t>
            </a:r>
            <a:r>
              <a:rPr lang="en-US" altLang="en-US" sz="3200" baseline="-25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altLang="en-US" sz="2800" i="1" dirty="0">
                <a:solidFill>
                  <a:schemeClr val="bg1">
                    <a:lumMod val="10000"/>
                  </a:schemeClr>
                </a:solidFill>
              </a:rPr>
              <a:t>g</a:t>
            </a: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</a:rPr>
              <a:t>)</a:t>
            </a:r>
            <a:r>
              <a:rPr lang="en-US" altLang="en-US" sz="3200" dirty="0">
                <a:solidFill>
                  <a:schemeClr val="bg1">
                    <a:lumMod val="10000"/>
                  </a:schemeClr>
                </a:solidFill>
              </a:rPr>
              <a:t>      2NH</a:t>
            </a:r>
            <a:r>
              <a:rPr lang="en-US" altLang="en-US" sz="3200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altLang="en-US" sz="2800" i="1" dirty="0">
                <a:solidFill>
                  <a:schemeClr val="bg1">
                    <a:lumMod val="10000"/>
                  </a:schemeClr>
                </a:solidFill>
              </a:rPr>
              <a:t>g</a:t>
            </a: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1736725" y="5378450"/>
            <a:ext cx="6188075" cy="138271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/>
              <a:t>                                  </a:t>
            </a:r>
            <a:r>
              <a:rPr lang="en-US" altLang="en-US" sz="2800">
                <a:solidFill>
                  <a:schemeClr val="accent2"/>
                </a:solidFill>
              </a:rPr>
              <a:t>Equilibrium shifted</a:t>
            </a:r>
          </a:p>
          <a:p>
            <a:pPr algn="l"/>
            <a:r>
              <a:rPr lang="en-US" altLang="en-US" sz="2800">
                <a:solidFill>
                  <a:schemeClr val="accent2"/>
                </a:solidFill>
              </a:rPr>
              <a:t>Product introduced:</a:t>
            </a:r>
          </a:p>
          <a:p>
            <a:pPr algn="l"/>
            <a:r>
              <a:rPr lang="en-US" altLang="en-US" sz="2800">
                <a:solidFill>
                  <a:schemeClr val="accent2"/>
                </a:solidFill>
              </a:rPr>
              <a:t>Reactant introduced:</a:t>
            </a:r>
          </a:p>
        </p:txBody>
      </p:sp>
      <p:sp>
        <p:nvSpPr>
          <p:cNvPr id="72710" name="Line 9"/>
          <p:cNvSpPr>
            <a:spLocks noChangeShapeType="1"/>
          </p:cNvSpPr>
          <p:nvPr/>
        </p:nvSpPr>
        <p:spPr bwMode="auto">
          <a:xfrm flipH="1">
            <a:off x="4953000" y="6096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1" name="Line 10"/>
          <p:cNvSpPr>
            <a:spLocks noChangeShapeType="1"/>
          </p:cNvSpPr>
          <p:nvPr/>
        </p:nvSpPr>
        <p:spPr bwMode="auto">
          <a:xfrm flipH="1">
            <a:off x="4953000" y="6477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2712" name="Picture 7" descr="eq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2" y="4646612"/>
            <a:ext cx="5334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5"/>
          <p:cNvGrpSpPr>
            <a:grpSpLocks/>
          </p:cNvGrpSpPr>
          <p:nvPr/>
        </p:nvGrpSpPr>
        <p:grpSpPr bwMode="auto">
          <a:xfrm>
            <a:off x="2209800" y="1336472"/>
            <a:ext cx="5014952" cy="584199"/>
            <a:chOff x="1088" y="623"/>
            <a:chExt cx="3061" cy="368"/>
          </a:xfrm>
        </p:grpSpPr>
        <p:sp>
          <p:nvSpPr>
            <p:cNvPr id="73733" name="Rectangle 6"/>
            <p:cNvSpPr>
              <a:spLocks noChangeArrowheads="1"/>
            </p:cNvSpPr>
            <p:nvPr/>
          </p:nvSpPr>
          <p:spPr bwMode="auto">
            <a:xfrm>
              <a:off x="1088" y="623"/>
              <a:ext cx="30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  N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>
                  <a:solidFill>
                    <a:schemeClr val="bg1">
                      <a:lumMod val="10000"/>
                    </a:schemeClr>
                  </a:solidFill>
                </a:rPr>
                <a:t>g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 + 3H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>
                  <a:solidFill>
                    <a:schemeClr val="bg1">
                      <a:lumMod val="10000"/>
                    </a:schemeClr>
                  </a:solidFill>
                </a:rPr>
                <a:t>g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         2NH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3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>
                  <a:solidFill>
                    <a:schemeClr val="bg1">
                      <a:lumMod val="10000"/>
                    </a:schemeClr>
                  </a:solidFill>
                </a:rPr>
                <a:t>g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</a:p>
          </p:txBody>
        </p:sp>
        <p:pic>
          <p:nvPicPr>
            <p:cNvPr id="73734" name="Picture 7" descr="equ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4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0" name="Rectangle 8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3731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09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Effect of Concentration</a:t>
            </a:r>
          </a:p>
        </p:txBody>
      </p:sp>
      <p:sp>
        <p:nvSpPr>
          <p:cNvPr id="7373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0"/>
            <a:ext cx="7543800" cy="304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Adding or removing either reactants or products at a fixed volume is saying that the concentration is changed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Removing material decreases concentration</a:t>
            </a:r>
            <a:endParaRPr lang="en-US" altLang="en-US" sz="28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System will react to this stress to return concentrations to the appropriate ratio</a:t>
            </a:r>
            <a:endParaRPr lang="en-US" alt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5"/>
          <p:cNvGrpSpPr>
            <a:grpSpLocks/>
          </p:cNvGrpSpPr>
          <p:nvPr/>
        </p:nvGrpSpPr>
        <p:grpSpPr bwMode="auto">
          <a:xfrm>
            <a:off x="1143000" y="1244600"/>
            <a:ext cx="7296150" cy="584200"/>
            <a:chOff x="1088" y="623"/>
            <a:chExt cx="4453" cy="368"/>
          </a:xfrm>
        </p:grpSpPr>
        <p:sp>
          <p:nvSpPr>
            <p:cNvPr id="74761" name="Rectangle 6"/>
            <p:cNvSpPr>
              <a:spLocks noChangeArrowheads="1"/>
            </p:cNvSpPr>
            <p:nvPr/>
          </p:nvSpPr>
          <p:spPr bwMode="auto">
            <a:xfrm>
              <a:off x="1088" y="623"/>
              <a:ext cx="44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tx1"/>
                  </a:solidFill>
                </a:rPr>
                <a:t>  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FeSCN</a:t>
              </a:r>
              <a:r>
                <a:rPr lang="en-US" altLang="en-US" sz="3200" baseline="30000" dirty="0">
                  <a:solidFill>
                    <a:schemeClr val="bg1">
                      <a:lumMod val="10000"/>
                    </a:schemeClr>
                  </a:solidFill>
                </a:rPr>
                <a:t>2+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 err="1">
                  <a:solidFill>
                    <a:schemeClr val="bg1">
                      <a:lumMod val="10000"/>
                    </a:schemeClr>
                  </a:solidFill>
                </a:rPr>
                <a:t>aq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             Fe</a:t>
              </a:r>
              <a:r>
                <a:rPr lang="en-US" altLang="en-US" sz="3200" baseline="30000" dirty="0">
                  <a:solidFill>
                    <a:schemeClr val="bg1">
                      <a:lumMod val="10000"/>
                    </a:schemeClr>
                  </a:solidFill>
                </a:rPr>
                <a:t>3+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 err="1">
                  <a:solidFill>
                    <a:schemeClr val="bg1">
                      <a:lumMod val="10000"/>
                    </a:schemeClr>
                  </a:solidFill>
                </a:rPr>
                <a:t>aq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  +  SCN</a:t>
              </a:r>
              <a:r>
                <a:rPr lang="en-US" altLang="en-US" sz="3200" baseline="30000" dirty="0">
                  <a:solidFill>
                    <a:schemeClr val="bg1">
                      <a:lumMod val="10000"/>
                    </a:schemeClr>
                  </a:solidFill>
                  <a:latin typeface="Symbol" pitchFamily="18" charset="2"/>
                </a:rPr>
                <a:t>-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 err="1">
                  <a:solidFill>
                    <a:schemeClr val="bg1">
                      <a:lumMod val="10000"/>
                    </a:schemeClr>
                  </a:solidFill>
                </a:rPr>
                <a:t>aq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</a:p>
          </p:txBody>
        </p:sp>
        <p:pic>
          <p:nvPicPr>
            <p:cNvPr id="74762" name="Picture 7" descr="equ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4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754" name="Rectangle 8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4755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09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Effect of Concentration Example</a:t>
            </a:r>
          </a:p>
        </p:txBody>
      </p:sp>
      <p:sp>
        <p:nvSpPr>
          <p:cNvPr id="74756" name="Text Box 14"/>
          <p:cNvSpPr txBox="1">
            <a:spLocks noChangeArrowheads="1"/>
          </p:cNvSpPr>
          <p:nvPr/>
        </p:nvSpPr>
        <p:spPr bwMode="auto">
          <a:xfrm>
            <a:off x="1600200" y="5105400"/>
            <a:ext cx="739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accent2"/>
                </a:solidFill>
              </a:rPr>
              <a:t>A: </a:t>
            </a:r>
            <a:r>
              <a:rPr lang="en-US" altLang="en-US" sz="3200">
                <a:solidFill>
                  <a:schemeClr val="tx1"/>
                </a:solidFill>
              </a:rPr>
              <a:t>Reaction at equilibrium</a:t>
            </a:r>
          </a:p>
          <a:p>
            <a:pPr algn="l"/>
            <a:r>
              <a:rPr lang="en-US" altLang="en-US" sz="3200">
                <a:solidFill>
                  <a:schemeClr val="accent2"/>
                </a:solidFill>
              </a:rPr>
              <a:t>B:</a:t>
            </a:r>
            <a:r>
              <a:rPr lang="en-US" altLang="en-US" sz="3200">
                <a:solidFill>
                  <a:schemeClr val="tx1"/>
                </a:solidFill>
              </a:rPr>
              <a:t> Shift to reactant with more red color</a:t>
            </a:r>
          </a:p>
          <a:p>
            <a:pPr algn="l"/>
            <a:r>
              <a:rPr lang="en-US" altLang="en-US" sz="3200">
                <a:solidFill>
                  <a:schemeClr val="accent2"/>
                </a:solidFill>
              </a:rPr>
              <a:t>C:</a:t>
            </a:r>
            <a:r>
              <a:rPr lang="en-US" altLang="en-US" sz="3200">
                <a:solidFill>
                  <a:schemeClr val="tx1"/>
                </a:solidFill>
              </a:rPr>
              <a:t> Shift to product with loss of red color</a:t>
            </a:r>
          </a:p>
        </p:txBody>
      </p:sp>
      <p:pic>
        <p:nvPicPr>
          <p:cNvPr id="74757" name="Picture 12" descr="G:\Graphics\Powerpoint\MH_DCM\Denniston\Final files\chapter 07\Jpg\Photos\den02621_07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5334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2"/>
          <p:cNvSpPr txBox="1">
            <a:spLocks noChangeArrowheads="1"/>
          </p:cNvSpPr>
          <p:nvPr/>
        </p:nvSpPr>
        <p:spPr bwMode="auto">
          <a:xfrm>
            <a:off x="1752600" y="1828800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4419600" y="1854200"/>
            <a:ext cx="1350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rgbClr val="FF6600"/>
                </a:solidFill>
              </a:rPr>
              <a:t>Yellow</a:t>
            </a:r>
          </a:p>
        </p:txBody>
      </p:sp>
      <p:sp>
        <p:nvSpPr>
          <p:cNvPr id="74760" name="TextBox 13"/>
          <p:cNvSpPr txBox="1">
            <a:spLocks noChangeArrowheads="1"/>
          </p:cNvSpPr>
          <p:nvPr/>
        </p:nvSpPr>
        <p:spPr bwMode="auto">
          <a:xfrm>
            <a:off x="6400800" y="1905000"/>
            <a:ext cx="173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</a:rPr>
              <a:t>Colorless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5"/>
          <p:cNvGrpSpPr>
            <a:grpSpLocks/>
          </p:cNvGrpSpPr>
          <p:nvPr/>
        </p:nvGrpSpPr>
        <p:grpSpPr bwMode="auto">
          <a:xfrm>
            <a:off x="1066800" y="1219200"/>
            <a:ext cx="7848600" cy="1914774"/>
            <a:chOff x="864" y="768"/>
            <a:chExt cx="4944" cy="2282"/>
          </a:xfrm>
        </p:grpSpPr>
        <p:sp>
          <p:nvSpPr>
            <p:cNvPr id="75783" name="Text Box 6"/>
            <p:cNvSpPr txBox="1">
              <a:spLocks noChangeArrowheads="1"/>
            </p:cNvSpPr>
            <p:nvPr/>
          </p:nvSpPr>
          <p:spPr bwMode="auto">
            <a:xfrm>
              <a:off x="864" y="768"/>
              <a:ext cx="4944" cy="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339725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>
                  <a:schemeClr val="accent2"/>
                </a:buClr>
                <a:buFontTx/>
                <a:buChar char="•"/>
              </a:pPr>
              <a:r>
                <a:rPr lang="en-US" altLang="en-US" sz="3200" dirty="0">
                  <a:solidFill>
                    <a:schemeClr val="tx1"/>
                  </a:solidFill>
                </a:rPr>
                <a:t>Exothermic reactions: treat heat as a product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N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(g) + 3H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(g)        2NH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3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(g) + </a:t>
              </a:r>
              <a:r>
                <a:rPr lang="en-US" altLang="en-US" sz="3200" dirty="0">
                  <a:solidFill>
                    <a:srgbClr val="FF0000"/>
                  </a:solidFill>
                </a:rPr>
                <a:t>22 kcal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alt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75784" name="Picture 7" descr="equ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680"/>
              <a:ext cx="43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78" name="Rectangle 8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577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89950" cy="8382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Effect of Heat – Exothermic Reaction</a:t>
            </a:r>
          </a:p>
        </p:txBody>
      </p:sp>
      <p:sp>
        <p:nvSpPr>
          <p:cNvPr id="7578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667000"/>
            <a:ext cx="3657600" cy="40386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Addition of heat is treated as increasing the amount of product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More product shifts equilibrium to the left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Increases amount of reactants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Decreases amount of product</a:t>
            </a:r>
          </a:p>
          <a:p>
            <a:pPr marL="230188" indent="-230188"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5229893" y="4953000"/>
            <a:ext cx="3634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</a:rPr>
              <a:t>Heat favors the blue species</a:t>
            </a:r>
          </a:p>
          <a:p>
            <a:pPr algn="l"/>
            <a:r>
              <a:rPr lang="en-US" altLang="en-US" sz="2400" dirty="0">
                <a:solidFill>
                  <a:srgbClr val="FF0000"/>
                </a:solidFill>
              </a:rPr>
              <a:t>while cold favors the pink</a:t>
            </a:r>
          </a:p>
        </p:txBody>
      </p:sp>
      <p:pic>
        <p:nvPicPr>
          <p:cNvPr id="75782" name="Picture 11" descr="G:\Graphics\Powerpoint\MH_DCM\Denniston\Final files\chapter 07\Jpg\Photos\den02621_07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994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4"/>
          <p:cNvGrpSpPr>
            <a:grpSpLocks/>
          </p:cNvGrpSpPr>
          <p:nvPr/>
        </p:nvGrpSpPr>
        <p:grpSpPr bwMode="auto">
          <a:xfrm>
            <a:off x="1371600" y="1096963"/>
            <a:ext cx="7315200" cy="2867025"/>
            <a:chOff x="864" y="499"/>
            <a:chExt cx="4512" cy="1806"/>
          </a:xfrm>
        </p:grpSpPr>
        <p:sp>
          <p:nvSpPr>
            <p:cNvPr id="76804" name="Text Box 5"/>
            <p:cNvSpPr txBox="1">
              <a:spLocks noChangeArrowheads="1"/>
            </p:cNvSpPr>
            <p:nvPr/>
          </p:nvSpPr>
          <p:spPr bwMode="auto">
            <a:xfrm>
              <a:off x="864" y="499"/>
              <a:ext cx="4512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339725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>
                  <a:schemeClr val="accent2"/>
                </a:buClr>
                <a:buFontTx/>
                <a:buChar char="•"/>
              </a:pPr>
              <a:r>
                <a:rPr lang="en-US" altLang="en-US" sz="3200" b="1" dirty="0">
                  <a:solidFill>
                    <a:schemeClr val="tx1"/>
                  </a:solidFill>
                </a:rPr>
                <a:t>Endothermic Reaction </a:t>
              </a:r>
              <a:r>
                <a:rPr lang="en-US" altLang="en-US" sz="3200" dirty="0">
                  <a:solidFill>
                    <a:schemeClr val="tx1"/>
                  </a:solidFill>
                </a:rPr>
                <a:t>– treat  heat as a reactant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tx1"/>
                  </a:solidFill>
                </a:rPr>
                <a:t>  </a:t>
              </a:r>
              <a:r>
                <a:rPr lang="en-US" altLang="en-US" sz="3200" dirty="0">
                  <a:solidFill>
                    <a:srgbClr val="FF0000"/>
                  </a:solidFill>
                </a:rPr>
                <a:t>39 kcal 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+ 2N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>
                  <a:solidFill>
                    <a:schemeClr val="bg1">
                      <a:lumMod val="10000"/>
                    </a:schemeClr>
                  </a:solidFill>
                </a:rPr>
                <a:t>g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 + O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2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>
                  <a:solidFill>
                    <a:schemeClr val="bg1">
                      <a:lumMod val="10000"/>
                    </a:schemeClr>
                  </a:solidFill>
                </a:rPr>
                <a:t>g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  <a:r>
                <a:rPr lang="en-US" altLang="en-US" sz="3200" dirty="0">
                  <a:solidFill>
                    <a:schemeClr val="bg1">
                      <a:lumMod val="10000"/>
                    </a:schemeClr>
                  </a:solidFill>
                </a:rPr>
                <a:t>       2NH</a:t>
              </a:r>
              <a:r>
                <a:rPr lang="en-US" altLang="en-US" sz="3200" baseline="-25000" dirty="0">
                  <a:solidFill>
                    <a:schemeClr val="bg1">
                      <a:lumMod val="10000"/>
                    </a:schemeClr>
                  </a:solidFill>
                </a:rPr>
                <a:t>3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(</a:t>
              </a:r>
              <a:r>
                <a:rPr lang="en-US" altLang="en-US" sz="2800" i="1" dirty="0">
                  <a:solidFill>
                    <a:schemeClr val="bg1">
                      <a:lumMod val="10000"/>
                    </a:schemeClr>
                  </a:solidFill>
                </a:rPr>
                <a:t>g</a:t>
              </a:r>
              <a:r>
                <a:rPr lang="en-US" altLang="en-US" sz="2800" dirty="0">
                  <a:solidFill>
                    <a:schemeClr val="bg1">
                      <a:lumMod val="10000"/>
                    </a:schemeClr>
                  </a:solidFill>
                </a:rPr>
                <a:t>)</a:t>
              </a:r>
            </a:p>
            <a:p>
              <a:pPr algn="l">
                <a:spcBef>
                  <a:spcPct val="50000"/>
                </a:spcBef>
                <a:buClr>
                  <a:schemeClr val="accent2"/>
                </a:buClr>
                <a:buFontTx/>
                <a:buChar char="•"/>
              </a:pPr>
              <a:r>
                <a:rPr lang="en-US" altLang="en-US" sz="2800" dirty="0">
                  <a:solidFill>
                    <a:schemeClr val="tx1"/>
                  </a:solidFill>
                </a:rPr>
                <a:t>This reaction </a:t>
              </a:r>
              <a:r>
                <a:rPr lang="en-US" altLang="en-US" sz="2800" dirty="0" smtClean="0">
                  <a:solidFill>
                    <a:schemeClr val="tx1"/>
                  </a:solidFill>
                </a:rPr>
                <a:t>will </a:t>
              </a:r>
              <a:r>
                <a:rPr lang="en-US" altLang="en-US" sz="2800" dirty="0">
                  <a:solidFill>
                    <a:schemeClr val="tx1"/>
                  </a:solidFill>
                </a:rPr>
                <a:t>shift to the right if heat is added by increasing the temperature</a:t>
              </a:r>
            </a:p>
          </p:txBody>
        </p:sp>
        <p:pic>
          <p:nvPicPr>
            <p:cNvPr id="76805" name="Picture 6" descr="equ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392"/>
              <a:ext cx="43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02" name="Rectangle 7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6803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096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Effect of Heat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5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78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Effect of Pressure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480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Pressure affects the equilibrium only if one or more substances in the reaction are </a:t>
            </a:r>
            <a:r>
              <a:rPr lang="en-US" alt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gases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Relative number of gas moles on reactant and product side must differ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When pressure goes up, shift to side with less moles of gas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When pressure goes down, shift to side with more moles of gas</a:t>
            </a:r>
          </a:p>
          <a:p>
            <a:endParaRPr lang="en-US" alt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"/>
          <p:cNvSpPr>
            <a:spLocks noChangeArrowheads="1"/>
          </p:cNvSpPr>
          <p:nvPr/>
        </p:nvSpPr>
        <p:spPr bwMode="auto">
          <a:xfrm rot="-5400000">
            <a:off x="-2209800" y="29718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7.4 Equilibrium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Effect of a Catalyst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2390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A catalyst has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pitchFamily="34" charset="-128"/>
              </a:rPr>
              <a:t>no effect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on the equilibrium composition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It increases the rate of both the forward and reverse reaction to the same extent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While equilibrium composition and concentration do not change, equilibrium is reached in a shorter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76962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If the energy required to break the bonds is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less than </a:t>
            </a:r>
            <a:r>
              <a:rPr lang="en-US" altLang="en-US" dirty="0" smtClean="0">
                <a:ea typeface="ＭＳ Ｐゴシック" pitchFamily="34" charset="-128"/>
              </a:rPr>
              <a:t>the energy released when the bonds are formed, there is a net </a:t>
            </a:r>
            <a:r>
              <a:rPr lang="en-US" altLang="en-US" b="1" dirty="0" smtClean="0">
                <a:solidFill>
                  <a:srgbClr val="004BF2"/>
                </a:solidFill>
                <a:ea typeface="ＭＳ Ｐゴシック" pitchFamily="34" charset="-128"/>
              </a:rPr>
              <a:t>release</a:t>
            </a:r>
            <a:r>
              <a:rPr lang="en-US" altLang="en-US" dirty="0" smtClean="0">
                <a:ea typeface="ＭＳ Ｐゴシック" pitchFamily="34" charset="-128"/>
              </a:rPr>
              <a:t> of energy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This is called an </a:t>
            </a:r>
            <a:r>
              <a:rPr lang="en-US" altLang="en-US" b="1" dirty="0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xothermic reaction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Energy is a product in this reaction</a:t>
            </a:r>
          </a:p>
        </p:txBody>
      </p:sp>
      <p:grpSp>
        <p:nvGrpSpPr>
          <p:cNvPr id="9218" name="Group 11"/>
          <p:cNvGrpSpPr>
            <a:grpSpLocks/>
          </p:cNvGrpSpPr>
          <p:nvPr/>
        </p:nvGrpSpPr>
        <p:grpSpPr bwMode="auto">
          <a:xfrm>
            <a:off x="1524000" y="3962400"/>
            <a:ext cx="3352800" cy="2667000"/>
            <a:chOff x="1524000" y="3962400"/>
            <a:chExt cx="3352800" cy="2667000"/>
          </a:xfrm>
        </p:grpSpPr>
        <p:sp>
          <p:nvSpPr>
            <p:cNvPr id="149508" name="Line 4"/>
            <p:cNvSpPr>
              <a:spLocks noChangeShapeType="1"/>
            </p:cNvSpPr>
            <p:nvPr/>
          </p:nvSpPr>
          <p:spPr bwMode="auto">
            <a:xfrm flipH="1" flipV="1">
              <a:off x="2895600" y="3962400"/>
              <a:ext cx="533400" cy="609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9509" name="Line 5"/>
            <p:cNvSpPr>
              <a:spLocks noChangeShapeType="1"/>
            </p:cNvSpPr>
            <p:nvPr/>
          </p:nvSpPr>
          <p:spPr bwMode="auto">
            <a:xfrm flipV="1">
              <a:off x="3429000" y="3962400"/>
              <a:ext cx="609600" cy="609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9510" name="Text Box 6"/>
            <p:cNvSpPr txBox="1">
              <a:spLocks noChangeArrowheads="1"/>
            </p:cNvSpPr>
            <p:nvPr/>
          </p:nvSpPr>
          <p:spPr bwMode="auto">
            <a:xfrm>
              <a:off x="1524000" y="4559300"/>
              <a:ext cx="3352800" cy="20701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DAD872"/>
                  </a:solidFill>
                  <a:latin typeface="+mn-lt"/>
                  <a:ea typeface="+mn-ea"/>
                </a:rPr>
                <a:t>These bonds must be broken in the reaction, </a:t>
              </a:r>
              <a:r>
                <a:rPr lang="en-US" sz="3200" b="1">
                  <a:solidFill>
                    <a:srgbClr val="DAD872"/>
                  </a:solidFill>
                  <a:latin typeface="+mn-lt"/>
                  <a:ea typeface="+mn-ea"/>
                </a:rPr>
                <a:t>requiring</a:t>
              </a:r>
              <a:r>
                <a:rPr lang="en-US" sz="3200">
                  <a:solidFill>
                    <a:srgbClr val="DAD872"/>
                  </a:solidFill>
                  <a:latin typeface="+mn-lt"/>
                  <a:ea typeface="+mn-ea"/>
                </a:rPr>
                <a:t> energy</a:t>
              </a:r>
            </a:p>
          </p:txBody>
        </p:sp>
      </p:grpSp>
      <p:grpSp>
        <p:nvGrpSpPr>
          <p:cNvPr id="9219" name="Group 12"/>
          <p:cNvGrpSpPr>
            <a:grpSpLocks/>
          </p:cNvGrpSpPr>
          <p:nvPr/>
        </p:nvGrpSpPr>
        <p:grpSpPr bwMode="auto">
          <a:xfrm>
            <a:off x="5334000" y="3810000"/>
            <a:ext cx="3200400" cy="2830513"/>
            <a:chOff x="5334000" y="3810000"/>
            <a:chExt cx="3200400" cy="2830513"/>
          </a:xfrm>
        </p:grpSpPr>
        <p:sp>
          <p:nvSpPr>
            <p:cNvPr id="9226" name="Line 7"/>
            <p:cNvSpPr>
              <a:spLocks noChangeShapeType="1"/>
            </p:cNvSpPr>
            <p:nvPr/>
          </p:nvSpPr>
          <p:spPr bwMode="auto">
            <a:xfrm flipH="1" flipV="1">
              <a:off x="5334000" y="3886200"/>
              <a:ext cx="762000" cy="11430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8"/>
            <p:cNvSpPr>
              <a:spLocks noChangeShapeType="1"/>
            </p:cNvSpPr>
            <p:nvPr/>
          </p:nvSpPr>
          <p:spPr bwMode="auto">
            <a:xfrm flipV="1">
              <a:off x="6096000" y="3810000"/>
              <a:ext cx="381000" cy="12192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5410200" y="5029200"/>
              <a:ext cx="3124200" cy="1611313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</a:rPr>
                <a:t>These bonds are formed, </a:t>
              </a:r>
              <a:r>
                <a:rPr lang="en-US" altLang="en-US" sz="3200" b="1">
                  <a:solidFill>
                    <a:schemeClr val="tx2"/>
                  </a:solidFill>
                </a:rPr>
                <a:t>releasing</a:t>
              </a:r>
              <a:r>
                <a:rPr lang="en-US" altLang="en-US" sz="3200">
                  <a:solidFill>
                    <a:schemeClr val="tx2"/>
                  </a:solidFill>
                </a:rPr>
                <a:t> energy</a:t>
              </a:r>
            </a:p>
          </p:txBody>
        </p:sp>
      </p:grpSp>
      <p:sp>
        <p:nvSpPr>
          <p:cNvPr id="9220" name="Rectangle 12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2438400" y="3429000"/>
            <a:ext cx="4452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A-B + C-D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A-D + C-B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6388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Exothermic Reactions</a:t>
            </a:r>
          </a:p>
        </p:txBody>
      </p: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8077200" y="609600"/>
            <a:ext cx="762000" cy="523875"/>
            <a:chOff x="3962400" y="5791200"/>
            <a:chExt cx="762000" cy="523220"/>
          </a:xfrm>
        </p:grpSpPr>
        <p:sp>
          <p:nvSpPr>
            <p:cNvPr id="9224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922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76962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If the energy required to break the bonds </a:t>
            </a:r>
            <a:r>
              <a:rPr lang="en-US" altLang="en-US" smtClean="0">
                <a:ea typeface="ＭＳ Ｐゴシック" pitchFamily="34" charset="-128"/>
              </a:rPr>
              <a:t>is </a:t>
            </a:r>
            <a:r>
              <a:rPr lang="en-US" altLang="en-US" smtClean="0">
                <a:solidFill>
                  <a:srgbClr val="004BF2"/>
                </a:solidFill>
                <a:ea typeface="ＭＳ Ｐゴシック" pitchFamily="34" charset="-128"/>
              </a:rPr>
              <a:t>greater </a:t>
            </a:r>
            <a:r>
              <a:rPr lang="en-US" altLang="en-US" dirty="0" smtClean="0">
                <a:solidFill>
                  <a:srgbClr val="004BF2"/>
                </a:solidFill>
                <a:ea typeface="ＭＳ Ｐゴシック" pitchFamily="34" charset="-128"/>
              </a:rPr>
              <a:t>than </a:t>
            </a:r>
            <a:r>
              <a:rPr lang="en-US" altLang="en-US" dirty="0" smtClean="0">
                <a:ea typeface="ＭＳ Ｐゴシック" pitchFamily="34" charset="-128"/>
              </a:rPr>
              <a:t>the energy released when the bonds are formed, there will need to be an </a:t>
            </a:r>
            <a:r>
              <a:rPr lang="en-US" altLang="en-US" b="1" dirty="0" smtClean="0">
                <a:solidFill>
                  <a:srgbClr val="004BF2"/>
                </a:solidFill>
                <a:ea typeface="ＭＳ Ｐゴシック" pitchFamily="34" charset="-128"/>
              </a:rPr>
              <a:t>external supply of energy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This is called an </a:t>
            </a:r>
            <a:r>
              <a:rPr lang="en-US" altLang="en-US" b="1" dirty="0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ndothermic reaction</a:t>
            </a:r>
            <a:r>
              <a:rPr lang="en-US" altLang="en-US" b="1" dirty="0" smtClean="0">
                <a:ea typeface="ＭＳ Ｐゴシック" pitchFamily="34" charset="-128"/>
              </a:rPr>
              <a:t>  </a:t>
            </a:r>
          </a:p>
        </p:txBody>
      </p:sp>
      <p:grpSp>
        <p:nvGrpSpPr>
          <p:cNvPr id="10242" name="Group 11"/>
          <p:cNvGrpSpPr>
            <a:grpSpLocks/>
          </p:cNvGrpSpPr>
          <p:nvPr/>
        </p:nvGrpSpPr>
        <p:grpSpPr bwMode="auto">
          <a:xfrm>
            <a:off x="1524000" y="3962400"/>
            <a:ext cx="3352800" cy="2695575"/>
            <a:chOff x="1524000" y="3962400"/>
            <a:chExt cx="3352800" cy="2695575"/>
          </a:xfrm>
        </p:grpSpPr>
        <p:sp>
          <p:nvSpPr>
            <p:cNvPr id="217091" name="Line 3"/>
            <p:cNvSpPr>
              <a:spLocks noChangeShapeType="1"/>
            </p:cNvSpPr>
            <p:nvPr/>
          </p:nvSpPr>
          <p:spPr bwMode="auto">
            <a:xfrm flipH="1" flipV="1">
              <a:off x="2895600" y="3962400"/>
              <a:ext cx="533400" cy="609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7092" name="Line 4"/>
            <p:cNvSpPr>
              <a:spLocks noChangeShapeType="1"/>
            </p:cNvSpPr>
            <p:nvPr/>
          </p:nvSpPr>
          <p:spPr bwMode="auto">
            <a:xfrm flipV="1">
              <a:off x="3429000" y="3962400"/>
              <a:ext cx="609600" cy="6096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7093" name="Text Box 5"/>
            <p:cNvSpPr txBox="1">
              <a:spLocks noChangeArrowheads="1"/>
            </p:cNvSpPr>
            <p:nvPr/>
          </p:nvSpPr>
          <p:spPr bwMode="auto">
            <a:xfrm>
              <a:off x="1524000" y="4559300"/>
              <a:ext cx="3352800" cy="20986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DAD872"/>
                  </a:solidFill>
                  <a:latin typeface="+mn-lt"/>
                  <a:ea typeface="+mn-ea"/>
                </a:rPr>
                <a:t>These bonds must be broken in the reaction, </a:t>
              </a:r>
              <a:r>
                <a:rPr lang="en-US" sz="3200" b="1" dirty="0">
                  <a:solidFill>
                    <a:srgbClr val="DAD872"/>
                  </a:solidFill>
                  <a:latin typeface="+mn-lt"/>
                  <a:ea typeface="+mn-ea"/>
                </a:rPr>
                <a:t>requiring</a:t>
              </a:r>
              <a:r>
                <a:rPr lang="en-US" sz="3200" dirty="0">
                  <a:solidFill>
                    <a:srgbClr val="DAD872"/>
                  </a:solidFill>
                  <a:latin typeface="+mn-lt"/>
                  <a:ea typeface="+mn-ea"/>
                </a:rPr>
                <a:t> energy</a:t>
              </a:r>
            </a:p>
          </p:txBody>
        </p:sp>
      </p:grpSp>
      <p:grpSp>
        <p:nvGrpSpPr>
          <p:cNvPr id="10243" name="Group 12"/>
          <p:cNvGrpSpPr>
            <a:grpSpLocks/>
          </p:cNvGrpSpPr>
          <p:nvPr/>
        </p:nvGrpSpPr>
        <p:grpSpPr bwMode="auto">
          <a:xfrm>
            <a:off x="5334000" y="3810000"/>
            <a:ext cx="3200400" cy="2801938"/>
            <a:chOff x="5334000" y="3810000"/>
            <a:chExt cx="3200400" cy="2801938"/>
          </a:xfrm>
        </p:grpSpPr>
        <p:sp>
          <p:nvSpPr>
            <p:cNvPr id="10250" name="Line 6"/>
            <p:cNvSpPr>
              <a:spLocks noChangeShapeType="1"/>
            </p:cNvSpPr>
            <p:nvPr/>
          </p:nvSpPr>
          <p:spPr bwMode="auto">
            <a:xfrm flipH="1" flipV="1">
              <a:off x="5334000" y="3886200"/>
              <a:ext cx="762000" cy="11430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7"/>
            <p:cNvSpPr>
              <a:spLocks noChangeShapeType="1"/>
            </p:cNvSpPr>
            <p:nvPr/>
          </p:nvSpPr>
          <p:spPr bwMode="auto">
            <a:xfrm flipV="1">
              <a:off x="6096000" y="3810000"/>
              <a:ext cx="381000" cy="1219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8"/>
            <p:cNvSpPr txBox="1">
              <a:spLocks noChangeArrowheads="1"/>
            </p:cNvSpPr>
            <p:nvPr/>
          </p:nvSpPr>
          <p:spPr bwMode="auto">
            <a:xfrm>
              <a:off x="5410200" y="5029200"/>
              <a:ext cx="3124200" cy="158273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</a:rPr>
                <a:t>These bonds are formed, </a:t>
              </a:r>
              <a:r>
                <a:rPr lang="en-US" altLang="en-US" sz="3200" b="1">
                  <a:solidFill>
                    <a:schemeClr val="tx2"/>
                  </a:solidFill>
                </a:rPr>
                <a:t>releasing</a:t>
              </a:r>
              <a:r>
                <a:rPr lang="en-US" altLang="en-US" sz="3200">
                  <a:solidFill>
                    <a:schemeClr val="tx2"/>
                  </a:solidFill>
                </a:rPr>
                <a:t> energy</a:t>
              </a:r>
            </a:p>
          </p:txBody>
        </p:sp>
      </p:grpSp>
      <p:sp>
        <p:nvSpPr>
          <p:cNvPr id="10244" name="Rectangle 9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2438400" y="3429000"/>
            <a:ext cx="4452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A-B + C-D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A-D + C-B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10246" name="Rectangle 11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6388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Endothermic Reactions</a:t>
            </a:r>
          </a:p>
        </p:txBody>
      </p:sp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8077200" y="533400"/>
            <a:ext cx="762000" cy="523875"/>
            <a:chOff x="3962400" y="5791200"/>
            <a:chExt cx="762000" cy="523220"/>
          </a:xfrm>
        </p:grpSpPr>
        <p:sp>
          <p:nvSpPr>
            <p:cNvPr id="10248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024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5"/>
          <p:cNvSpPr txBox="1">
            <a:spLocks noChangeArrowheads="1"/>
          </p:cNvSpPr>
          <p:nvPr/>
        </p:nvSpPr>
        <p:spPr bwMode="auto">
          <a:xfrm>
            <a:off x="4724400" y="4191000"/>
            <a:ext cx="41910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z="2800" b="1" dirty="0">
                <a:solidFill>
                  <a:schemeClr val="accent6"/>
                </a:solidFill>
              </a:rPr>
              <a:t>Endothermic Reaction</a:t>
            </a:r>
          </a:p>
          <a:p>
            <a:pPr>
              <a:spcBef>
                <a:spcPct val="25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Decomposition</a:t>
            </a:r>
          </a:p>
          <a:p>
            <a:pPr>
              <a:spcBef>
                <a:spcPct val="25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22 kcal </a:t>
            </a:r>
            <a:r>
              <a:rPr lang="en-US" altLang="en-US" sz="2800" dirty="0">
                <a:solidFill>
                  <a:schemeClr val="tx1"/>
                </a:solidFill>
              </a:rPr>
              <a:t>+ 2NH</a:t>
            </a:r>
            <a:r>
              <a:rPr lang="en-US" altLang="en-US" sz="2800" baseline="-25000" dirty="0">
                <a:solidFill>
                  <a:schemeClr val="tx1"/>
                </a:solidFill>
              </a:rPr>
              <a:t>3</a:t>
            </a:r>
            <a:r>
              <a:rPr lang="en-US" altLang="en-US" sz="2800" dirty="0">
                <a:solidFill>
                  <a:schemeClr val="tx1"/>
                </a:solidFill>
              </a:rPr>
              <a:t>(g) </a:t>
            </a: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 </a:t>
            </a:r>
          </a:p>
          <a:p>
            <a:pPr>
              <a:spcBef>
                <a:spcPct val="25000"/>
              </a:spcBef>
            </a:pP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(g) + 3H</a:t>
            </a:r>
            <a:r>
              <a:rPr lang="en-US" altLang="en-US" sz="280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(g)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1266" name="Rectangle 6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343400" y="1066800"/>
            <a:ext cx="4800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2800" b="1" dirty="0">
                <a:solidFill>
                  <a:schemeClr val="accent6"/>
                </a:solidFill>
              </a:rPr>
              <a:t>Exothermic Reaction</a:t>
            </a:r>
          </a:p>
          <a:p>
            <a:pPr>
              <a:spcBef>
                <a:spcPct val="3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Combustion</a:t>
            </a:r>
          </a:p>
          <a:p>
            <a:pPr>
              <a:spcBef>
                <a:spcPct val="3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CH</a:t>
            </a:r>
            <a:r>
              <a:rPr lang="en-US" altLang="en-US" sz="2800" baseline="-25000" dirty="0">
                <a:solidFill>
                  <a:schemeClr val="tx1"/>
                </a:solidFill>
              </a:rPr>
              <a:t>4</a:t>
            </a:r>
            <a:r>
              <a:rPr lang="en-US" altLang="en-US" sz="2800" dirty="0">
                <a:solidFill>
                  <a:schemeClr val="tx1"/>
                </a:solidFill>
              </a:rPr>
              <a:t>(g) + 2O</a:t>
            </a:r>
            <a:r>
              <a:rPr lang="en-US" altLang="en-US" sz="2800" baseline="-25000" dirty="0">
                <a:solidFill>
                  <a:schemeClr val="tx1"/>
                </a:solidFill>
              </a:rPr>
              <a:t>2</a:t>
            </a:r>
            <a:r>
              <a:rPr lang="en-US" altLang="en-US" sz="2800" dirty="0">
                <a:solidFill>
                  <a:schemeClr val="tx1"/>
                </a:solidFill>
              </a:rPr>
              <a:t>(g)</a:t>
            </a: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</a:t>
            </a:r>
          </a:p>
          <a:p>
            <a:pPr>
              <a:spcBef>
                <a:spcPct val="30000"/>
              </a:spcBef>
            </a:pP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CO</a:t>
            </a:r>
            <a:r>
              <a:rPr lang="en-US" altLang="en-US" sz="280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(g) + 2H</a:t>
            </a:r>
            <a:r>
              <a:rPr lang="en-US" altLang="en-US" sz="280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sym typeface="Symbol" pitchFamily="18" charset="2"/>
              </a:rPr>
              <a:t>O(g) + 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211 kcal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11268" name="Picture 8" descr="G:\Graphics\Powerpoint\MH_DCM\Denniston\Final files\chapter 07\Jpg\Line Art\den02621_07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36576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Reaction Models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Enthalpy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8006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Enthalpy</a:t>
            </a:r>
            <a:r>
              <a:rPr lang="en-US" altLang="en-US" dirty="0" smtClean="0">
                <a:ea typeface="ＭＳ Ｐゴシック" pitchFamily="34" charset="-128"/>
              </a:rPr>
              <a:t> – represents heat energy</a:t>
            </a: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ea typeface="ＭＳ Ｐゴシック" pitchFamily="34" charset="-128"/>
              </a:rPr>
              <a:t>Change in Enthalpy (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smtClean="0">
                <a:ea typeface="ＭＳ Ｐゴシック" pitchFamily="34" charset="-128"/>
              </a:rPr>
              <a:t>H) </a:t>
            </a:r>
            <a:r>
              <a:rPr lang="en-US" altLang="en-US" dirty="0" smtClean="0">
                <a:ea typeface="ＭＳ Ｐゴシック" pitchFamily="34" charset="-128"/>
              </a:rPr>
              <a:t>– energy difference between the products and reactants of a chemical reaction</a:t>
            </a:r>
          </a:p>
          <a:p>
            <a:pPr>
              <a:spcBef>
                <a:spcPts val="1275"/>
              </a:spcBef>
            </a:pPr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smtClean="0">
                <a:ea typeface="ＭＳ Ｐゴシック" pitchFamily="34" charset="-128"/>
              </a:rPr>
              <a:t>H</a:t>
            </a:r>
            <a:r>
              <a:rPr lang="en-US" altLang="en-US" dirty="0" smtClean="0">
                <a:ea typeface="ＭＳ Ｐゴシック" pitchFamily="34" charset="-128"/>
              </a:rPr>
              <a:t> over the course of a reaction can be determined by: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H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reaction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= </a:t>
            </a: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H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products</a:t>
            </a:r>
            <a:r>
              <a:rPr lang="en-US" altLang="en-US" dirty="0" smtClean="0">
                <a:latin typeface="Symbol" pitchFamily="18" charset="2"/>
                <a:ea typeface="ＭＳ Ｐゴシック" pitchFamily="34" charset="-128"/>
              </a:rPr>
              <a:t> - </a:t>
            </a:r>
            <a:r>
              <a:rPr lang="en-US" altLang="en-US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altLang="en-US" i="1" dirty="0" err="1" smtClean="0">
                <a:ea typeface="ＭＳ Ｐゴシック" pitchFamily="34" charset="-128"/>
              </a:rPr>
              <a:t>H</a:t>
            </a:r>
            <a:r>
              <a:rPr lang="en-US" altLang="en-US" i="1" baseline="-25000" dirty="0" err="1" smtClean="0">
                <a:ea typeface="ＭＳ Ｐゴシック" pitchFamily="34" charset="-128"/>
              </a:rPr>
              <a:t>reactants</a:t>
            </a:r>
            <a:endParaRPr lang="en-US" altLang="en-US" i="1" dirty="0" smtClean="0">
              <a:ea typeface="ＭＳ Ｐゴシック" pitchFamily="34" charset="-128"/>
            </a:endParaRPr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12293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229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ChangeArrowheads="1"/>
          </p:cNvSpPr>
          <p:nvPr/>
        </p:nvSpPr>
        <p:spPr bwMode="auto">
          <a:xfrm rot="-5400000">
            <a:off x="-2590800" y="29718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7.1 Thermodynamics</a:t>
            </a:r>
          </a:p>
        </p:txBody>
      </p:sp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Sign of Enthalpy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If energy is released in a reaction, the reaction is </a:t>
            </a:r>
            <a:r>
              <a:rPr lang="en-US" i="1" dirty="0" smtClean="0"/>
              <a:t>exothermic</a:t>
            </a:r>
            <a:r>
              <a:rPr lang="en-US" dirty="0" smtClean="0"/>
              <a:t>. The sign of </a:t>
            </a:r>
            <a:r>
              <a:rPr lang="en-US" dirty="0" smtClean="0">
                <a:latin typeface="Symbol" charset="0"/>
              </a:rPr>
              <a:t>D</a:t>
            </a:r>
            <a:r>
              <a:rPr lang="en-US" dirty="0" smtClean="0"/>
              <a:t>H will be </a:t>
            </a:r>
            <a:r>
              <a:rPr lang="en-US" i="1" dirty="0" smtClean="0"/>
              <a:t>negative (</a:t>
            </a:r>
            <a:r>
              <a:rPr lang="en-US" i="1" dirty="0" smtClean="0">
                <a:latin typeface="Symbol" charset="2"/>
                <a:cs typeface="Symbol" charset="2"/>
              </a:rPr>
              <a:t>-</a:t>
            </a:r>
            <a:r>
              <a:rPr lang="en-US" i="1" dirty="0" smtClean="0"/>
              <a:t>)</a:t>
            </a:r>
            <a:endParaRPr lang="en-US" i="1" dirty="0"/>
          </a:p>
          <a:p>
            <a:pPr lvl="1">
              <a:spcBef>
                <a:spcPct val="50000"/>
              </a:spcBef>
              <a:defRPr/>
            </a:pPr>
            <a:r>
              <a:rPr lang="en-US" dirty="0"/>
              <a:t>In the </a:t>
            </a:r>
            <a:r>
              <a:rPr lang="en-US" dirty="0" smtClean="0"/>
              <a:t>exothermic combustion </a:t>
            </a:r>
            <a:r>
              <a:rPr lang="en-US" dirty="0"/>
              <a:t>of CH</a:t>
            </a:r>
            <a:r>
              <a:rPr lang="en-US" baseline="-25000" dirty="0"/>
              <a:t>4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>
                <a:latin typeface="Symbol" charset="0"/>
              </a:rPr>
              <a:t>D</a:t>
            </a:r>
            <a:r>
              <a:rPr lang="en-US" dirty="0" smtClean="0"/>
              <a:t>H </a:t>
            </a:r>
            <a:r>
              <a:rPr lang="en-US" dirty="0"/>
              <a:t>= </a:t>
            </a:r>
            <a:r>
              <a:rPr lang="en-US" dirty="0">
                <a:latin typeface="Symbol" charset="2"/>
                <a:cs typeface="Symbol" charset="2"/>
              </a:rPr>
              <a:t>-</a:t>
            </a:r>
            <a:r>
              <a:rPr lang="en-US" dirty="0"/>
              <a:t>211 kcal</a:t>
            </a:r>
          </a:p>
          <a:p>
            <a:pPr>
              <a:spcBef>
                <a:spcPts val="1260"/>
              </a:spcBef>
              <a:defRPr/>
            </a:pPr>
            <a:r>
              <a:rPr lang="en-US" dirty="0" smtClean="0"/>
              <a:t>If energy is absorbed in a reaction, the reaction is </a:t>
            </a:r>
            <a:r>
              <a:rPr lang="en-US" i="1" dirty="0" smtClean="0"/>
              <a:t>endothermic</a:t>
            </a:r>
            <a:r>
              <a:rPr lang="en-US" dirty="0" smtClean="0"/>
              <a:t>. The sign of </a:t>
            </a:r>
            <a:r>
              <a:rPr lang="en-US" dirty="0" smtClean="0">
                <a:latin typeface="Symbol" charset="0"/>
              </a:rPr>
              <a:t>D</a:t>
            </a:r>
            <a:r>
              <a:rPr lang="en-US" dirty="0" smtClean="0"/>
              <a:t>H will be </a:t>
            </a:r>
            <a:r>
              <a:rPr lang="en-US" i="1" dirty="0" smtClean="0"/>
              <a:t>positive (+)</a:t>
            </a:r>
            <a:endParaRPr lang="en-US" i="1" dirty="0"/>
          </a:p>
          <a:p>
            <a:pPr lvl="1">
              <a:spcBef>
                <a:spcPct val="50000"/>
              </a:spcBef>
              <a:defRPr/>
            </a:pPr>
            <a:r>
              <a:rPr lang="en-US" dirty="0"/>
              <a:t>In the </a:t>
            </a:r>
            <a:r>
              <a:rPr lang="en-US" dirty="0" smtClean="0"/>
              <a:t>endothermic decomposition </a:t>
            </a:r>
            <a:r>
              <a:rPr lang="en-US" dirty="0"/>
              <a:t>of NH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smtClean="0"/>
              <a:t>   </a:t>
            </a:r>
            <a:r>
              <a:rPr lang="en-US" dirty="0" smtClean="0">
                <a:latin typeface="Symbol" charset="0"/>
              </a:rPr>
              <a:t>D</a:t>
            </a:r>
            <a:r>
              <a:rPr lang="en-US" dirty="0" smtClean="0"/>
              <a:t>H</a:t>
            </a:r>
            <a:r>
              <a:rPr lang="en-US" baseline="30000" dirty="0" smtClean="0"/>
              <a:t> </a:t>
            </a:r>
            <a:r>
              <a:rPr lang="en-US" dirty="0" smtClean="0"/>
              <a:t>= +</a:t>
            </a:r>
            <a:r>
              <a:rPr lang="en-US" dirty="0"/>
              <a:t>22 kcal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13317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31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6.0&quot;&gt;&lt;object type=&quot;1&quot; unique_id=&quot;10001&quot;&gt;&lt;object type=&quot;8&quot; unique_id=&quot;32284&quot;&gt;&lt;/object&gt;&lt;object type=&quot;2&quot; unique_id=&quot;32285&quot;&gt;&lt;object type=&quot;3&quot; unique_id=&quot;32286&quot;&gt;&lt;property id=&quot;20148&quot; value=&quot;5&quot;/&gt;&lt;property id=&quot;20300&quot; value=&quot;Slide 1&quot;/&gt;&lt;property id=&quot;20307&quot; value=&quot;349&quot;/&gt;&lt;/object&gt;&lt;object type=&quot;3&quot; unique_id=&quot;32287&quot;&gt;&lt;property id=&quot;20148&quot; value=&quot;5&quot;/&gt;&lt;property id=&quot;20300&quot; value=&quot;Slide 2 - &amp;quot;7.1 Thermodynamics&amp;quot;&quot;/&gt;&lt;property id=&quot;20307&quot; value=&quot;267&quot;/&gt;&lt;/object&gt;&lt;object type=&quot;3&quot; unique_id=&quot;32288&quot;&gt;&lt;property id=&quot;20148&quot; value=&quot;5&quot;/&gt;&lt;property id=&quot;20300&quot; value=&quot;Slide 3 - &amp;quot;The Chemical Reaction and Energy&amp;quot;&quot;/&gt;&lt;property id=&quot;20307&quot; value=&quot;328&quot;/&gt;&lt;/object&gt;&lt;object type=&quot;3&quot; unique_id=&quot;32289&quot;&gt;&lt;property id=&quot;20148&quot; value=&quot;5&quot;/&gt;&lt;property id=&quot;20300&quot; value=&quot;Slide 4 - &amp;quot;The Chemical Reaction and Energy&amp;quot;&quot;/&gt;&lt;property id=&quot;20307&quot; value=&quot;269&quot;/&gt;&lt;/object&gt;&lt;object type=&quot;3&quot; unique_id=&quot;32290&quot;&gt;&lt;property id=&quot;20148&quot; value=&quot;5&quot;/&gt;&lt;property id=&quot;20300&quot; value=&quot;Slide 5 - &amp;quot;The Chemical Reaction and Energy&amp;quot;&quot;/&gt;&lt;property id=&quot;20307&quot; value=&quot;270&quot;/&gt;&lt;/object&gt;&lt;object type=&quot;3&quot; unique_id=&quot;32291&quot;&gt;&lt;property id=&quot;20148&quot; value=&quot;5&quot;/&gt;&lt;property id=&quot;20300&quot; value=&quot;Slide 6 - &amp;quot;The First Law of Thermodynamics&amp;quot;&quot;/&gt;&lt;property id=&quot;20307&quot; value=&quot;271&quot;/&gt;&lt;/object&gt;&lt;object type=&quot;3&quot; unique_id=&quot;32292&quot;&gt;&lt;property id=&quot;20148&quot; value=&quot;5&quot;/&gt;&lt;property id=&quot;20300&quot; value=&quot;Slide 7 - &amp;quot;Exothermic and Endothermic Reactions&amp;quot;&quot;/&gt;&lt;property id=&quot;20307&quot; value=&quot;330&quot;/&gt;&lt;/object&gt;&lt;object type=&quot;3&quot; unique_id=&quot;32293&quot;&gt;&lt;property id=&quot;20148&quot; value=&quot;5&quot;/&gt;&lt;property id=&quot;20300&quot; value=&quot;Slide 8 - &amp;quot;Exothermic Reactions&amp;quot;&quot;/&gt;&lt;property id=&quot;20307&quot; value=&quot;272&quot;/&gt;&lt;/object&gt;&lt;object type=&quot;3&quot; unique_id=&quot;32294&quot;&gt;&lt;property id=&quot;20148&quot; value=&quot;5&quot;/&gt;&lt;property id=&quot;20300&quot; value=&quot;Slide 9 - &amp;quot;Endothermic Reactions&amp;quot;&quot;/&gt;&lt;property id=&quot;20307&quot; value=&quot;331&quot;/&gt;&lt;/object&gt;&lt;object type=&quot;3&quot; unique_id=&quot;32295&quot;&gt;&lt;property id=&quot;20148&quot; value=&quot;5&quot;/&gt;&lt;property id=&quot;20300&quot; value=&quot;Slide 10&quot;/&gt;&lt;property id=&quot;20307&quot; value=&quot;273&quot;/&gt;&lt;/object&gt;&lt;object type=&quot;3&quot; unique_id=&quot;32296&quot;&gt;&lt;property id=&quot;20148&quot; value=&quot;5&quot;/&gt;&lt;property id=&quot;20300&quot; value=&quot;Slide 11 - &amp;quot;Enthalpy of Reactions&amp;quot;&quot;/&gt;&lt;property id=&quot;20307&quot; value=&quot;275&quot;/&gt;&lt;/object&gt;&lt;object type=&quot;3&quot; unique_id=&quot;32297&quot;&gt;&lt;property id=&quot;20148&quot; value=&quot;5&quot;/&gt;&lt;property id=&quot;20300&quot; value=&quot;Slide 12 - &amp;quot;Enthalpy of Reactions&amp;quot;&quot;/&gt;&lt;property id=&quot;20307&quot; value=&quot;351&quot;/&gt;&lt;/object&gt;&lt;object type=&quot;3&quot; unique_id=&quot;32298&quot;&gt;&lt;property id=&quot;20148&quot; value=&quot;5&quot;/&gt;&lt;property id=&quot;20300&quot; value=&quot;Slide 13 - &amp;quot;Enthalpy of Reactions&amp;quot;&quot;/&gt;&lt;property id=&quot;20307&quot; value=&quot;333&quot;/&gt;&lt;/object&gt;&lt;object type=&quot;3&quot; unique_id=&quot;32299&quot;&gt;&lt;property id=&quot;20148&quot; value=&quot;5&quot;/&gt;&lt;property id=&quot;20300&quot; value=&quot;Slide 14 - &amp;quot;Spontaneous and Nonspontaneous Reactions&amp;quot;&quot;/&gt;&lt;property id=&quot;20307&quot; value=&quot;276&quot;/&gt;&lt;/object&gt;&lt;object type=&quot;3&quot; unique_id=&quot;32300&quot;&gt;&lt;property id=&quot;20148&quot; value=&quot;5&quot;/&gt;&lt;property id=&quot;20300&quot; value=&quot;Slide 15 - &amp;quot;The Second Law of Thermodynamics&amp;quot;&quot;/&gt;&lt;property id=&quot;20307&quot; value=&quot;277&quot;/&gt;&lt;/object&gt;&lt;object type=&quot;3&quot; unique_id=&quot;32301&quot;&gt;&lt;property id=&quot;20148&quot; value=&quot;5&quot;/&gt;&lt;property id=&quot;20300&quot; value=&quot;Slide 16 - &amp;quot;The Second Law of Thermodynamics&amp;quot;&quot;/&gt;&lt;property id=&quot;20307&quot; value=&quot;334&quot;/&gt;&lt;/object&gt;&lt;object type=&quot;3&quot; unique_id=&quot;32302&quot;&gt;&lt;property id=&quot;20148&quot; value=&quot;5&quot;/&gt;&lt;property id=&quot;20300&quot; value=&quot;Slide 17&quot;/&gt;&lt;property id=&quot;20307&quot; value=&quot;278&quot;/&gt;&lt;/object&gt;&lt;object type=&quot;3&quot; unique_id=&quot;32303&quot;&gt;&lt;property id=&quot;20148&quot; value=&quot;5&quot;/&gt;&lt;property id=&quot;20300&quot; value=&quot;Slide 18 - &amp;quot;The Second Law of Thermodynamics&amp;quot;&quot;/&gt;&lt;property id=&quot;20307&quot; value=&quot;280&quot;/&gt;&lt;/object&gt;&lt;object type=&quot;3&quot; unique_id=&quot;32304&quot;&gt;&lt;property id=&quot;20148&quot; value=&quot;5&quot;/&gt;&lt;property id=&quot;20300&quot; value=&quot;Slide 19 - &amp;quot;Entropy and Reaction Spontaneity&amp;quot;&quot;/&gt;&lt;property id=&quot;20307&quot; value=&quot;281&quot;/&gt;&lt;/object&gt;&lt;object type=&quot;3&quot; unique_id=&quot;32305&quot;&gt;&lt;property id=&quot;20148&quot; value=&quot;5&quot;/&gt;&lt;property id=&quot;20300&quot; value=&quot;Slide 20 - &amp;quot;Entropy and Reaction Spontaneity&amp;quot;&quot;/&gt;&lt;property id=&quot;20307&quot; value=&quot;279&quot;/&gt;&lt;/object&gt;&lt;object type=&quot;3&quot; unique_id=&quot;32306&quot;&gt;&lt;property id=&quot;20148&quot; value=&quot;5&quot;/&gt;&lt;property id=&quot;20300&quot; value=&quot;Slide 21 - &amp;quot;Free Energy&amp;quot;&quot;/&gt;&lt;property id=&quot;20307&quot; value=&quot;282&quot;/&gt;&lt;/object&gt;&lt;object type=&quot;3&quot; unique_id=&quot;32307&quot;&gt;&lt;property id=&quot;20148&quot; value=&quot;5&quot;/&gt;&lt;property id=&quot;20300&quot; value=&quot;Slide 22 - &amp;quot;Free Energy&amp;quot;&quot;/&gt;&lt;property id=&quot;20307&quot; value=&quot;335&quot;/&gt;&lt;/object&gt;&lt;object type=&quot;3&quot; unique_id=&quot;32308&quot;&gt;&lt;property id=&quot;20148&quot; value=&quot;5&quot;/&gt;&lt;property id=&quot;20300&quot; value=&quot;Slide 23 - &amp;quot;7.2 Experimental Determination of Energy Change in Reactions&amp;quot;&quot;/&gt;&lt;property id=&quot;20307&quot; value=&quot;283&quot;/&gt;&lt;/object&gt;&lt;object type=&quot;3&quot; unique_id=&quot;32309&quot;&gt;&lt;property id=&quot;20148&quot; value=&quot;5&quot;/&gt;&lt;property id=&quot;20300&quot; value=&quot;Slide 24 - &amp;quot;Heat Energy in Reactions&amp;quot;&quot;/&gt;&lt;property id=&quot;20307&quot; value=&quot;284&quot;/&gt;&lt;/object&gt;&lt;object type=&quot;3&quot; unique_id=&quot;32310&quot;&gt;&lt;property id=&quot;20148&quot; value=&quot;5&quot;/&gt;&lt;property id=&quot;20300&quot; value=&quot;Slide 25 - &amp;quot;Heat Energy in Reactions&amp;quot;&quot;/&gt;&lt;property id=&quot;20307&quot; value=&quot;336&quot;/&gt;&lt;/object&gt;&lt;object type=&quot;3&quot; unique_id=&quot;32311&quot;&gt;&lt;property id=&quot;20148&quot; value=&quot;5&quot;/&gt;&lt;property id=&quot;20300&quot; value=&quot;Slide 26 - &amp;quot;Calculating Energy Involved in Calorimeter Reactions&amp;quot;&quot;/&gt;&lt;property id=&quot;20307&quot; value=&quot;285&quot;/&gt;&lt;/object&gt;&lt;object type=&quot;3&quot; unique_id=&quot;32312&quot;&gt;&lt;property id=&quot;20148&quot; value=&quot;5&quot;/&gt;&lt;property id=&quot;20300&quot; value=&quot;Slide 27 - &amp;quot;Calculating Energy Involved in Calorimeter Reactions&amp;quot;&quot;/&gt;&lt;property id=&quot;20307&quot; value=&quot;338&quot;/&gt;&lt;/object&gt;&lt;object type=&quot;3&quot; unique_id=&quot;32313&quot;&gt;&lt;property id=&quot;20148&quot; value=&quot;5&quot;/&gt;&lt;property id=&quot;20300&quot; value=&quot;Slide 28 - &amp;quot;Bomb Calorimeter and Measurement of Calories in Foods&amp;quot;&quot;/&gt;&lt;property id=&quot;20307&quot; value=&quot;286&quot;/&gt;&lt;/object&gt;&lt;object type=&quot;3&quot; unique_id=&quot;32314&quot;&gt;&lt;property id=&quot;20148&quot; value=&quot;5&quot;/&gt;&lt;property id=&quot;20300&quot; value=&quot;Slide 29 - &amp;quot;Calculating the Fuel Value of Foods&amp;quot;&quot;/&gt;&lt;property id=&quot;20307&quot; value=&quot;287&quot;/&gt;&lt;/object&gt;&lt;object type=&quot;3&quot; unique_id=&quot;32315&quot;&gt;&lt;property id=&quot;20148&quot; value=&quot;5&quot;/&gt;&lt;property id=&quot;20300&quot; value=&quot;Slide 30 - &amp;quot;Calculating the Fuel Value of Foods&amp;quot;&quot;/&gt;&lt;property id=&quot;20307&quot; value=&quot;352&quot;/&gt;&lt;/object&gt;&lt;object type=&quot;3&quot; unique_id=&quot;32316&quot;&gt;&lt;property id=&quot;20148&quot; value=&quot;5&quot;/&gt;&lt;property id=&quot;20300&quot; value=&quot;Slide 31 - &amp;quot;7.3 Kinetics&amp;quot;&quot;/&gt;&lt;property id=&quot;20307&quot; value=&quot;288&quot;/&gt;&lt;/object&gt;&lt;object type=&quot;3&quot; unique_id=&quot;32317&quot;&gt;&lt;property id=&quot;20148&quot; value=&quot;5&quot;/&gt;&lt;property id=&quot;20300&quot; value=&quot;Slide 32 - &amp;quot;Kinetic Information&amp;quot;&quot;/&gt;&lt;property id=&quot;20307&quot; value=&quot;289&quot;/&gt;&lt;/object&gt;&lt;object type=&quot;3&quot; unique_id=&quot;32318&quot;&gt;&lt;property id=&quot;20148&quot; value=&quot;5&quot;/&gt;&lt;property id=&quot;20300&quot; value=&quot;Slide 33 - &amp;quot;Alternative Presentation of Kinetic Data&amp;quot;&quot;/&gt;&lt;property id=&quot;20307&quot; value=&quot;290&quot;/&gt;&lt;/object&gt;&lt;object type=&quot;3&quot; unique_id=&quot;32319&quot;&gt;&lt;property id=&quot;20148&quot; value=&quot;5&quot;/&gt;&lt;property id=&quot;20300&quot; value=&quot;Slide 34 - &amp;quot;Kinetic Data Assessed by Color Change&amp;quot;&quot;/&gt;&lt;property id=&quot;20307&quot; value=&quot;339&quot;/&gt;&lt;/object&gt;&lt;object type=&quot;3&quot; unique_id=&quot;32320&quot;&gt;&lt;property id=&quot;20148&quot; value=&quot;5&quot;/&gt;&lt;property id=&quot;20300&quot; value=&quot;Slide 35 - &amp;quot;The Chemical Reaction&amp;quot;&quot;/&gt;&lt;property id=&quot;20307&quot; value=&quot;291&quot;/&gt;&lt;/object&gt;&lt;object type=&quot;3&quot; unique_id=&quot;32321&quot;&gt;&lt;property id=&quot;20148&quot; value=&quot;5&quot;/&gt;&lt;property id=&quot;20300&quot; value=&quot;Slide 36 - &amp;quot;Activation Energy and the Activated Complex&amp;quot;&quot;/&gt;&lt;property id=&quot;20307&quot; value=&quot;292&quot;/&gt;&lt;/object&gt;&lt;object type=&quot;3&quot; unique_id=&quot;32322&quot;&gt;&lt;property id=&quot;20148&quot; value=&quot;5&quot;/&gt;&lt;property id=&quot;20300&quot; value=&quot;Slide 37 - &amp;quot;Activation Energy and the Activated Complex&amp;quot;&quot;/&gt;&lt;property id=&quot;20307&quot; value=&quot;340&quot;/&gt;&lt;/object&gt;&lt;object type=&quot;3&quot; unique_id=&quot;32323&quot;&gt;&lt;property id=&quot;20148&quot; value=&quot;5&quot;/&gt;&lt;property id=&quot;20300&quot; value=&quot;Slide 38 - &amp;quot;Activation Energy in the Endothermic Reaction&amp;quot;&quot;/&gt;&lt;property id=&quot;20307&quot; value=&quot;293&quot;/&gt;&lt;/object&gt;&lt;object type=&quot;3&quot; unique_id=&quot;32324&quot;&gt;&lt;property id=&quot;20148&quot; value=&quot;5&quot;/&gt;&lt;property id=&quot;20300&quot; value=&quot;Slide 39 - &amp;quot;Factors That Affect Reaction Rate&amp;quot;&quot;/&gt;&lt;property id=&quot;20307&quot; value=&quot;294&quot;/&gt;&lt;/object&gt;&lt;object type=&quot;3&quot; unique_id=&quot;32325&quot;&gt;&lt;property id=&quot;20148&quot; value=&quot;5&quot;/&gt;&lt;property id=&quot;20300&quot; value=&quot;Slide 40 - &amp;quot;Structure of Reacting Species&amp;quot;&quot;/&gt;&lt;property id=&quot;20307&quot; value=&quot;295&quot;/&gt;&lt;/object&gt;&lt;object type=&quot;3&quot; unique_id=&quot;32326&quot;&gt;&lt;property id=&quot;20148&quot; value=&quot;5&quot;/&gt;&lt;property id=&quot;20300&quot; value=&quot;Slide 41 - &amp;quot;Molecular Shape and Orientation&amp;quot;&quot;/&gt;&lt;property id=&quot;20307&quot; value=&quot;350&quot;/&gt;&lt;/object&gt;&lt;object type=&quot;3&quot; unique_id=&quot;32327&quot;&gt;&lt;property id=&quot;20148&quot; value=&quot;5&quot;/&gt;&lt;property id=&quot;20300&quot; value=&quot;Slide 42 - &amp;quot;The Concentration of Reactants&amp;quot;&quot;/&gt;&lt;property id=&quot;20307&quot; value=&quot;341&quot;/&gt;&lt;/object&gt;&lt;object type=&quot;3&quot; unique_id=&quot;32328&quot;&gt;&lt;property id=&quot;20148&quot; value=&quot;5&quot;/&gt;&lt;property id=&quot;20300&quot; value=&quot;Slide 43 - &amp;quot;The Temperature of Reactants&amp;quot;&quot;/&gt;&lt;property id=&quot;20307&quot; value=&quot;296&quot;/&gt;&lt;/object&gt;&lt;object type=&quot;3&quot; unique_id=&quot;32329&quot;&gt;&lt;property id=&quot;20148&quot; value=&quot;5&quot;/&gt;&lt;property id=&quot;20300&quot; value=&quot;Slide 44 - &amp;quot;The Physical State of Reactants&amp;quot;&quot;/&gt;&lt;property id=&quot;20307&quot; value=&quot;297&quot;/&gt;&lt;/object&gt;&lt;object type=&quot;3&quot; unique_id=&quot;32330&quot;&gt;&lt;property id=&quot;20148&quot; value=&quot;5&quot;/&gt;&lt;property id=&quot;20300&quot; value=&quot;Slide 45 - &amp;quot;The Presence of a Catalyst&amp;quot;&quot;/&gt;&lt;property id=&quot;20307&quot; value=&quot;298&quot;/&gt;&lt;/object&gt;&lt;object type=&quot;3&quot; unique_id=&quot;32331&quot;&gt;&lt;property id=&quot;20148&quot; value=&quot;5&quot;/&gt;&lt;property id=&quot;20300&quot; value=&quot;Slide 46 - &amp;quot;Use of a Solid Phase Catalyst&amp;quot;&quot;/&gt;&lt;property id=&quot;20307&quot; value=&quot;299&quot;/&gt;&lt;/object&gt;&lt;object type=&quot;3&quot; unique_id=&quot;32332&quot;&gt;&lt;property id=&quot;20148&quot; value=&quot;5&quot;/&gt;&lt;property id=&quot;20300&quot; value=&quot;Slide 47 - &amp;quot;Mathematical Representation of Reaction Rate&amp;quot;&quot;/&gt;&lt;property id=&quot;20307&quot; value=&quot;301&quot;/&gt;&lt;/object&gt;&lt;object type=&quot;3&quot; unique_id=&quot;32333&quot;&gt;&lt;property id=&quot;20148&quot; value=&quot;5&quot;/&gt;&lt;property id=&quot;20300&quot; value=&quot;Slide 48 - &amp;quot;Mathematical Representation of Reaction Rate&amp;quot;&quot;/&gt;&lt;property id=&quot;20307&quot; value=&quot;342&quot;/&gt;&lt;/object&gt;&lt;object type=&quot;3&quot; unique_id=&quot;32334&quot;&gt;&lt;property id=&quot;20148&quot; value=&quot;5&quot;/&gt;&lt;property id=&quot;20300&quot; value=&quot;Slide 49 - &amp;quot;Rate Equation&amp;quot;&quot;/&gt;&lt;property id=&quot;20307&quot; value=&quot;302&quot;/&gt;&lt;/object&gt;&lt;object type=&quot;3&quot; unique_id=&quot;32335&quot;&gt;&lt;property id=&quot;20148&quot; value=&quot;5&quot;/&gt;&lt;property id=&quot;20300&quot; value=&quot;Slide 50 - &amp;quot;Rate Equation&amp;quot;&quot;/&gt;&lt;property id=&quot;20307&quot; value=&quot;303&quot;/&gt;&lt;/object&gt;&lt;object type=&quot;3&quot; unique_id=&quot;32336&quot;&gt;&lt;property id=&quot;20148&quot; value=&quot;5&quot;/&gt;&lt;property id=&quot;20300&quot; value=&quot;Slide 51 - &amp;quot;Writing Rate Equations&amp;quot;&quot;/&gt;&lt;property id=&quot;20307&quot; value=&quot;343&quot;/&gt;&lt;/object&gt;&lt;object type=&quot;3&quot; unique_id=&quot;32337&quot;&gt;&lt;property id=&quot;20148&quot; value=&quot;5&quot;/&gt;&lt;property id=&quot;20300&quot; value=&quot;Slide 52 - &amp;quot;7.4 Equilibrium&amp;quot;&quot;/&gt;&lt;property id=&quot;20307&quot; value=&quot;304&quot;/&gt;&lt;/object&gt;&lt;object type=&quot;3&quot; unique_id=&quot;32338&quot;&gt;&lt;property id=&quot;20148&quot; value=&quot;5&quot;/&gt;&lt;property id=&quot;20300&quot; value=&quot;Slide 53 - &amp;quot;7.4 Equilibrium&amp;quot;&quot;/&gt;&lt;property id=&quot;20307&quot; value=&quot;305&quot;/&gt;&lt;/object&gt;&lt;object type=&quot;3&quot; unique_id=&quot;32339&quot;&gt;&lt;property id=&quot;20148&quot; value=&quot;5&quot;/&gt;&lt;property id=&quot;20300&quot; value=&quot;Slide 54 - &amp;quot;Sugar in Water&amp;quot;&quot;/&gt;&lt;property id=&quot;20307&quot; value=&quot;306&quot;/&gt;&lt;/object&gt;&lt;object type=&quot;3&quot; unique_id=&quot;32340&quot;&gt;&lt;property id=&quot;20148&quot; value=&quot;5&quot;/&gt;&lt;property id=&quot;20300&quot; value=&quot;Slide 55 - &amp;quot;Sugar in Water&amp;quot;&quot;/&gt;&lt;property id=&quot;20307&quot; value=&quot;344&quot;/&gt;&lt;/object&gt;&lt;object type=&quot;3&quot; unique_id=&quot;32341&quot;&gt;&lt;property id=&quot;20148&quot; value=&quot;5&quot;/&gt;&lt;property id=&quot;20300&quot; value=&quot;Slide 56 - &amp;quot;Dynamic Equilibrium&amp;quot;&quot;/&gt;&lt;property id=&quot;20307&quot; value=&quot;307&quot;/&gt;&lt;/object&gt;&lt;object type=&quot;3&quot; unique_id=&quot;32342&quot;&gt;&lt;property id=&quot;20148&quot; value=&quot;5&quot;/&gt;&lt;property id=&quot;20300&quot; value=&quot;Slide 57 - &amp;quot;Chemical Equilibrium&amp;quot;&quot;/&gt;&lt;property id=&quot;20307&quot; value=&quot;345&quot;/&gt;&lt;/object&gt;&lt;object type=&quot;3&quot; unique_id=&quot;32343&quot;&gt;&lt;property id=&quot;20148&quot; value=&quot;5&quot;/&gt;&lt;property id=&quot;20300&quot; value=&quot;Slide 58 - &amp;quot;Chemical Equilibrium&amp;quot;&quot;/&gt;&lt;property id=&quot;20307&quot; value=&quot;309&quot;/&gt;&lt;/object&gt;&lt;object type=&quot;3&quot; unique_id=&quot;32344&quot;&gt;&lt;property id=&quot;20148&quot; value=&quot;5&quot;/&gt;&lt;property id=&quot;20300&quot; value=&quot;Slide 59 - &amp;quot;Chemical Equilibrium&amp;quot;&quot;/&gt;&lt;property id=&quot;20307&quot; value=&quot;310&quot;/&gt;&lt;/object&gt;&lt;object type=&quot;3&quot; unique_id=&quot;32345&quot;&gt;&lt;property id=&quot;20148&quot; value=&quot;5&quot;/&gt;&lt;property id=&quot;20300&quot; value=&quot;Slide 60&quot;/&gt;&lt;property id=&quot;20307&quot; value=&quot;311&quot;/&gt;&lt;/object&gt;&lt;object type=&quot;3&quot; unique_id=&quot;32346&quot;&gt;&lt;property id=&quot;20148&quot; value=&quot;5&quot;/&gt;&lt;property id=&quot;20300&quot; value=&quot;Slide 61 - &amp;quot;The Generalized Equilibrium-Constant Expression for a Chemical Reaction&amp;quot;&quot;/&gt;&lt;property id=&quot;20307&quot; value=&quot;312&quot;/&gt;&lt;/object&gt;&lt;object type=&quot;3&quot; unique_id=&quot;32347&quot;&gt;&lt;property id=&quot;20148&quot; value=&quot;5&quot;/&gt;&lt;property id=&quot;20300&quot; value=&quot;Slide 62 - &amp;quot;Writing Equilibrium Constant Expressions&amp;quot;&quot;/&gt;&lt;property id=&quot;20307&quot; value=&quot;313&quot;/&gt;&lt;/object&gt;&lt;object type=&quot;3&quot; unique_id=&quot;32348&quot;&gt;&lt;property id=&quot;20148&quot; value=&quot;5&quot;/&gt;&lt;property id=&quot;20300&quot; value=&quot;Slide 63 - &amp;quot;Writing an Equilibrium-Constant Expression&amp;quot;&quot;/&gt;&lt;property id=&quot;20307&quot; value=&quot;314&quot;/&gt;&lt;/object&gt;&lt;object type=&quot;3&quot; unique_id=&quot;32349&quot;&gt;&lt;property id=&quot;20148&quot; value=&quot;5&quot;/&gt;&lt;property id=&quot;20300&quot; value=&quot;Slide 64 - &amp;quot;Writing an Equilibrium-Constant Expression&amp;quot;&quot;/&gt;&lt;property id=&quot;20307&quot; value=&quot;346&quot;/&gt;&lt;/object&gt;&lt;object type=&quot;3&quot; unique_id=&quot;32350&quot;&gt;&lt;property id=&quot;20148&quot; value=&quot;5&quot;/&gt;&lt;property id=&quot;20300&quot; value=&quot;Slide 65 - &amp;quot;Interpreting Equilibrium Constants&amp;quot;&quot;/&gt;&lt;property id=&quot;20307&quot; value=&quot;315&quot;/&gt;&lt;/object&gt;&lt;object type=&quot;3&quot; unique_id=&quot;32351&quot;&gt;&lt;property id=&quot;20148&quot; value=&quot;5&quot;/&gt;&lt;property id=&quot;20300&quot; value=&quot;Slide 66 - &amp;quot;Interpreting Equilibrium Constants&amp;quot;&quot;/&gt;&lt;property id=&quot;20307&quot; value=&quot;347&quot;/&gt;&lt;/object&gt;&lt;object type=&quot;3&quot; unique_id=&quot;32352&quot;&gt;&lt;property id=&quot;20148&quot; value=&quot;5&quot;/&gt;&lt;property id=&quot;20300&quot; value=&quot;Slide 67 - &amp;quot;Calculating Equilibrium Constants&amp;quot;&quot;/&gt;&lt;property id=&quot;20307&quot; value=&quot;317&quot;/&gt;&lt;/object&gt;&lt;object type=&quot;3&quot; unique_id=&quot;32353&quot;&gt;&lt;property id=&quot;20148&quot; value=&quot;5&quot;/&gt;&lt;property id=&quot;20300&quot; value=&quot;Slide 68 - &amp;quot;Calculating an Equilibrium Constant&amp;quot;&quot;/&gt;&lt;property id=&quot;20307&quot; value=&quot;318&quot;/&gt;&lt;/object&gt;&lt;object type=&quot;3&quot; unique_id=&quot;32354&quot;&gt;&lt;property id=&quot;20148&quot; value=&quot;5&quot;/&gt;&lt;property id=&quot;20300&quot; value=&quot;Slide 69 - &amp;quot;LeChatelier’s Principle&amp;quot;&quot;/&gt;&lt;property id=&quot;20307&quot; value=&quot;320&quot;/&gt;&lt;/object&gt;&lt;object type=&quot;3&quot; unique_id=&quot;32355&quot;&gt;&lt;property id=&quot;20148&quot; value=&quot;5&quot;/&gt;&lt;property id=&quot;20300&quot; value=&quot;Slide 70 - &amp;quot;LeChatelier’s Principle&amp;quot;&quot;/&gt;&lt;property id=&quot;20307&quot; value=&quot;348&quot;/&gt;&lt;/object&gt;&lt;object type=&quot;3&quot; unique_id=&quot;32356&quot;&gt;&lt;property id=&quot;20148&quot; value=&quot;5&quot;/&gt;&lt;property id=&quot;20300&quot; value=&quot;Slide 71 - &amp;quot;Effect of Concentration&amp;quot;&quot;/&gt;&lt;property id=&quot;20307&quot; value=&quot;322&quot;/&gt;&lt;/object&gt;&lt;object type=&quot;3&quot; unique_id=&quot;32357&quot;&gt;&lt;property id=&quot;20148&quot; value=&quot;5&quot;/&gt;&lt;property id=&quot;20300&quot; value=&quot;Slide 72 - &amp;quot;Effect of Concentration&amp;quot;&quot;/&gt;&lt;property id=&quot;20307&quot; value=&quot;353&quot;/&gt;&lt;/object&gt;&lt;object type=&quot;3&quot; unique_id=&quot;32358&quot;&gt;&lt;property id=&quot;20148&quot; value=&quot;5&quot;/&gt;&lt;property id=&quot;20300&quot; value=&quot;Slide 73 - &amp;quot;Effect of Heat&amp;quot;&quot;/&gt;&lt;property id=&quot;20307&quot; value=&quot;323&quot;/&gt;&lt;/object&gt;&lt;object type=&quot;3&quot; unique_id=&quot;32359&quot;&gt;&lt;property id=&quot;20148&quot; value=&quot;5&quot;/&gt;&lt;property id=&quot;20300&quot; value=&quot;Slide 74 - &amp;quot;Effect of Heat&amp;quot;&quot;/&gt;&lt;property id=&quot;20307&quot; value=&quot;324&quot;/&gt;&lt;/object&gt;&lt;object type=&quot;3&quot; unique_id=&quot;32360&quot;&gt;&lt;property id=&quot;20148&quot; value=&quot;5&quot;/&gt;&lt;property id=&quot;20300&quot; value=&quot;Slide 75 - &amp;quot;Effect of Pressure&amp;quot;&quot;/&gt;&lt;property id=&quot;20307&quot; value=&quot;325&quot;/&gt;&lt;/object&gt;&lt;object type=&quot;3&quot; unique_id=&quot;32361&quot;&gt;&lt;property id=&quot;20148&quot; value=&quot;5&quot;/&gt;&lt;property id=&quot;20300&quot; value=&quot;Slide 76 - &amp;quot;Effect of Pressure&amp;quot;&quot;/&gt;&lt;property id=&quot;20307&quot; value=&quot;326&quot;/&gt;&lt;/object&gt;&lt;object type=&quot;3&quot; unique_id=&quot;32362&quot;&gt;&lt;property id=&quot;20148&quot; value=&quot;5&quot;/&gt;&lt;property id=&quot;20300&quot; value=&quot;Slide 77 - &amp;quot;Effect of a Catalyst&amp;quot;&quot;/&gt;&lt;property id=&quot;20307&quot; value=&quot;327&quot;/&gt;&lt;/object&gt;&lt;/object&gt;&lt;/object&gt;&lt;/database&gt;"/>
</p:tagLst>
</file>

<file path=ppt/theme/theme1.xml><?xml version="1.0" encoding="utf-8"?>
<a:theme xmlns:a="http://schemas.openxmlformats.org/drawingml/2006/main" name="Denn_6e_powerpoint">
  <a:themeElements>
    <a:clrScheme name="Denn_6e_powerpoint 16">
      <a:dk1>
        <a:srgbClr val="132D6F"/>
      </a:dk1>
      <a:lt1>
        <a:srgbClr val="ECE6EE"/>
      </a:lt1>
      <a:dk2>
        <a:srgbClr val="003ABC"/>
      </a:dk2>
      <a:lt2>
        <a:srgbClr val="CDE1FF"/>
      </a:lt2>
      <a:accent1>
        <a:srgbClr val="D9F2FF"/>
      </a:accent1>
      <a:accent2>
        <a:srgbClr val="004BF2"/>
      </a:accent2>
      <a:accent3>
        <a:srgbClr val="F4F0F5"/>
      </a:accent3>
      <a:accent4>
        <a:srgbClr val="0E255E"/>
      </a:accent4>
      <a:accent5>
        <a:srgbClr val="E9F7FF"/>
      </a:accent5>
      <a:accent6>
        <a:srgbClr val="0043DB"/>
      </a:accent6>
      <a:hlink>
        <a:srgbClr val="E0E090"/>
      </a:hlink>
      <a:folHlink>
        <a:srgbClr val="2F9D2F"/>
      </a:folHlink>
    </a:clrScheme>
    <a:fontScheme name="Denn_6e_powerpo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nn_6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n_6e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8">
        <a:dk1>
          <a:srgbClr val="380A3E"/>
        </a:dk1>
        <a:lt1>
          <a:srgbClr val="ECE6EE"/>
        </a:lt1>
        <a:dk2>
          <a:srgbClr val="61116D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9">
        <a:dk1>
          <a:srgbClr val="380A3E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0">
        <a:dk1>
          <a:srgbClr val="1C42A0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163788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1">
        <a:dk1>
          <a:srgbClr val="132D6F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2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3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4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5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6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D9F2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E9F7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Denn_6e_powerpoint</Template>
  <TotalTime>8714</TotalTime>
  <Words>2300</Words>
  <Application>Microsoft Office PowerPoint</Application>
  <PresentationFormat>On-screen Show (4:3)</PresentationFormat>
  <Paragraphs>355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Denn_6e_powerpoint</vt:lpstr>
      <vt:lpstr>Equation</vt:lpstr>
      <vt:lpstr>PowerPoint Presentation</vt:lpstr>
      <vt:lpstr>7.1 Thermodynamics</vt:lpstr>
      <vt:lpstr>The First Law of Thermodynamics</vt:lpstr>
      <vt:lpstr>Exothermic and Endothermic Reactions</vt:lpstr>
      <vt:lpstr>Exothermic Reactions</vt:lpstr>
      <vt:lpstr>Endothermic Reactions</vt:lpstr>
      <vt:lpstr>Reaction Models</vt:lpstr>
      <vt:lpstr>Enthalpy</vt:lpstr>
      <vt:lpstr>Sign of Enthalpy</vt:lpstr>
      <vt:lpstr>Enthalpy of Reactions</vt:lpstr>
      <vt:lpstr>Spontaneous and Nonspontaneous Reactions</vt:lpstr>
      <vt:lpstr>The Second Law of Thermodynamics</vt:lpstr>
      <vt:lpstr>Entropy Example</vt:lpstr>
      <vt:lpstr>PowerPoint Presentation</vt:lpstr>
      <vt:lpstr>The Second Law of Thermodynamics Representation</vt:lpstr>
      <vt:lpstr>Entropy and Reaction Spontaneity</vt:lpstr>
      <vt:lpstr>Entropy and Reaction Spontaneity Representation </vt:lpstr>
      <vt:lpstr>Free Energy and Spontaneity </vt:lpstr>
      <vt:lpstr>Free Energy</vt:lpstr>
      <vt:lpstr>7.2 Experimental Determination of Energy Change in Reactions</vt:lpstr>
      <vt:lpstr>Heat Energy in Reactions</vt:lpstr>
      <vt:lpstr>Specific Heat</vt:lpstr>
      <vt:lpstr>Bomb Calorimeter and Measurement of Calories in Foods</vt:lpstr>
      <vt:lpstr>7.3 Kinetics</vt:lpstr>
      <vt:lpstr>Kinetic Information</vt:lpstr>
      <vt:lpstr>Alternative Presentation of Kinetic Data</vt:lpstr>
      <vt:lpstr>Kinetic Data Assessed by Color Change</vt:lpstr>
      <vt:lpstr>The Chemical Reaction</vt:lpstr>
      <vt:lpstr>Activation Energy and the Activated Complex</vt:lpstr>
      <vt:lpstr>Model of Activation Energy and the Activated Complex</vt:lpstr>
      <vt:lpstr>Activation Energy in the Endothermic Reaction</vt:lpstr>
      <vt:lpstr>Factors That Affect Reaction Rate</vt:lpstr>
      <vt:lpstr>The Temperature of Reactants</vt:lpstr>
      <vt:lpstr>The Physical State of Reactants</vt:lpstr>
      <vt:lpstr>The Presence of a Catalyst</vt:lpstr>
      <vt:lpstr>Use of a Solid Phase Catalyst</vt:lpstr>
      <vt:lpstr>PowerPoint Presentation</vt:lpstr>
      <vt:lpstr>Chemical Equilibrium</vt:lpstr>
      <vt:lpstr>The Generalized Equilibrium Expression for a Chemical Reaction</vt:lpstr>
      <vt:lpstr>Interpreting Equilibrium Constants - continued</vt:lpstr>
      <vt:lpstr>Calculating Equilibrium Constants</vt:lpstr>
      <vt:lpstr>LeChatelier’s Principle</vt:lpstr>
      <vt:lpstr>LeChatelier’s Principle Example</vt:lpstr>
      <vt:lpstr>Effect of Concentration</vt:lpstr>
      <vt:lpstr>Effect of Concentration Example</vt:lpstr>
      <vt:lpstr>Effect of Heat – Exothermic Reaction</vt:lpstr>
      <vt:lpstr>Effect of Heat</vt:lpstr>
      <vt:lpstr>Effect of Pressure</vt:lpstr>
      <vt:lpstr>Effect of a Catalyst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122</cp:revision>
  <dcterms:created xsi:type="dcterms:W3CDTF">2001-06-11T10:28:45Z</dcterms:created>
  <dcterms:modified xsi:type="dcterms:W3CDTF">2019-02-04T13:37:37Z</dcterms:modified>
</cp:coreProperties>
</file>