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handoutMasterIdLst>
    <p:handoutMasterId r:id="rId35"/>
  </p:handoutMasterIdLst>
  <p:sldIdLst>
    <p:sldId id="306" r:id="rId2"/>
    <p:sldId id="303" r:id="rId3"/>
    <p:sldId id="261" r:id="rId4"/>
    <p:sldId id="262" r:id="rId5"/>
    <p:sldId id="263" r:id="rId6"/>
    <p:sldId id="264" r:id="rId7"/>
    <p:sldId id="281" r:id="rId8"/>
    <p:sldId id="282" r:id="rId9"/>
    <p:sldId id="308" r:id="rId10"/>
    <p:sldId id="283" r:id="rId11"/>
    <p:sldId id="304" r:id="rId12"/>
    <p:sldId id="286" r:id="rId13"/>
    <p:sldId id="277" r:id="rId14"/>
    <p:sldId id="312" r:id="rId15"/>
    <p:sldId id="313" r:id="rId16"/>
    <p:sldId id="280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5" r:id="rId26"/>
    <p:sldId id="297" r:id="rId27"/>
    <p:sldId id="298" r:id="rId28"/>
    <p:sldId id="299" r:id="rId29"/>
    <p:sldId id="300" r:id="rId30"/>
    <p:sldId id="314" r:id="rId31"/>
    <p:sldId id="315" r:id="rId32"/>
    <p:sldId id="302" r:id="rId33"/>
    <p:sldId id="307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08000"/>
    <a:srgbClr val="FFC489"/>
    <a:srgbClr val="000A6B"/>
    <a:srgbClr val="61116D"/>
    <a:srgbClr val="D0C1D5"/>
    <a:srgbClr val="E0E090"/>
    <a:srgbClr val="00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887EA8-E694-4432-B713-550A7A7F5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81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6096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0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7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6768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5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58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rgbClr val="CDE1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533400"/>
            <a:ext cx="1447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5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304800"/>
            <a:ext cx="492125" cy="3352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ea typeface="+mn-ea"/>
              </a:rPr>
              <a:t>GENERAL CHEMISTRY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0" y="0"/>
            <a:ext cx="3581400" cy="6858000"/>
          </a:xfrm>
          <a:prstGeom prst="rect">
            <a:avLst/>
          </a:prstGeom>
          <a:gradFill>
            <a:gsLst>
              <a:gs pos="8000">
                <a:schemeClr val="accent6"/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08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0722" y="762000"/>
            <a:ext cx="400943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States of Matter</a:t>
            </a:r>
            <a:b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Gases, Liquids and Solids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Katherine </a:t>
            </a:r>
            <a:r>
              <a:rPr lang="en-US" sz="2000" b="1" dirty="0">
                <a:solidFill>
                  <a:schemeClr val="accent1"/>
                </a:solidFill>
              </a:rPr>
              <a:t>J. </a:t>
            </a:r>
            <a:r>
              <a:rPr lang="en-US" sz="2000" b="1" dirty="0" smtClean="0">
                <a:solidFill>
                  <a:schemeClr val="accent1"/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Joseph </a:t>
            </a:r>
            <a:r>
              <a:rPr lang="en-US" sz="2000" b="1" dirty="0">
                <a:solidFill>
                  <a:schemeClr val="accent1"/>
                </a:solidFill>
              </a:rPr>
              <a:t>J. Topping 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Danaè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R. Quirk Dorr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Robert </a:t>
            </a:r>
            <a:r>
              <a:rPr lang="en-US" sz="2000" b="1" dirty="0">
                <a:solidFill>
                  <a:schemeClr val="accent1"/>
                </a:solidFill>
              </a:rPr>
              <a:t>L. Caret 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10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Properties of Gases</a:t>
            </a:r>
            <a:endParaRPr lang="en-US" altLang="en-US" sz="3200" b="1" u="sng" dirty="0" smtClean="0">
              <a:ea typeface="ＭＳ Ｐゴシック" pitchFamily="34" charset="-128"/>
            </a:endParaRP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1545920"/>
            <a:ext cx="7772400" cy="447387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are easily compressible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Gas is mostly empty space, and particles can be pushed together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will expand to fill any available volume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They move freely with sufficient energy to overcome attractive forces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readily diffuse through each other as they are in continuous motion and paths are readily available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Due to large space between adjacent particles</a:t>
            </a:r>
          </a:p>
        </p:txBody>
      </p:sp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12293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229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10600" cy="1143000"/>
          </a:xfrm>
        </p:spPr>
        <p:txBody>
          <a:bodyPr/>
          <a:lstStyle/>
          <a:p>
            <a:r>
              <a:rPr lang="en-US" altLang="en-US" sz="3200" b="1" u="sng" smtClean="0">
                <a:ea typeface="ＭＳ Ｐゴシック" pitchFamily="34" charset="-128"/>
              </a:rPr>
              <a:t/>
            </a:r>
            <a:br>
              <a:rPr lang="en-US" altLang="en-US" sz="3200" b="1" u="sng" smtClean="0">
                <a:ea typeface="ＭＳ Ｐゴシック" pitchFamily="34" charset="-128"/>
              </a:rPr>
            </a:br>
            <a:endParaRPr lang="en-US" altLang="en-US" sz="3200" b="1" u="sng" smtClean="0">
              <a:ea typeface="ＭＳ Ｐゴシック" pitchFamily="34" charset="-128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457200"/>
            <a:ext cx="7772400" cy="5943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have low density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They are mostly empty space, gases have low mass per unit volume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exert pressure on their containers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This pressure results from the collisions of gas particles with the walls of their container</a:t>
            </a:r>
          </a:p>
          <a:p>
            <a:pPr>
              <a:spcBef>
                <a:spcPct val="5000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Gases behave most ideally at </a:t>
            </a:r>
            <a:r>
              <a:rPr lang="en-US" altLang="en-US" sz="2800" i="1" dirty="0" smtClean="0">
                <a:ea typeface="ＭＳ Ｐゴシック" pitchFamily="34" charset="-128"/>
              </a:rPr>
              <a:t>low pressure </a:t>
            </a:r>
            <a:r>
              <a:rPr lang="en-US" altLang="en-US" sz="2800" dirty="0" smtClean="0">
                <a:ea typeface="ＭＳ Ｐゴシック" pitchFamily="34" charset="-128"/>
              </a:rPr>
              <a:t>and </a:t>
            </a:r>
            <a:r>
              <a:rPr lang="en-US" altLang="en-US" sz="2800" i="1" dirty="0" smtClean="0">
                <a:ea typeface="ＭＳ Ｐゴシック" pitchFamily="34" charset="-128"/>
              </a:rPr>
              <a:t>high temperature</a:t>
            </a:r>
            <a:r>
              <a:rPr lang="en-US" altLang="en-US" sz="2800" dirty="0" smtClean="0">
                <a:ea typeface="ＭＳ Ｐゴシック" pitchFamily="34" charset="-128"/>
              </a:rPr>
              <a:t>: </a:t>
            </a:r>
          </a:p>
          <a:p>
            <a:pPr lvl="1">
              <a:spcBef>
                <a:spcPct val="50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At low pressure the average distance of separation is greatest, which minimizes interactive forces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At high temperature, rapid motion overcomes interactive forces more easily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5532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685800"/>
          </a:xfrm>
        </p:spPr>
        <p:txBody>
          <a:bodyPr/>
          <a:lstStyle/>
          <a:p>
            <a:r>
              <a:rPr lang="en-CA" altLang="en-US" dirty="0" smtClean="0">
                <a:ea typeface="ＭＳ Ｐゴシック" pitchFamily="34" charset="-128"/>
              </a:rPr>
              <a:t>Gaseous Diffusion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562600" y="3352800"/>
            <a:ext cx="3200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1"/>
                </a:solidFill>
              </a:rPr>
              <a:t>Ammonia </a:t>
            </a:r>
            <a:r>
              <a:rPr lang="en-US" altLang="en-US" sz="2400">
                <a:solidFill>
                  <a:schemeClr val="tx1"/>
                </a:solidFill>
              </a:rPr>
              <a:t>(17.0g/mol)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685800" y="6248400"/>
            <a:ext cx="830580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600">
                <a:solidFill>
                  <a:schemeClr val="tx1"/>
                </a:solidFill>
              </a:rPr>
              <a:t>Ammonia diffused farther in same time; lighter moves faster.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990600" y="3352800"/>
            <a:ext cx="4572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2800">
                <a:solidFill>
                  <a:schemeClr val="tx1"/>
                </a:solidFill>
              </a:rPr>
              <a:t>Hydrogen chloride </a:t>
            </a:r>
            <a:r>
              <a:rPr lang="en-US" altLang="en-US" sz="2400">
                <a:solidFill>
                  <a:schemeClr val="tx1"/>
                </a:solidFill>
              </a:rPr>
              <a:t>(36.5g/mol)</a:t>
            </a: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 flipV="1">
            <a:off x="2209800" y="2362200"/>
            <a:ext cx="381000" cy="1219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>
            <a:off x="3962400" y="3810000"/>
            <a:ext cx="2590800" cy="1371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2667000" y="3810000"/>
            <a:ext cx="762000" cy="1371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V="1">
            <a:off x="6553200" y="2362200"/>
            <a:ext cx="6096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172200" y="12192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Top: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Start of expt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6400800" y="4114800"/>
            <a:ext cx="16049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400"/>
              <a:t>Bottom:</a:t>
            </a:r>
          </a:p>
          <a:p>
            <a:r>
              <a:rPr lang="en-US" altLang="en-US" sz="2400"/>
              <a:t>End of expt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8486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Combining: </a:t>
            </a:r>
          </a:p>
          <a:p>
            <a:pPr lvl="1"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Boyle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 </a:t>
            </a:r>
            <a:r>
              <a:rPr lang="en-US" altLang="ja-JP" sz="2000" smtClean="0">
                <a:ea typeface="ＭＳ Ｐゴシック" pitchFamily="34" charset="-128"/>
              </a:rPr>
              <a:t>(relating volume and pressure)</a:t>
            </a:r>
          </a:p>
          <a:p>
            <a:pPr lvl="1"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Charles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 </a:t>
            </a:r>
            <a:r>
              <a:rPr lang="en-US" altLang="ja-JP" sz="2000" smtClean="0">
                <a:ea typeface="ＭＳ Ｐゴシック" pitchFamily="34" charset="-128"/>
              </a:rPr>
              <a:t>(relating volume and temperature)</a:t>
            </a:r>
          </a:p>
          <a:p>
            <a:pPr lvl="1"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Avogadro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 </a:t>
            </a:r>
            <a:r>
              <a:rPr lang="en-US" altLang="ja-JP" sz="2000" smtClean="0">
                <a:ea typeface="ＭＳ Ｐゴシック" pitchFamily="34" charset="-128"/>
              </a:rPr>
              <a:t>(relating volume to the number of moles)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     gives the Ideal Gas Law: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736725" y="501650"/>
            <a:ext cx="184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3600" b="1" u="sng">
              <a:solidFill>
                <a:srgbClr val="800080"/>
              </a:solidFill>
              <a:ea typeface="+mn-ea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31748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Ideal Gas Law</a:t>
            </a: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175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175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733800" y="4876800"/>
            <a:ext cx="2286000" cy="914400"/>
          </a:xfrm>
          <a:prstGeom prst="roundRect">
            <a:avLst>
              <a:gd name="adj" fmla="val 16667"/>
            </a:avLst>
          </a:prstGeom>
          <a:solidFill>
            <a:srgbClr val="4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>
              <a:defRPr/>
            </a:pPr>
            <a:r>
              <a:rPr lang="en-US" sz="3600" i="1" dirty="0">
                <a:solidFill>
                  <a:schemeClr val="accent5"/>
                </a:solidFill>
                <a:ea typeface="ＭＳ Ｐゴシック" charset="0"/>
              </a:rPr>
              <a:t>PV = </a:t>
            </a:r>
            <a:r>
              <a:rPr lang="en-US" sz="3600" i="1" dirty="0" err="1">
                <a:solidFill>
                  <a:schemeClr val="accent5"/>
                </a:solidFill>
                <a:ea typeface="ＭＳ Ｐゴシック" charset="0"/>
              </a:rPr>
              <a:t>nRT</a:t>
            </a:r>
            <a:endParaRPr lang="en-US" sz="3600" i="1" dirty="0">
              <a:solidFill>
                <a:schemeClr val="accent5"/>
              </a:solidFill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295400" y="2667000"/>
            <a:ext cx="7848600" cy="2514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i="1" dirty="0" smtClean="0">
                <a:ea typeface="ＭＳ Ｐゴシック" pitchFamily="34" charset="-128"/>
              </a:rPr>
              <a:t>R</a:t>
            </a:r>
            <a:r>
              <a:rPr lang="en-US" altLang="en-US" dirty="0" smtClean="0">
                <a:ea typeface="ＭＳ Ｐゴシック" pitchFamily="34" charset="-128"/>
              </a:rPr>
              <a:t> is a constant called the </a:t>
            </a:r>
            <a:r>
              <a:rPr lang="en-US" altLang="en-US" i="1" dirty="0" smtClean="0">
                <a:ea typeface="ＭＳ Ｐゴシック" pitchFamily="34" charset="-128"/>
              </a:rPr>
              <a:t>ideal gas constant</a:t>
            </a:r>
            <a:br>
              <a:rPr lang="en-US" altLang="en-US" i="1" dirty="0" smtClean="0">
                <a:ea typeface="ＭＳ Ｐゴシック" pitchFamily="34" charset="-128"/>
              </a:rPr>
            </a:br>
            <a:endParaRPr lang="en-US" altLang="en-US" i="1" dirty="0" smtClean="0">
              <a:ea typeface="ＭＳ Ｐゴシック" pitchFamily="34" charset="-128"/>
            </a:endParaRPr>
          </a:p>
          <a:p>
            <a:r>
              <a:rPr lang="en-US" altLang="en-US" b="1" i="1" dirty="0" smtClean="0">
                <a:ea typeface="ＭＳ Ｐゴシック" pitchFamily="34" charset="-128"/>
              </a:rPr>
              <a:t>R</a:t>
            </a:r>
            <a:r>
              <a:rPr lang="en-US" altLang="en-US" b="1" dirty="0" smtClean="0">
                <a:ea typeface="ＭＳ Ｐゴシック" pitchFamily="34" charset="-128"/>
              </a:rPr>
              <a:t> = 0.0821 </a:t>
            </a:r>
            <a:r>
              <a:rPr lang="en-US" altLang="en-US" b="1" dirty="0" err="1" smtClean="0">
                <a:ea typeface="ＭＳ Ｐゴシック" pitchFamily="34" charset="-128"/>
              </a:rPr>
              <a:t>L</a:t>
            </a:r>
            <a:r>
              <a:rPr lang="en-US" altLang="en-US" b="1" baseline="30000" dirty="0" err="1" smtClean="0">
                <a:ea typeface="ＭＳ Ｐゴシック" pitchFamily="34" charset="-128"/>
              </a:rPr>
              <a:t>.</a:t>
            </a:r>
            <a:r>
              <a:rPr lang="en-US" altLang="en-US" b="1" dirty="0" err="1" smtClean="0">
                <a:ea typeface="ＭＳ Ｐゴシック" pitchFamily="34" charset="-128"/>
              </a:rPr>
              <a:t>Atm</a:t>
            </a:r>
            <a:r>
              <a:rPr lang="en-US" altLang="en-US" b="1" dirty="0" smtClean="0">
                <a:ea typeface="ＭＳ Ｐゴシック" pitchFamily="34" charset="-128"/>
              </a:rPr>
              <a:t>/</a:t>
            </a:r>
            <a:r>
              <a:rPr lang="en-US" altLang="en-US" b="1" dirty="0" err="1" smtClean="0">
                <a:ea typeface="ＭＳ Ｐゴシック" pitchFamily="34" charset="-128"/>
              </a:rPr>
              <a:t>mol</a:t>
            </a:r>
            <a:r>
              <a:rPr lang="en-US" altLang="en-US" b="1" baseline="30000" dirty="0" err="1" smtClean="0">
                <a:ea typeface="ＭＳ Ｐゴシック" pitchFamily="34" charset="-128"/>
              </a:rPr>
              <a:t>.</a:t>
            </a:r>
            <a:r>
              <a:rPr lang="en-US" altLang="en-US" b="1" dirty="0" err="1" smtClean="0">
                <a:ea typeface="ＭＳ Ｐゴシック" pitchFamily="34" charset="-128"/>
              </a:rPr>
              <a:t>K</a:t>
            </a: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sz="3000" dirty="0" smtClean="0">
                <a:ea typeface="ＭＳ Ｐゴシック" pitchFamily="34" charset="-128"/>
              </a:rPr>
              <a:t>If units are </a:t>
            </a:r>
            <a:r>
              <a:rPr lang="en-US" altLang="en-US" sz="3000" i="1" dirty="0" smtClean="0">
                <a:ea typeface="ＭＳ Ｐゴシック" pitchFamily="34" charset="-128"/>
              </a:rPr>
              <a:t>P</a:t>
            </a:r>
            <a:r>
              <a:rPr lang="en-US" altLang="en-US" sz="3000" dirty="0" smtClean="0">
                <a:ea typeface="ＭＳ Ｐゴシック" pitchFamily="34" charset="-128"/>
              </a:rPr>
              <a:t> in </a:t>
            </a:r>
            <a:r>
              <a:rPr lang="en-US" altLang="en-US" sz="3000" dirty="0" err="1" smtClean="0">
                <a:ea typeface="ＭＳ Ｐゴシック" pitchFamily="34" charset="-128"/>
              </a:rPr>
              <a:t>atm</a:t>
            </a:r>
            <a:r>
              <a:rPr lang="en-US" altLang="en-US" sz="3000" dirty="0" smtClean="0">
                <a:ea typeface="ＭＳ Ｐゴシック" pitchFamily="34" charset="-128"/>
              </a:rPr>
              <a:t>, </a:t>
            </a:r>
            <a:r>
              <a:rPr lang="en-US" altLang="en-US" sz="3000" i="1" dirty="0" smtClean="0">
                <a:ea typeface="ＭＳ Ｐゴシック" pitchFamily="34" charset="-128"/>
              </a:rPr>
              <a:t>V</a:t>
            </a:r>
            <a:r>
              <a:rPr lang="en-US" altLang="en-US" sz="3000" dirty="0" smtClean="0">
                <a:ea typeface="ＭＳ Ｐゴシック" pitchFamily="34" charset="-128"/>
              </a:rPr>
              <a:t> in L, </a:t>
            </a:r>
            <a:r>
              <a:rPr lang="en-US" altLang="en-US" sz="3000" i="1" dirty="0" smtClean="0">
                <a:ea typeface="ＭＳ Ｐゴシック" pitchFamily="34" charset="-128"/>
              </a:rPr>
              <a:t>n</a:t>
            </a:r>
            <a:r>
              <a:rPr lang="en-US" altLang="en-US" sz="3000" dirty="0" smtClean="0">
                <a:ea typeface="ＭＳ Ｐゴシック" pitchFamily="34" charset="-128"/>
              </a:rPr>
              <a:t> in number of moles, </a:t>
            </a:r>
            <a:r>
              <a:rPr lang="en-US" altLang="en-US" sz="3000" i="1" dirty="0" smtClean="0">
                <a:ea typeface="ＭＳ Ｐゴシック" pitchFamily="34" charset="-128"/>
              </a:rPr>
              <a:t>T</a:t>
            </a:r>
            <a:r>
              <a:rPr lang="en-US" altLang="en-US" sz="3000" dirty="0" smtClean="0">
                <a:ea typeface="ＭＳ Ｐゴシック" pitchFamily="34" charset="-128"/>
              </a:rPr>
              <a:t> in K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1736725" y="501650"/>
            <a:ext cx="184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endParaRPr lang="en-US" sz="3600" b="1" u="sng">
              <a:solidFill>
                <a:srgbClr val="800080"/>
              </a:solidFill>
              <a:ea typeface="+mn-ea"/>
            </a:endParaRPr>
          </a:p>
        </p:txBody>
      </p:sp>
      <p:sp>
        <p:nvSpPr>
          <p:cNvPr id="32771" name="Rectangle 10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32772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Ideal Gas Law and Constant</a:t>
            </a:r>
          </a:p>
        </p:txBody>
      </p: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2775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3277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810000" y="1447800"/>
            <a:ext cx="2286000" cy="914400"/>
          </a:xfrm>
          <a:prstGeom prst="roundRect">
            <a:avLst>
              <a:gd name="adj" fmla="val 16667"/>
            </a:avLst>
          </a:prstGeom>
          <a:solidFill>
            <a:srgbClr val="4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/>
          <a:p>
            <a:pPr>
              <a:defRPr/>
            </a:pPr>
            <a:r>
              <a:rPr lang="en-US" sz="3600" i="1" dirty="0">
                <a:solidFill>
                  <a:schemeClr val="accent5"/>
                </a:solidFill>
                <a:ea typeface="ＭＳ Ｐゴシック" charset="0"/>
              </a:rPr>
              <a:t>PV = </a:t>
            </a:r>
            <a:r>
              <a:rPr lang="en-US" sz="3600" i="1" dirty="0" err="1">
                <a:solidFill>
                  <a:schemeClr val="accent5"/>
                </a:solidFill>
                <a:ea typeface="ＭＳ Ｐゴシック" charset="0"/>
              </a:rPr>
              <a:t>nRT</a:t>
            </a:r>
            <a:endParaRPr lang="en-US" sz="3600" i="1" dirty="0">
              <a:solidFill>
                <a:schemeClr val="accent5"/>
              </a:solidFill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20574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Dalton</a:t>
            </a:r>
            <a:r>
              <a:rPr lang="ja-JP" altLang="en-US" smtClean="0">
                <a:solidFill>
                  <a:schemeClr val="accent2"/>
                </a:solidFill>
                <a:ea typeface="ＭＳ Ｐゴシック" pitchFamily="34" charset="-128"/>
              </a:rPr>
              <a:t>’</a:t>
            </a:r>
            <a:r>
              <a:rPr lang="en-US" altLang="ja-JP" smtClean="0">
                <a:solidFill>
                  <a:schemeClr val="accent2"/>
                </a:solidFill>
                <a:ea typeface="ＭＳ Ｐゴシック" pitchFamily="34" charset="-128"/>
              </a:rPr>
              <a:t>s law</a:t>
            </a:r>
            <a:r>
              <a:rPr lang="en-US" altLang="ja-JP" smtClean="0">
                <a:ea typeface="ＭＳ Ｐゴシック" pitchFamily="34" charset="-128"/>
              </a:rPr>
              <a:t> – a </a:t>
            </a:r>
            <a:r>
              <a:rPr lang="en-US" altLang="ja-JP" i="1" smtClean="0">
                <a:ea typeface="ＭＳ Ｐゴシック" pitchFamily="34" charset="-128"/>
              </a:rPr>
              <a:t>mixture</a:t>
            </a:r>
            <a:r>
              <a:rPr lang="en-US" altLang="ja-JP" smtClean="0">
                <a:ea typeface="ＭＳ Ｐゴシック" pitchFamily="34" charset="-128"/>
              </a:rPr>
              <a:t> of gases exerts a pressure that is the </a:t>
            </a:r>
            <a:r>
              <a:rPr lang="en-US" altLang="ja-JP" i="1" smtClean="0">
                <a:ea typeface="ＭＳ Ｐゴシック" pitchFamily="34" charset="-128"/>
              </a:rPr>
              <a:t>sum</a:t>
            </a:r>
            <a:r>
              <a:rPr lang="en-US" altLang="ja-JP" smtClean="0">
                <a:ea typeface="ＭＳ Ｐゴシック" pitchFamily="34" charset="-128"/>
              </a:rPr>
              <a:t> of the pressures that each gas would exert if it were present alone under the same conditions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2" name="Rectangle 10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Dalton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Law of Partial Pressures</a:t>
            </a:r>
            <a:r>
              <a:rPr lang="en-US" altLang="ja-JP" sz="3200" b="1" smtClean="0">
                <a:ea typeface="ＭＳ Ｐゴシック" pitchFamily="34" charset="-128"/>
              </a:rPr>
              <a:t/>
            </a:r>
            <a:br>
              <a:rPr lang="en-US" altLang="ja-JP" sz="3200" b="1" smtClean="0">
                <a:ea typeface="ＭＳ Ｐゴシック" pitchFamily="34" charset="-128"/>
              </a:rPr>
            </a:br>
            <a:endParaRPr lang="en-US" altLang="en-US" sz="3200" b="1" smtClean="0">
              <a:ea typeface="ＭＳ Ｐゴシック" pitchFamily="34" charset="-128"/>
            </a:endParaRPr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4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584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667000" y="4572000"/>
            <a:ext cx="4572000" cy="914400"/>
          </a:xfrm>
          <a:prstGeom prst="roundRect">
            <a:avLst>
              <a:gd name="adj" fmla="val 16667"/>
            </a:avLst>
          </a:prstGeom>
          <a:solidFill>
            <a:srgbClr val="40800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600" i="1" dirty="0">
                <a:solidFill>
                  <a:srgbClr val="E9F7FF"/>
                </a:solidFill>
              </a:rPr>
              <a:t>P</a:t>
            </a:r>
            <a:r>
              <a:rPr lang="en-US" altLang="en-US" sz="3600" i="1" baseline="-25000" dirty="0">
                <a:solidFill>
                  <a:srgbClr val="E9F7FF"/>
                </a:solidFill>
              </a:rPr>
              <a:t>t</a:t>
            </a:r>
            <a:r>
              <a:rPr lang="en-US" altLang="en-US" sz="3600" i="1" dirty="0">
                <a:solidFill>
                  <a:srgbClr val="E9F7FF"/>
                </a:solidFill>
              </a:rPr>
              <a:t> = p</a:t>
            </a:r>
            <a:r>
              <a:rPr lang="en-US" altLang="en-US" sz="3600" i="1" baseline="-25000" dirty="0">
                <a:solidFill>
                  <a:srgbClr val="E9F7FF"/>
                </a:solidFill>
              </a:rPr>
              <a:t>1</a:t>
            </a:r>
            <a:r>
              <a:rPr lang="en-US" altLang="en-US" sz="3600" i="1" dirty="0">
                <a:solidFill>
                  <a:srgbClr val="E9F7FF"/>
                </a:solidFill>
              </a:rPr>
              <a:t> + p</a:t>
            </a:r>
            <a:r>
              <a:rPr lang="en-US" altLang="en-US" sz="3600" i="1" baseline="-25000" dirty="0">
                <a:solidFill>
                  <a:srgbClr val="E9F7FF"/>
                </a:solidFill>
              </a:rPr>
              <a:t>2</a:t>
            </a:r>
            <a:r>
              <a:rPr lang="en-US" altLang="en-US" sz="3600" i="1" dirty="0">
                <a:solidFill>
                  <a:srgbClr val="E9F7FF"/>
                </a:solidFill>
              </a:rPr>
              <a:t> + p</a:t>
            </a:r>
            <a:r>
              <a:rPr lang="en-US" altLang="en-US" sz="3600" i="1" baseline="-25000" dirty="0">
                <a:solidFill>
                  <a:srgbClr val="E9F7FF"/>
                </a:solidFill>
              </a:rPr>
              <a:t>3</a:t>
            </a:r>
            <a:r>
              <a:rPr lang="en-US" altLang="en-US" sz="3600" i="1" dirty="0">
                <a:solidFill>
                  <a:srgbClr val="E9F7FF"/>
                </a:solidFill>
              </a:rPr>
              <a:t> +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572000"/>
          </a:xfrm>
        </p:spPr>
        <p:txBody>
          <a:bodyPr/>
          <a:lstStyle/>
          <a:p>
            <a:pPr marL="0" indent="0">
              <a:spcBef>
                <a:spcPct val="50000"/>
              </a:spcBef>
              <a:buClrTx/>
              <a:buFontTx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Total pressure of our atmosphere is equal to the sum of the pressures of N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(principal components of air)</a:t>
            </a:r>
          </a:p>
        </p:txBody>
      </p:sp>
      <p:sp>
        <p:nvSpPr>
          <p:cNvPr id="36866" name="Rectangle 10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36867" name="Rectangle 1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76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Dalton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Law of Partial Pressures Equation</a:t>
            </a:r>
            <a:r>
              <a:rPr lang="en-US" altLang="ja-JP" sz="3200" b="1" dirty="0" smtClean="0">
                <a:ea typeface="ＭＳ Ｐゴシック" pitchFamily="34" charset="-128"/>
              </a:rPr>
              <a:t/>
            </a:r>
            <a:br>
              <a:rPr lang="en-US" altLang="ja-JP" sz="3200" b="1" dirty="0" smtClean="0">
                <a:ea typeface="ＭＳ Ｐゴシック" pitchFamily="34" charset="-128"/>
              </a:rPr>
            </a:br>
            <a:endParaRPr lang="en-US" altLang="en-US" sz="3200" b="1" dirty="0" smtClean="0">
              <a:ea typeface="ＭＳ Ｐゴシック" pitchFamily="34" charset="-128"/>
            </a:endParaRPr>
          </a:p>
        </p:txBody>
      </p:sp>
      <p:grpSp>
        <p:nvGrpSpPr>
          <p:cNvPr id="36869" name="Group 2"/>
          <p:cNvGrpSpPr>
            <a:grpSpLocks/>
          </p:cNvGrpSpPr>
          <p:nvPr/>
        </p:nvGrpSpPr>
        <p:grpSpPr bwMode="auto">
          <a:xfrm>
            <a:off x="3048000" y="4114800"/>
            <a:ext cx="3733800" cy="933450"/>
            <a:chOff x="3048000" y="4114800"/>
            <a:chExt cx="3733800" cy="933510"/>
          </a:xfrm>
        </p:grpSpPr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3048000" y="4114800"/>
              <a:ext cx="3733800" cy="914400"/>
            </a:xfrm>
            <a:prstGeom prst="roundRect">
              <a:avLst>
                <a:gd name="adj" fmla="val 16667"/>
              </a:avLst>
            </a:prstGeom>
            <a:solidFill>
              <a:srgbClr val="408000"/>
            </a:solidFill>
            <a:ln>
              <a:noFill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 anchorCtr="1"/>
            <a:lstStyle/>
            <a:p>
              <a:pPr>
                <a:defRPr/>
              </a:pPr>
              <a:r>
                <a:rPr lang="en-US" sz="3600" dirty="0">
                  <a:solidFill>
                    <a:schemeClr val="accent5"/>
                  </a:solidFill>
                  <a:ea typeface="ＭＳ Ｐゴシック" charset="0"/>
                </a:rPr>
                <a:t>P</a:t>
              </a:r>
              <a:r>
                <a:rPr lang="en-US" sz="3600" baseline="-25000" dirty="0">
                  <a:solidFill>
                    <a:schemeClr val="accent5"/>
                  </a:solidFill>
                  <a:ea typeface="ＭＳ Ｐゴシック" charset="0"/>
                </a:rPr>
                <a:t>air</a:t>
              </a:r>
              <a:r>
                <a:rPr lang="en-US" sz="3600" dirty="0">
                  <a:solidFill>
                    <a:schemeClr val="accent5"/>
                  </a:solidFill>
                  <a:ea typeface="ＭＳ Ｐゴシック" charset="0"/>
                </a:rPr>
                <a:t> = </a:t>
              </a:r>
              <a:r>
                <a:rPr lang="en-US" sz="3600" dirty="0" err="1">
                  <a:solidFill>
                    <a:schemeClr val="accent5"/>
                  </a:solidFill>
                  <a:ea typeface="ＭＳ Ｐゴシック" charset="0"/>
                </a:rPr>
                <a:t>p</a:t>
              </a:r>
              <a:r>
                <a:rPr lang="en-US" sz="3600" baseline="-25000" dirty="0" err="1">
                  <a:solidFill>
                    <a:schemeClr val="accent5"/>
                  </a:solidFill>
                  <a:ea typeface="ＭＳ Ｐゴシック" charset="0"/>
                </a:rPr>
                <a:t>N</a:t>
              </a:r>
              <a:r>
                <a:rPr lang="en-US" sz="3600" dirty="0">
                  <a:solidFill>
                    <a:schemeClr val="accent5"/>
                  </a:solidFill>
                  <a:ea typeface="ＭＳ Ｐゴシック" charset="0"/>
                </a:rPr>
                <a:t>  + </a:t>
              </a:r>
              <a:r>
                <a:rPr lang="en-US" sz="3600" dirty="0" err="1">
                  <a:solidFill>
                    <a:schemeClr val="accent5"/>
                  </a:solidFill>
                  <a:ea typeface="ＭＳ Ｐゴシック" charset="0"/>
                </a:rPr>
                <a:t>p</a:t>
              </a:r>
              <a:r>
                <a:rPr lang="en-US" sz="3600" baseline="-25000" dirty="0" err="1">
                  <a:solidFill>
                    <a:schemeClr val="accent5"/>
                  </a:solidFill>
                  <a:ea typeface="ＭＳ Ｐゴシック" charset="0"/>
                </a:rPr>
                <a:t>O</a:t>
              </a:r>
              <a:endParaRPr lang="en-US" sz="3600" dirty="0">
                <a:solidFill>
                  <a:schemeClr val="accent5"/>
                </a:solidFill>
                <a:ea typeface="ＭＳ Ｐゴシック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 bwMode="auto">
            <a:xfrm>
              <a:off x="5043488" y="4648234"/>
              <a:ext cx="312737" cy="4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5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6124575" y="4648234"/>
              <a:ext cx="312738" cy="40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5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IN" altLang="en-US" sz="3200" b="1" u="sng">
              <a:solidFill>
                <a:schemeClr val="tx1"/>
              </a:solidFill>
            </a:endParaRPr>
          </a:p>
        </p:txBody>
      </p:sp>
      <p:sp>
        <p:nvSpPr>
          <p:cNvPr id="37890" name="Rectangle 6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Ideal Gases vs. Real Gases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772400" cy="3352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In reality there is no such thing as an ideal gas</a:t>
            </a:r>
          </a:p>
          <a:p>
            <a:pPr lvl="1"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It is a useful model to explain gas behavior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  <a:p>
            <a:pPr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Nonpolar gases behave more ideally than polar gases because attractive forces are present in polar gases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7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5.2 The Liquid State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Compressibility</a:t>
            </a:r>
            <a:r>
              <a:rPr lang="en-US" altLang="en-US" dirty="0" smtClean="0">
                <a:solidFill>
                  <a:srgbClr val="3366FF"/>
                </a:solidFill>
                <a:ea typeface="ＭＳ Ｐゴシック" pitchFamily="34" charset="-128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- liquids are practically incompressible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Enables brake fluid to work in your car</a:t>
            </a:r>
          </a:p>
          <a:p>
            <a:pPr>
              <a:lnSpc>
                <a:spcPct val="90000"/>
              </a:lnSpc>
              <a:spcBef>
                <a:spcPts val="1963"/>
              </a:spcBef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Viscosity</a:t>
            </a:r>
            <a:r>
              <a:rPr lang="en-US" altLang="en-US" dirty="0" smtClean="0">
                <a:ea typeface="ＭＳ Ｐゴシック" pitchFamily="34" charset="-128"/>
              </a:rPr>
              <a:t> - a measure of a liquid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resistance to flow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A function of both attractive forces between molecules and molecular geometry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Complex or polar molecules tend to have higher viscosity than simpler or nonpolar molecules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Viscosity decreases as temperature increases</a:t>
            </a:r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8077200" y="1371600"/>
            <a:ext cx="762000" cy="523875"/>
            <a:chOff x="3962400" y="5791200"/>
            <a:chExt cx="762000" cy="523220"/>
          </a:xfrm>
        </p:grpSpPr>
        <p:sp>
          <p:nvSpPr>
            <p:cNvPr id="3891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8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3891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762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Surface Tension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772400" cy="5105400"/>
          </a:xfrm>
        </p:spPr>
        <p:txBody>
          <a:bodyPr/>
          <a:lstStyle/>
          <a:p>
            <a:pPr>
              <a:spcBef>
                <a:spcPct val="50000"/>
              </a:spcBef>
              <a:buClrTx/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Surface tension</a:t>
            </a:r>
            <a:r>
              <a:rPr lang="en-US" altLang="en-US" smtClean="0">
                <a:ea typeface="ＭＳ Ｐゴシック" pitchFamily="34" charset="-128"/>
              </a:rPr>
              <a:t> </a:t>
            </a:r>
            <a:r>
              <a:rPr lang="en-US" altLang="en-US" smtClean="0">
                <a:solidFill>
                  <a:srgbClr val="006891"/>
                </a:solidFill>
                <a:ea typeface="ＭＳ Ｐゴシック" pitchFamily="34" charset="-128"/>
              </a:rPr>
              <a:t>-</a:t>
            </a:r>
            <a:r>
              <a:rPr lang="en-US" altLang="en-US" smtClean="0">
                <a:ea typeface="ＭＳ Ｐゴシック" pitchFamily="34" charset="-128"/>
              </a:rPr>
              <a:t> a measure of the attractive forces exerted among molecules at the surface of a liquid</a:t>
            </a:r>
          </a:p>
          <a:p>
            <a:pPr lvl="1"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Surface molecules are surrounded and attracted by fewer liquid molecules than those below</a:t>
            </a:r>
          </a:p>
          <a:p>
            <a:pPr lvl="1">
              <a:spcBef>
                <a:spcPct val="50000"/>
              </a:spcBef>
              <a:buClrTx/>
            </a:pPr>
            <a:r>
              <a:rPr lang="en-US" altLang="en-US" smtClean="0">
                <a:ea typeface="ＭＳ Ｐゴシック" pitchFamily="34" charset="-128"/>
              </a:rPr>
              <a:t>Net attractive forces on surface molecules pull them downward</a:t>
            </a:r>
          </a:p>
          <a:p>
            <a:pPr>
              <a:spcBef>
                <a:spcPts val="1800"/>
              </a:spcBef>
              <a:buClrTx/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Surfactant</a:t>
            </a:r>
            <a:r>
              <a:rPr lang="en-US" altLang="en-US" b="1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altLang="en-US" smtClean="0">
                <a:solidFill>
                  <a:srgbClr val="006891"/>
                </a:solidFill>
                <a:ea typeface="ＭＳ Ｐゴシック" pitchFamily="34" charset="-128"/>
              </a:rPr>
              <a:t>-</a:t>
            </a:r>
            <a:r>
              <a:rPr lang="en-US" altLang="en-US" smtClean="0">
                <a:ea typeface="ＭＳ Ｐゴシック" pitchFamily="34" charset="-128"/>
              </a:rPr>
              <a:t> substance added which decreases the surface tension (soap)</a:t>
            </a: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Changes in State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Changes in state are considered to be physical changes</a:t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During a change of physical state, many other physical properties may also change</a:t>
            </a:r>
            <a:br>
              <a:rPr lang="en-US" altLang="en-US" sz="2800" dirty="0" smtClean="0">
                <a:ea typeface="ＭＳ Ｐゴシック" pitchFamily="34" charset="-128"/>
              </a:rPr>
            </a:b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itchFamily="34" charset="-128"/>
              </a:rPr>
              <a:t>This chapter focuses on the important differences in physical properties among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Gases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Liquids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Solids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3"/>
          <p:cNvSpPr txBox="1">
            <a:spLocks noChangeArrowheads="1"/>
          </p:cNvSpPr>
          <p:nvPr/>
        </p:nvSpPr>
        <p:spPr bwMode="auto">
          <a:xfrm>
            <a:off x="1736725" y="19050"/>
            <a:ext cx="1841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US" altLang="en-US" sz="3200" b="1">
              <a:solidFill>
                <a:srgbClr val="800080"/>
              </a:solidFill>
            </a:endParaRPr>
          </a:p>
          <a:p>
            <a:pPr algn="l"/>
            <a:endParaRPr lang="en-US" altLang="en-US" sz="3200" b="1">
              <a:solidFill>
                <a:srgbClr val="800080"/>
              </a:solidFill>
            </a:endParaRPr>
          </a:p>
        </p:txBody>
      </p:sp>
      <p:sp>
        <p:nvSpPr>
          <p:cNvPr id="40962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Vapor Pressure of a Liquid</a:t>
            </a:r>
            <a:r>
              <a:rPr lang="en-US" altLang="en-US" sz="3200" b="1" smtClean="0">
                <a:solidFill>
                  <a:srgbClr val="80008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4096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724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Place water in a sealed container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Both liquid water and water vapor will exist in the container</a:t>
            </a:r>
          </a:p>
          <a:p>
            <a:pPr>
              <a:spcBef>
                <a:spcPts val="1800"/>
              </a:spcBef>
            </a:pPr>
            <a:r>
              <a:rPr lang="en-US" altLang="en-US" smtClean="0">
                <a:ea typeface="ＭＳ Ｐゴシック" pitchFamily="34" charset="-128"/>
              </a:rPr>
              <a:t>How does this happen below the boiling point?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Temperature is too low for boiling conversion</a:t>
            </a:r>
          </a:p>
          <a:p>
            <a:pPr>
              <a:spcBef>
                <a:spcPts val="1800"/>
              </a:spcBef>
            </a:pPr>
            <a:r>
              <a:rPr lang="en-US" altLang="en-US" smtClean="0">
                <a:solidFill>
                  <a:srgbClr val="003ABC"/>
                </a:solidFill>
                <a:ea typeface="ＭＳ Ｐゴシック" pitchFamily="34" charset="-128"/>
              </a:rPr>
              <a:t>Kinetic theory - liquid molecules are in continuous motion, with their </a:t>
            </a:r>
            <a:r>
              <a:rPr lang="en-US" altLang="en-US" i="1" smtClean="0">
                <a:solidFill>
                  <a:srgbClr val="003ABC"/>
                </a:solidFill>
                <a:ea typeface="ＭＳ Ｐゴシック" pitchFamily="34" charset="-128"/>
              </a:rPr>
              <a:t>average</a:t>
            </a:r>
            <a:r>
              <a:rPr lang="en-US" altLang="en-US" smtClean="0">
                <a:solidFill>
                  <a:srgbClr val="003ABC"/>
                </a:solidFill>
                <a:ea typeface="ＭＳ Ｐゴシック" pitchFamily="34" charset="-128"/>
              </a:rPr>
              <a:t> kinetic energy directly proportional to the Kelvin temperature</a:t>
            </a:r>
          </a:p>
        </p:txBody>
      </p:sp>
      <p:grpSp>
        <p:nvGrpSpPr>
          <p:cNvPr id="40965" name="Group 9"/>
          <p:cNvGrpSpPr>
            <a:grpSpLocks/>
          </p:cNvGrpSpPr>
          <p:nvPr/>
        </p:nvGrpSpPr>
        <p:grpSpPr bwMode="auto">
          <a:xfrm>
            <a:off x="8153400" y="1295400"/>
            <a:ext cx="762000" cy="523875"/>
            <a:chOff x="3962400" y="5791200"/>
            <a:chExt cx="762000" cy="523220"/>
          </a:xfrm>
        </p:grpSpPr>
        <p:sp>
          <p:nvSpPr>
            <p:cNvPr id="40966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9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096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2667000" y="1676400"/>
            <a:ext cx="462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>
                <a:solidFill>
                  <a:schemeClr val="tx1"/>
                </a:solidFill>
              </a:rPr>
              <a:t>energy + H</a:t>
            </a:r>
            <a:r>
              <a:rPr lang="en-US" altLang="en-US" sz="3200" baseline="-25000">
                <a:solidFill>
                  <a:schemeClr val="tx1"/>
                </a:solidFill>
              </a:rPr>
              <a:t>2</a:t>
            </a:r>
            <a:r>
              <a:rPr lang="en-US" altLang="en-US" sz="3200">
                <a:solidFill>
                  <a:schemeClr val="tx1"/>
                </a:solidFill>
              </a:rPr>
              <a:t>O(</a:t>
            </a:r>
            <a:r>
              <a:rPr lang="en-US" altLang="en-US" sz="3200" i="1">
                <a:solidFill>
                  <a:schemeClr val="tx1"/>
                </a:solidFill>
              </a:rPr>
              <a:t>l</a:t>
            </a:r>
            <a:r>
              <a:rPr lang="en-US" altLang="en-US" sz="3200">
                <a:solidFill>
                  <a:schemeClr val="tx1"/>
                </a:solidFill>
              </a:rPr>
              <a:t>) 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 H</a:t>
            </a:r>
            <a:r>
              <a:rPr lang="en-US" altLang="en-US" sz="3200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O(</a:t>
            </a:r>
            <a:r>
              <a:rPr lang="en-US" altLang="en-US" sz="3200" i="1">
                <a:solidFill>
                  <a:schemeClr val="tx1"/>
                </a:solidFill>
                <a:sym typeface="Symbol" pitchFamily="18" charset="2"/>
              </a:rPr>
              <a:t>g</a:t>
            </a:r>
            <a:r>
              <a:rPr lang="en-US" altLang="en-US" sz="3200">
                <a:solidFill>
                  <a:schemeClr val="tx1"/>
                </a:solidFill>
                <a:sym typeface="Symbol" pitchFamily="18" charset="2"/>
              </a:rPr>
              <a:t>)</a:t>
            </a:r>
            <a:endParaRPr lang="en-US" altLang="en-US" sz="3200">
              <a:solidFill>
                <a:schemeClr val="tx1"/>
              </a:solidFill>
            </a:endParaRPr>
          </a:p>
        </p:txBody>
      </p:sp>
      <p:sp>
        <p:nvSpPr>
          <p:cNvPr id="41986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Temperature Dependence of Liquid Vapor Pressure</a:t>
            </a:r>
          </a:p>
        </p:txBody>
      </p:sp>
      <p:sp>
        <p:nvSpPr>
          <p:cNvPr id="4198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5146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Average molecular kinetic energy increases as temperature increases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Some high energy molecules have sufficient energy to escape from the liquid phase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Even at cold temperatures, some molecules can be converted</a:t>
            </a:r>
          </a:p>
        </p:txBody>
      </p:sp>
      <p:pic>
        <p:nvPicPr>
          <p:cNvPr id="41989" name="Picture 14" descr="0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2565400"/>
            <a:ext cx="35877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2590800" y="1676400"/>
            <a:ext cx="4945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3200" dirty="0">
                <a:solidFill>
                  <a:schemeClr val="tx1"/>
                </a:solidFill>
              </a:rPr>
              <a:t>H</a:t>
            </a:r>
            <a:r>
              <a:rPr lang="en-US" altLang="en-US" sz="3200" baseline="-25000" dirty="0">
                <a:solidFill>
                  <a:schemeClr val="tx1"/>
                </a:solidFill>
              </a:rPr>
              <a:t>2</a:t>
            </a:r>
            <a:r>
              <a:rPr lang="en-US" altLang="en-US" sz="3200" dirty="0">
                <a:solidFill>
                  <a:schemeClr val="tx1"/>
                </a:solidFill>
              </a:rPr>
              <a:t>O(</a:t>
            </a:r>
            <a:r>
              <a:rPr lang="en-US" altLang="en-US" sz="3200" i="1" dirty="0">
                <a:solidFill>
                  <a:schemeClr val="tx1"/>
                </a:solidFill>
              </a:rPr>
              <a:t>g</a:t>
            </a:r>
            <a:r>
              <a:rPr lang="en-US" altLang="en-US" sz="3200" dirty="0">
                <a:solidFill>
                  <a:schemeClr val="tx1"/>
                </a:solidFill>
              </a:rPr>
              <a:t>) 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 H</a:t>
            </a:r>
            <a:r>
              <a:rPr lang="en-US" altLang="en-US" sz="3200" baseline="-25000" dirty="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O(</a:t>
            </a:r>
            <a:r>
              <a:rPr lang="en-US" altLang="en-US" sz="3200" i="1" dirty="0">
                <a:solidFill>
                  <a:schemeClr val="tx1"/>
                </a:solidFill>
                <a:sym typeface="Symbol" pitchFamily="18" charset="2"/>
              </a:rPr>
              <a:t>l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) + </a:t>
            </a:r>
            <a:r>
              <a:rPr lang="en-US" altLang="en-US" sz="3200" b="1" dirty="0">
                <a:solidFill>
                  <a:srgbClr val="FFC000"/>
                </a:solidFill>
                <a:sym typeface="Symbol" pitchFamily="18" charset="2"/>
              </a:rPr>
              <a:t>energy</a:t>
            </a:r>
            <a:r>
              <a:rPr lang="en-US" altLang="en-US" sz="3200" dirty="0">
                <a:solidFill>
                  <a:schemeClr val="tx1"/>
                </a:solidFill>
                <a:sym typeface="Symbol" pitchFamily="18" charset="2"/>
              </a:rPr>
              <a:t> 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sp>
        <p:nvSpPr>
          <p:cNvPr id="43010" name="Rectangle 6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Movement From Gas Back to Liquid</a:t>
            </a:r>
          </a:p>
        </p:txBody>
      </p:sp>
      <p:sp>
        <p:nvSpPr>
          <p:cNvPr id="430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391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Molecules in the vapor phase can lose energy and be converted back to the liquid phase</a:t>
            </a:r>
          </a:p>
          <a:p>
            <a:pPr>
              <a:lnSpc>
                <a:spcPct val="90000"/>
              </a:lnSpc>
              <a:spcBef>
                <a:spcPts val="1963"/>
              </a:spcBef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Evaporation</a:t>
            </a:r>
            <a:r>
              <a:rPr lang="en-US" altLang="en-US" smtClean="0">
                <a:ea typeface="ＭＳ Ｐゴシック" pitchFamily="34" charset="-128"/>
              </a:rPr>
              <a:t> - the process of conversion of liquid to gas at a temperature too low to boil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Condensation</a:t>
            </a:r>
            <a:r>
              <a:rPr lang="en-US" altLang="en-US" smtClean="0">
                <a:ea typeface="ＭＳ Ｐゴシック" pitchFamily="34" charset="-128"/>
              </a:rPr>
              <a:t> - conversion of gas to the liquid state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9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40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Liquid Water in Equilibrium With Water Vapor</a:t>
            </a:r>
          </a:p>
        </p:txBody>
      </p:sp>
      <p:sp>
        <p:nvSpPr>
          <p:cNvPr id="4403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4572000"/>
            <a:ext cx="7772400" cy="1981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When the rate of evaporation equals the rate of condensation, the system is at equilibrium</a:t>
            </a:r>
          </a:p>
          <a:p>
            <a:pPr>
              <a:spcBef>
                <a:spcPts val="1800"/>
              </a:spcBef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Vapor pressure of a liquid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the pressure exerted by the vapor </a:t>
            </a:r>
            <a:r>
              <a:rPr lang="en-US" altLang="en-US" sz="2800" i="1" dirty="0" smtClean="0">
                <a:ea typeface="ＭＳ Ｐゴシック" pitchFamily="34" charset="-128"/>
              </a:rPr>
              <a:t>at equilibrium</a:t>
            </a:r>
          </a:p>
          <a:p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44036" name="Picture 16" descr="05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504950"/>
            <a:ext cx="59436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685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Boiling Point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Boiling point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the  temperature at which the vapor pressure of the liquid becomes equal to the atmospheric pressure</a:t>
            </a:r>
          </a:p>
          <a:p>
            <a:pPr>
              <a:lnSpc>
                <a:spcPct val="90000"/>
              </a:lnSpc>
              <a:spcBef>
                <a:spcPts val="2038"/>
              </a:spcBef>
              <a:buClrTx/>
            </a:pPr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Normal boiling point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temperature at which the vapor pressure of the liquid is equal to 1 </a:t>
            </a:r>
            <a:r>
              <a:rPr lang="en-US" altLang="en-US" sz="2800" dirty="0" err="1" smtClean="0">
                <a:ea typeface="ＭＳ Ｐゴシック" pitchFamily="34" charset="-128"/>
              </a:rPr>
              <a:t>atm</a:t>
            </a:r>
            <a:endParaRPr lang="en-US" altLang="en-US" sz="28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2038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What happens when you go to a mountain where the atmospheric pressure is lower than 1 </a:t>
            </a:r>
            <a:r>
              <a:rPr lang="en-US" altLang="en-US" sz="2800" dirty="0" err="1" smtClean="0">
                <a:ea typeface="ＭＳ Ｐゴシック" pitchFamily="34" charset="-128"/>
              </a:rPr>
              <a:t>atm</a:t>
            </a:r>
            <a:r>
              <a:rPr lang="en-US" altLang="en-US" sz="2800" dirty="0" smtClean="0">
                <a:ea typeface="ＭＳ Ｐゴシック" pitchFamily="34" charset="-128"/>
              </a:rPr>
              <a:t>?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>
                <a:ea typeface="ＭＳ Ｐゴシック" pitchFamily="34" charset="-128"/>
              </a:rPr>
              <a:t>The boiling point lowers</a:t>
            </a:r>
          </a:p>
          <a:p>
            <a:pPr>
              <a:lnSpc>
                <a:spcPct val="90000"/>
              </a:lnSpc>
              <a:spcBef>
                <a:spcPts val="2038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Boiling point is dependent on intermolecular forces</a:t>
            </a:r>
          </a:p>
          <a:p>
            <a:pPr lvl="1">
              <a:lnSpc>
                <a:spcPct val="90000"/>
              </a:lnSpc>
              <a:spcBef>
                <a:spcPct val="25000"/>
              </a:spcBef>
              <a:buClrTx/>
            </a:pPr>
            <a:r>
              <a:rPr lang="en-US" altLang="en-US" sz="2400" dirty="0" smtClean="0">
                <a:ea typeface="ＭＳ Ｐゴシック" pitchFamily="34" charset="-128"/>
              </a:rPr>
              <a:t>Polar molecules have higher </a:t>
            </a:r>
            <a:r>
              <a:rPr lang="en-US" altLang="en-US" sz="2400" dirty="0" err="1" smtClean="0">
                <a:ea typeface="ＭＳ Ｐゴシック" pitchFamily="34" charset="-128"/>
              </a:rPr>
              <a:t>b.p</a:t>
            </a:r>
            <a:r>
              <a:rPr lang="en-US" altLang="en-US" sz="2400" dirty="0" smtClean="0">
                <a:ea typeface="ＭＳ Ｐゴシック" pitchFamily="34" charset="-128"/>
              </a:rPr>
              <a:t>. than nonpolar molecules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6082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Van der Waals Forces</a:t>
            </a:r>
          </a:p>
        </p:txBody>
      </p:sp>
      <p:sp>
        <p:nvSpPr>
          <p:cNvPr id="4608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295400"/>
            <a:ext cx="7772400" cy="4648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800" dirty="0" smtClean="0">
                <a:ea typeface="ＭＳ Ｐゴシック" pitchFamily="34" charset="-128"/>
              </a:rPr>
              <a:t>Physical properties of liquids are explained in terms of their intermolecular forces</a:t>
            </a:r>
          </a:p>
          <a:p>
            <a:pPr>
              <a:spcBef>
                <a:spcPts val="2400"/>
              </a:spcBef>
            </a:pPr>
            <a:r>
              <a:rPr lang="en-US" altLang="en-US" sz="2800" b="1" dirty="0" smtClean="0">
                <a:ea typeface="ＭＳ Ｐゴシック" pitchFamily="34" charset="-128"/>
              </a:rPr>
              <a:t>Van der Waals forces </a:t>
            </a:r>
            <a:r>
              <a:rPr lang="en-US" altLang="en-US" sz="2800" dirty="0" smtClean="0">
                <a:ea typeface="ＭＳ Ｐゴシック" pitchFamily="34" charset="-128"/>
              </a:rPr>
              <a:t>are intermolecular forces having two subtypes:</a:t>
            </a:r>
          </a:p>
          <a:p>
            <a:pPr lvl="1">
              <a:spcBef>
                <a:spcPts val="1800"/>
              </a:spcBef>
            </a:pPr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Dipole-dipole interactions</a:t>
            </a:r>
          </a:p>
          <a:p>
            <a:pPr lvl="2">
              <a:spcBef>
                <a:spcPct val="0"/>
              </a:spcBef>
              <a:buFont typeface="Times New Roman" pitchFamily="18" charset="0"/>
              <a:buChar char="–"/>
            </a:pPr>
            <a:r>
              <a:rPr lang="en-US" altLang="en-US" dirty="0" smtClean="0">
                <a:ea typeface="ＭＳ Ｐゴシック" pitchFamily="34" charset="-128"/>
              </a:rPr>
              <a:t>Attractive forces between polar molecules </a:t>
            </a:r>
          </a:p>
          <a:p>
            <a:pPr lvl="1">
              <a:spcBef>
                <a:spcPts val="1200"/>
              </a:spcBef>
            </a:pPr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London dispersion forces</a:t>
            </a:r>
          </a:p>
          <a:p>
            <a:pPr lvl="2">
              <a:spcBef>
                <a:spcPct val="0"/>
              </a:spcBef>
              <a:buFont typeface="Times New Roman" pitchFamily="18" charset="0"/>
              <a:buChar char="–"/>
            </a:pPr>
            <a:r>
              <a:rPr lang="en-US" altLang="en-US" dirty="0" smtClean="0">
                <a:ea typeface="ＭＳ Ｐゴシック" pitchFamily="34" charset="-128"/>
              </a:rPr>
              <a:t>As electrons are in continuous motion, a nonpolar molecule could have an </a:t>
            </a:r>
            <a:r>
              <a:rPr lang="en-US" altLang="en-US" i="1" dirty="0" smtClean="0">
                <a:ea typeface="ＭＳ Ｐゴシック" pitchFamily="34" charset="-128"/>
              </a:rPr>
              <a:t>instantaneous</a:t>
            </a:r>
            <a:r>
              <a:rPr lang="en-US" altLang="en-US" dirty="0" smtClean="0">
                <a:ea typeface="ＭＳ Ｐゴシック" pitchFamily="34" charset="-128"/>
              </a:rPr>
              <a:t> dipole</a:t>
            </a:r>
          </a:p>
          <a:p>
            <a:pPr lvl="2">
              <a:spcBef>
                <a:spcPct val="0"/>
              </a:spcBef>
              <a:buFont typeface="Times New Roman" pitchFamily="18" charset="0"/>
              <a:buChar char="–"/>
            </a:pPr>
            <a:r>
              <a:rPr lang="en-US" altLang="en-US" dirty="0" smtClean="0">
                <a:ea typeface="ＭＳ Ｐゴシック" pitchFamily="34" charset="-128"/>
              </a:rPr>
              <a:t>These temporary dipoles attract other temporary dipoles</a:t>
            </a:r>
          </a:p>
        </p:txBody>
      </p:sp>
      <p:grpSp>
        <p:nvGrpSpPr>
          <p:cNvPr id="46084" name="Group 9"/>
          <p:cNvGrpSpPr>
            <a:grpSpLocks/>
          </p:cNvGrpSpPr>
          <p:nvPr/>
        </p:nvGrpSpPr>
        <p:grpSpPr bwMode="auto">
          <a:xfrm>
            <a:off x="8001000" y="914400"/>
            <a:ext cx="838200" cy="523875"/>
            <a:chOff x="3886200" y="5791200"/>
            <a:chExt cx="838200" cy="523220"/>
          </a:xfrm>
        </p:grpSpPr>
        <p:sp>
          <p:nvSpPr>
            <p:cNvPr id="46085" name="TextBox 6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10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6086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7106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altLang="en-US" sz="4800" dirty="0" smtClean="0">
                <a:ea typeface="ＭＳ Ｐゴシック" pitchFamily="34" charset="-128"/>
              </a:rPr>
              <a:t>Hydrogen Bonding</a:t>
            </a:r>
          </a:p>
        </p:txBody>
      </p:sp>
      <p:sp>
        <p:nvSpPr>
          <p:cNvPr id="47107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ＭＳ Ｐゴシック" pitchFamily="34" charset="-128"/>
              </a:rPr>
              <a:t>Hydrogen bonding: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not considered a Van der Waals force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is a special type of dipole-dipole attraction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is a very strong intermolecular attraction causing higher than expected boiling point and melting point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Requirement for hydrogen bonding: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dirty="0" smtClean="0">
                <a:ea typeface="ＭＳ Ｐゴシック" pitchFamily="34" charset="-128"/>
              </a:rPr>
              <a:t>molecules have hydrogen directly bonded to O, N, or F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ea typeface="ＭＳ Ｐゴシック" pitchFamily="34" charset="-128"/>
            </a:endParaRPr>
          </a:p>
        </p:txBody>
      </p:sp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8077200" y="1295400"/>
            <a:ext cx="762000" cy="523875"/>
            <a:chOff x="3962400" y="5791200"/>
            <a:chExt cx="762000" cy="523220"/>
          </a:xfrm>
        </p:grpSpPr>
        <p:sp>
          <p:nvSpPr>
            <p:cNvPr id="47109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11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7110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5.2 The Liquid State</a:t>
            </a:r>
          </a:p>
        </p:txBody>
      </p:sp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Examples of Hydrogen Bonding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24000"/>
            <a:ext cx="7391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Hydrogen bonding has an extremely important influence on the behavior of many biological systems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H</a:t>
            </a:r>
            <a:r>
              <a:rPr lang="en-US" altLang="en-US" sz="2800" baseline="-25000" smtClean="0">
                <a:ea typeface="ＭＳ Ｐゴシック" pitchFamily="34" charset="-128"/>
              </a:rPr>
              <a:t>2</a:t>
            </a:r>
            <a:r>
              <a:rPr lang="en-US" altLang="en-US" sz="2800" smtClean="0">
                <a:ea typeface="ＭＳ Ｐゴシック" pitchFamily="34" charset="-128"/>
              </a:rPr>
              <a:t>O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NH</a:t>
            </a:r>
            <a:r>
              <a:rPr lang="en-US" altLang="en-US" sz="2800" baseline="-25000" smtClean="0">
                <a:ea typeface="ＭＳ Ｐゴシック" pitchFamily="34" charset="-128"/>
              </a:rPr>
              <a:t>3</a:t>
            </a:r>
            <a:endParaRPr lang="en-US" altLang="en-US" sz="2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HF</a:t>
            </a:r>
          </a:p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</p:txBody>
      </p:sp>
      <p:pic>
        <p:nvPicPr>
          <p:cNvPr id="48132" name="Picture 12" descr="05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405063"/>
            <a:ext cx="39449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5.3 The Solid State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Particles are closely packed due to attractive forces strong enough to resist motion</a:t>
            </a:r>
          </a:p>
          <a:p>
            <a:pPr>
              <a:spcBef>
                <a:spcPts val="1963"/>
              </a:spcBef>
            </a:pPr>
            <a:r>
              <a:rPr lang="en-US" altLang="en-US" dirty="0" smtClean="0">
                <a:ea typeface="ＭＳ Ｐゴシック" pitchFamily="34" charset="-128"/>
              </a:rPr>
              <a:t>Solids have a fixed shape and volume</a:t>
            </a:r>
          </a:p>
          <a:p>
            <a:pPr>
              <a:spcBef>
                <a:spcPts val="1963"/>
              </a:spcBef>
            </a:pPr>
            <a:r>
              <a:rPr lang="en-US" altLang="en-US" dirty="0" smtClean="0">
                <a:ea typeface="ＭＳ Ｐゴシック" pitchFamily="34" charset="-128"/>
              </a:rPr>
              <a:t>Properties of solids: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Virtually incompressible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Melting point depends on strength of attractive force between particles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May be a crystalline solid or an amorphous solid</a:t>
            </a: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7924801" y="1098342"/>
            <a:ext cx="914400" cy="523875"/>
            <a:chOff x="3810000" y="5791200"/>
            <a:chExt cx="914400" cy="523220"/>
          </a:xfrm>
        </p:grpSpPr>
        <p:sp>
          <p:nvSpPr>
            <p:cNvPr id="49156" name="TextBox 6"/>
            <p:cNvSpPr txBox="1">
              <a:spLocks noChangeArrowheads="1"/>
            </p:cNvSpPr>
            <p:nvPr/>
          </p:nvSpPr>
          <p:spPr bwMode="auto">
            <a:xfrm>
              <a:off x="3810000" y="5791200"/>
              <a:ext cx="838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12 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49157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 rot="-5400000">
            <a:off x="-2171700" y="28575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5.3 The Solid State</a:t>
            </a:r>
          </a:p>
        </p:txBody>
      </p:sp>
      <p:sp>
        <p:nvSpPr>
          <p:cNvPr id="50178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Types of Crystalline Solids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1.	  Ionic solids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M</a:t>
            </a:r>
            <a:r>
              <a:rPr lang="en-US" altLang="en-US" dirty="0" smtClean="0">
                <a:ea typeface="ＭＳ Ｐゴシック" pitchFamily="34" charset="-128"/>
              </a:rPr>
              <a:t>ade up of positive and negative ions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igh melting and boiling points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ard and brittle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Example:  </a:t>
            </a:r>
            <a:r>
              <a:rPr lang="en-US" altLang="en-US" dirty="0" err="1" smtClean="0">
                <a:ea typeface="ＭＳ Ｐゴシック" pitchFamily="34" charset="-128"/>
              </a:rPr>
              <a:t>NaCl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2.	  Covalent solids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eld together by covalent bonds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 smtClean="0">
                <a:ea typeface="ＭＳ Ｐゴシック" pitchFamily="34" charset="-128"/>
              </a:rPr>
              <a:t>High melting and boiling points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E</a:t>
            </a:r>
            <a:r>
              <a:rPr lang="en-US" altLang="en-US" dirty="0" smtClean="0">
                <a:ea typeface="ＭＳ Ｐゴシック" pitchFamily="34" charset="-128"/>
              </a:rPr>
              <a:t>xtremely hard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Example:  Diamond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Comparison of Physical Properties of Gases, Liquids, and Solids</a:t>
            </a:r>
          </a:p>
        </p:txBody>
      </p:sp>
      <p:pic>
        <p:nvPicPr>
          <p:cNvPr id="5125" name="Picture 5" descr="den02761_t05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39963"/>
            <a:ext cx="8934450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 rot="-5400000">
            <a:off x="-2171700" y="28575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5.3 The Solid State</a:t>
            </a: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3</a:t>
            </a:r>
            <a:r>
              <a:rPr lang="en-US" altLang="en-US" baseline="30000" dirty="0" smtClean="0">
                <a:ea typeface="ＭＳ Ｐゴシック" pitchFamily="34" charset="-128"/>
              </a:rPr>
              <a:t>rd</a:t>
            </a:r>
            <a:r>
              <a:rPr lang="en-US" altLang="en-US" dirty="0" smtClean="0">
                <a:ea typeface="ＭＳ Ｐゴシック" pitchFamily="34" charset="-128"/>
              </a:rPr>
              <a:t> Type of Crystalline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304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3.	  Molecular Solids</a:t>
            </a:r>
          </a:p>
          <a:p>
            <a:pPr lvl="1"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M</a:t>
            </a:r>
            <a:r>
              <a:rPr lang="en-US" altLang="en-US" dirty="0" smtClean="0">
                <a:ea typeface="ＭＳ Ｐゴシック" pitchFamily="34" charset="-128"/>
              </a:rPr>
              <a:t>ade up of molecules held together by intermolecular attractive forces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U</a:t>
            </a:r>
            <a:r>
              <a:rPr lang="en-US" altLang="en-US" dirty="0" smtClean="0">
                <a:ea typeface="ＭＳ Ｐゴシック" pitchFamily="34" charset="-128"/>
              </a:rPr>
              <a:t>sually soft with low melting point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V</a:t>
            </a:r>
            <a:r>
              <a:rPr lang="en-US" altLang="en-US" dirty="0" smtClean="0">
                <a:ea typeface="ＭＳ Ｐゴシック" pitchFamily="34" charset="-128"/>
              </a:rPr>
              <a:t>olatile and poor electrical conductors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Example: Ice</a:t>
            </a:r>
          </a:p>
        </p:txBody>
      </p:sp>
      <p:pic>
        <p:nvPicPr>
          <p:cNvPr id="51207" name="Picture 7" descr="den02761_05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68827"/>
            <a:ext cx="3284637" cy="298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 rot="-5400000">
            <a:off x="-2171700" y="28575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5.3 The Solid State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4</a:t>
            </a:r>
            <a:r>
              <a:rPr lang="en-US" altLang="en-US" baseline="30000" dirty="0" smtClean="0">
                <a:ea typeface="ＭＳ Ｐゴシック" pitchFamily="34" charset="-128"/>
              </a:rPr>
              <a:t>th</a:t>
            </a:r>
            <a:r>
              <a:rPr lang="en-US" altLang="en-US" dirty="0" smtClean="0">
                <a:ea typeface="ＭＳ Ｐゴシック" pitchFamily="34" charset="-128"/>
              </a:rPr>
              <a:t> Type of Crystalline Solids</a:t>
            </a: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3048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4.	  Metallic Solids</a:t>
            </a:r>
          </a:p>
          <a:p>
            <a:pPr lvl="1">
              <a:spcBef>
                <a:spcPts val="2038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M</a:t>
            </a:r>
            <a:r>
              <a:rPr lang="en-US" altLang="en-US" dirty="0" smtClean="0">
                <a:ea typeface="ＭＳ Ｐゴシック" pitchFamily="34" charset="-128"/>
              </a:rPr>
              <a:t>ade up of metal atoms held together by metallic bonds</a:t>
            </a:r>
          </a:p>
          <a:p>
            <a:pPr lvl="2">
              <a:lnSpc>
                <a:spcPct val="80000"/>
              </a:lnSpc>
              <a:spcBef>
                <a:spcPts val="2038"/>
              </a:spcBef>
            </a:pPr>
            <a:r>
              <a:rPr lang="en-US" altLang="en-US" dirty="0" smtClean="0">
                <a:ea typeface="ＭＳ Ｐゴシック" pitchFamily="34" charset="-128"/>
              </a:rPr>
              <a:t>Metallic bonds are formed by the overlap of metal atomic orbitals</a:t>
            </a:r>
          </a:p>
          <a:p>
            <a:pPr lvl="1">
              <a:lnSpc>
                <a:spcPct val="80000"/>
              </a:lnSpc>
              <a:spcBef>
                <a:spcPts val="2038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R</a:t>
            </a:r>
            <a:r>
              <a:rPr lang="en-US" altLang="en-US" dirty="0" smtClean="0">
                <a:ea typeface="ＭＳ Ｐゴシック" pitchFamily="34" charset="-128"/>
              </a:rPr>
              <a:t>egions of high electron density, which are very mobile and move freely from atom to atom</a:t>
            </a:r>
          </a:p>
          <a:p>
            <a:pPr lvl="1">
              <a:lnSpc>
                <a:spcPct val="80000"/>
              </a:lnSpc>
              <a:spcBef>
                <a:spcPts val="2038"/>
              </a:spcBef>
              <a:buFontTx/>
              <a:buChar char="•"/>
            </a:pPr>
            <a:r>
              <a:rPr lang="en-US" altLang="en-US" dirty="0">
                <a:ea typeface="ＭＳ Ｐゴシック" pitchFamily="34" charset="-128"/>
              </a:rPr>
              <a:t>H</a:t>
            </a:r>
            <a:r>
              <a:rPr lang="en-US" altLang="en-US" dirty="0" smtClean="0">
                <a:ea typeface="ＭＳ Ｐゴシック" pitchFamily="34" charset="-128"/>
              </a:rPr>
              <a:t>igh conductivity</a:t>
            </a:r>
          </a:p>
          <a:p>
            <a:pPr lvl="2">
              <a:lnSpc>
                <a:spcPct val="80000"/>
              </a:lnSpc>
              <a:spcBef>
                <a:spcPts val="2038"/>
              </a:spcBef>
            </a:pPr>
            <a:r>
              <a:rPr lang="en-US" altLang="en-US" dirty="0" smtClean="0">
                <a:ea typeface="ＭＳ Ｐゴシック" pitchFamily="34" charset="-128"/>
              </a:rPr>
              <a:t>Examples: Ag and Cu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ChangeArrowheads="1"/>
          </p:cNvSpPr>
          <p:nvPr/>
        </p:nvSpPr>
        <p:spPr bwMode="auto">
          <a:xfrm rot="-5400000">
            <a:off x="-2171700" y="28575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5.3 The Solid State</a:t>
            </a:r>
          </a:p>
        </p:txBody>
      </p:sp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Four Types of Crystalline Solids</a:t>
            </a:r>
          </a:p>
        </p:txBody>
      </p:sp>
      <p:pic>
        <p:nvPicPr>
          <p:cNvPr id="53251" name="Picture 11" descr="05_09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562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ChangeArrowheads="1"/>
          </p:cNvSpPr>
          <p:nvPr/>
        </p:nvSpPr>
        <p:spPr bwMode="auto">
          <a:xfrm rot="-5400000">
            <a:off x="-2171700" y="28575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5.3 The Solid State</a:t>
            </a:r>
          </a:p>
        </p:txBody>
      </p:sp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Sublimation of Solids</a:t>
            </a:r>
          </a:p>
        </p:txBody>
      </p:sp>
      <p:sp>
        <p:nvSpPr>
          <p:cNvPr id="542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Sublimation</a:t>
            </a:r>
            <a:r>
              <a:rPr lang="en-US" altLang="en-US" dirty="0" smtClean="0">
                <a:ea typeface="ＭＳ Ｐゴシック" pitchFamily="34" charset="-128"/>
              </a:rPr>
              <a:t> – process of conversion of molecules in the solid state directly to the gaseous state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>
                <a:ea typeface="ＭＳ Ｐゴシック" pitchFamily="34" charset="-128"/>
              </a:rPr>
              <a:t>E</a:t>
            </a:r>
            <a:r>
              <a:rPr lang="en-US" altLang="en-US" dirty="0" smtClean="0">
                <a:ea typeface="ＭＳ Ｐゴシック" pitchFamily="34" charset="-128"/>
              </a:rPr>
              <a:t>xample: Dry ice, solid carbon dioxide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Converts directly to a gas at atmospheric pressure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5.1 The Gaseous State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Ideal Gas Concept</a:t>
            </a:r>
          </a:p>
          <a:p>
            <a:r>
              <a:rPr lang="en-US" altLang="en-US" sz="2800" b="1" dirty="0" smtClean="0">
                <a:solidFill>
                  <a:schemeClr val="accent2"/>
                </a:solidFill>
                <a:ea typeface="ＭＳ Ｐゴシック" pitchFamily="34" charset="-128"/>
              </a:rPr>
              <a:t>Ideal gas</a:t>
            </a:r>
            <a:r>
              <a:rPr lang="en-US" altLang="en-US" sz="2800" b="1" dirty="0" smtClean="0">
                <a:ea typeface="ＭＳ Ｐゴシック" pitchFamily="34" charset="-128"/>
              </a:rPr>
              <a:t> </a:t>
            </a:r>
            <a:r>
              <a:rPr lang="en-US" altLang="en-US" sz="2800" dirty="0" smtClean="0">
                <a:ea typeface="ＭＳ Ｐゴシック" pitchFamily="34" charset="-128"/>
              </a:rPr>
              <a:t>- a model of the way that gas particles behave at the atomic/molecular level</a:t>
            </a:r>
          </a:p>
          <a:p>
            <a:r>
              <a:rPr lang="en-US" altLang="en-US" sz="2800" dirty="0" smtClean="0">
                <a:ea typeface="ＭＳ Ｐゴシック" pitchFamily="34" charset="-128"/>
              </a:rPr>
              <a:t>We can measure the following of a gas: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temperature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volume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pressure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mass</a:t>
            </a:r>
          </a:p>
        </p:txBody>
      </p:sp>
      <p:sp>
        <p:nvSpPr>
          <p:cNvPr id="6147" name="AutoShape 4"/>
          <p:cNvSpPr>
            <a:spLocks/>
          </p:cNvSpPr>
          <p:nvPr/>
        </p:nvSpPr>
        <p:spPr bwMode="auto">
          <a:xfrm>
            <a:off x="3276600" y="3505200"/>
            <a:ext cx="381000" cy="1981200"/>
          </a:xfrm>
          <a:prstGeom prst="rightBrace">
            <a:avLst>
              <a:gd name="adj1" fmla="val 4333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>
              <a:solidFill>
                <a:schemeClr val="tx2"/>
              </a:solidFill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038600" y="4114800"/>
            <a:ext cx="4495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>
                <a:solidFill>
                  <a:schemeClr val="tx1"/>
                </a:solidFill>
              </a:rPr>
              <a:t>We can systematically change one of the properties and see the effect on the others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096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Measurement of Gases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800" smtClean="0">
                <a:ea typeface="ＭＳ Ｐゴシック" pitchFamily="34" charset="-128"/>
              </a:rPr>
              <a:t>Gas laws involve the relationship between</a:t>
            </a:r>
            <a:r>
              <a:rPr lang="en-US" altLang="en-US" smtClean="0">
                <a:ea typeface="ＭＳ Ｐゴシック" pitchFamily="34" charset="-128"/>
              </a:rPr>
              <a:t>: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number of moles (n) of gas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volume (</a:t>
            </a:r>
            <a:r>
              <a:rPr lang="en-US" altLang="en-US" i="1" smtClean="0">
                <a:ea typeface="ＭＳ Ｐゴシック" pitchFamily="34" charset="-128"/>
              </a:rPr>
              <a:t>V</a:t>
            </a:r>
            <a:r>
              <a:rPr lang="en-US" altLang="en-US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temperature (</a:t>
            </a:r>
            <a:r>
              <a:rPr lang="en-US" altLang="en-US" i="1" smtClean="0">
                <a:ea typeface="ＭＳ Ｐゴシック" pitchFamily="34" charset="-128"/>
              </a:rPr>
              <a:t>T</a:t>
            </a:r>
            <a:r>
              <a:rPr lang="en-US" altLang="en-US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6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pressure (</a:t>
            </a:r>
            <a:r>
              <a:rPr lang="en-US" altLang="en-US" i="1" smtClean="0">
                <a:ea typeface="ＭＳ Ｐゴシック" pitchFamily="34" charset="-128"/>
              </a:rPr>
              <a:t>P</a:t>
            </a:r>
            <a:r>
              <a:rPr lang="en-US" altLang="en-US" smtClean="0">
                <a:ea typeface="ＭＳ Ｐゴシック" pitchFamily="34" charset="-128"/>
              </a:rPr>
              <a:t>)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Pressure</a:t>
            </a:r>
            <a:r>
              <a:rPr lang="en-US" altLang="en-US" sz="2800" smtClean="0">
                <a:ea typeface="ＭＳ Ｐゴシック" pitchFamily="34" charset="-128"/>
              </a:rPr>
              <a:t> - force per unit area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</a:pPr>
            <a:r>
              <a:rPr lang="en-US" altLang="en-US" sz="2800" smtClean="0">
                <a:ea typeface="ＭＳ Ｐゴシック" pitchFamily="34" charset="-128"/>
              </a:rPr>
              <a:t>Gas pressure is a result of force exerted by the collision of particles with the walls of the container</a:t>
            </a:r>
          </a:p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6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6248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Barometer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3434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Measures atmospheric pressure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1800" smtClean="0">
                <a:ea typeface="ＭＳ Ｐゴシック" pitchFamily="34" charset="-128"/>
              </a:rPr>
              <a:t>Invented by Evangelista Torricelli</a:t>
            </a: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Common units of pressure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atmosphere </a:t>
            </a:r>
            <a:r>
              <a:rPr lang="en-US" altLang="en-US" sz="1800" smtClean="0">
                <a:ea typeface="ＭＳ Ｐゴシック" pitchFamily="34" charset="-128"/>
              </a:rPr>
              <a:t>(atm)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torr   </a:t>
            </a:r>
            <a:r>
              <a:rPr lang="en-US" altLang="en-US" sz="1800" smtClean="0">
                <a:ea typeface="ＭＳ Ｐゴシック" pitchFamily="34" charset="-128"/>
              </a:rPr>
              <a:t>(in Torricelli</a:t>
            </a:r>
            <a:r>
              <a:rPr lang="ja-JP" altLang="en-US" sz="1800" smtClean="0">
                <a:ea typeface="ＭＳ Ｐゴシック" pitchFamily="34" charset="-128"/>
              </a:rPr>
              <a:t>’</a:t>
            </a:r>
            <a:r>
              <a:rPr lang="en-US" altLang="ja-JP" sz="1800" smtClean="0">
                <a:ea typeface="ＭＳ Ｐゴシック" pitchFamily="34" charset="-128"/>
              </a:rPr>
              <a:t>s honor)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smtClean="0">
                <a:ea typeface="ＭＳ Ｐゴシック" pitchFamily="34" charset="-128"/>
              </a:rPr>
              <a:t>pascal </a:t>
            </a:r>
            <a:r>
              <a:rPr lang="en-US" altLang="en-US" sz="1800" smtClean="0">
                <a:ea typeface="ＭＳ Ｐゴシック" pitchFamily="34" charset="-128"/>
              </a:rPr>
              <a:t>(Pa)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  <a:r>
              <a:rPr lang="en-US" altLang="en-US" sz="1800" smtClean="0">
                <a:ea typeface="ＭＳ Ｐゴシック" pitchFamily="34" charset="-128"/>
              </a:rPr>
              <a:t>(in honor of Blaise Pascal)</a:t>
            </a:r>
            <a:endParaRPr lang="en-US" altLang="en-US" sz="24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altLang="en-US" sz="2800" smtClean="0">
                <a:ea typeface="ＭＳ Ｐゴシック" pitchFamily="34" charset="-128"/>
              </a:rPr>
              <a:t>1 atm is equal to: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760 mmHg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760 torr</a:t>
            </a:r>
          </a:p>
          <a:p>
            <a:pPr lvl="1">
              <a:lnSpc>
                <a:spcPct val="90000"/>
              </a:lnSpc>
              <a:spcBef>
                <a:spcPct val="25000"/>
              </a:spcBef>
            </a:pPr>
            <a:r>
              <a:rPr lang="en-US" altLang="en-US" smtClean="0">
                <a:ea typeface="ＭＳ Ｐゴシック" pitchFamily="34" charset="-128"/>
              </a:rPr>
              <a:t>76.0 cmHg</a:t>
            </a:r>
            <a:endParaRPr lang="en-US" altLang="en-US" sz="2000" smtClean="0">
              <a:ea typeface="ＭＳ Ｐゴシック" pitchFamily="34" charset="-128"/>
            </a:endParaRPr>
          </a:p>
        </p:txBody>
      </p:sp>
      <p:pic>
        <p:nvPicPr>
          <p:cNvPr id="8196" name="Picture 13" descr="05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479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8039100" y="4648200"/>
            <a:ext cx="762000" cy="523875"/>
            <a:chOff x="3962400" y="5791200"/>
            <a:chExt cx="762000" cy="5232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chemeClr val="accent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8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8"/>
          <p:cNvSpPr>
            <a:spLocks noChangeArrowheads="1"/>
          </p:cNvSpPr>
          <p:nvPr/>
        </p:nvSpPr>
        <p:spPr bwMode="auto">
          <a:xfrm rot="-5400000">
            <a:off x="-2667000" y="2971800"/>
            <a:ext cx="617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8382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Kinetic Molecular Theory of Gases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72400" cy="4800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en-US" dirty="0">
                <a:cs typeface="+mn-cs"/>
              </a:rPr>
              <a:t>Gases are made up of small atoms or molecules that are in constant, </a:t>
            </a:r>
            <a:r>
              <a:rPr lang="en-US" dirty="0" smtClean="0">
                <a:cs typeface="+mn-cs"/>
              </a:rPr>
              <a:t>random, and linear motion</a:t>
            </a:r>
            <a:endParaRPr lang="en-US" dirty="0">
              <a:cs typeface="+mn-cs"/>
            </a:endParaRP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en-US" dirty="0">
                <a:cs typeface="+mn-cs"/>
              </a:rPr>
              <a:t>The distance of separation is very large compared </a:t>
            </a:r>
            <a:r>
              <a:rPr lang="en-US" dirty="0" smtClean="0">
                <a:cs typeface="+mn-cs"/>
              </a:rPr>
              <a:t>to </a:t>
            </a:r>
            <a:r>
              <a:rPr lang="en-US" dirty="0">
                <a:cs typeface="+mn-cs"/>
              </a:rPr>
              <a:t>the size of the individual atoms or molecules </a:t>
            </a:r>
          </a:p>
          <a:p>
            <a:pPr marL="990600" lvl="1" indent="-53340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dirty="0"/>
              <a:t>Gas is mostly empty space</a:t>
            </a:r>
          </a:p>
          <a:p>
            <a:pPr marL="609600" indent="-609600">
              <a:lnSpc>
                <a:spcPct val="90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en-US" dirty="0">
                <a:cs typeface="+mn-cs"/>
              </a:rPr>
              <a:t>All gas particles behave independently</a:t>
            </a:r>
            <a:r>
              <a:rPr lang="en-US" sz="2800" dirty="0">
                <a:cs typeface="+mn-cs"/>
              </a:rPr>
              <a:t> 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defRPr/>
            </a:pPr>
            <a:r>
              <a:rPr lang="en-US" dirty="0"/>
              <a:t>No attractive or repulsive forces exist between them</a:t>
            </a:r>
          </a:p>
          <a:p>
            <a:pPr marL="457200" lvl="1" indent="0">
              <a:lnSpc>
                <a:spcPct val="90000"/>
              </a:lnSpc>
              <a:spcBef>
                <a:spcPct val="50000"/>
              </a:spcBef>
              <a:buClrTx/>
              <a:buFontTx/>
              <a:buNone/>
              <a:defRPr/>
            </a:pPr>
            <a:endParaRPr lang="en-US" u="sng" dirty="0"/>
          </a:p>
        </p:txBody>
      </p:sp>
      <p:grpSp>
        <p:nvGrpSpPr>
          <p:cNvPr id="9220" name="Group 9"/>
          <p:cNvGrpSpPr>
            <a:grpSpLocks/>
          </p:cNvGrpSpPr>
          <p:nvPr/>
        </p:nvGrpSpPr>
        <p:grpSpPr bwMode="auto">
          <a:xfrm>
            <a:off x="8153400" y="1295400"/>
            <a:ext cx="762000" cy="523875"/>
            <a:chOff x="3962400" y="5791200"/>
            <a:chExt cx="762000" cy="523220"/>
          </a:xfrm>
        </p:grpSpPr>
        <p:sp>
          <p:nvSpPr>
            <p:cNvPr id="9221" name="TextBox 6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 dirty="0" smtClean="0">
                  <a:solidFill>
                    <a:schemeClr val="accent2"/>
                  </a:solidFill>
                  <a:latin typeface="Arial Black" pitchFamily="34" charset="0"/>
                </a:rPr>
                <a:t>2</a:t>
              </a:r>
              <a:endParaRPr lang="en-US" altLang="en-US" sz="2800" dirty="0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9222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102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800600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FontTx/>
              <a:buAutoNum type="arabicPeriod" startAt="4"/>
            </a:pPr>
            <a:r>
              <a:rPr lang="en-US" altLang="en-US" dirty="0" smtClean="0">
                <a:ea typeface="ＭＳ Ｐゴシック" pitchFamily="34" charset="-128"/>
              </a:rPr>
              <a:t>Gas particles collide with each other and with the walls of the container without losing energy 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 energy is transferred from one atom or molecule to another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</a:pPr>
            <a:r>
              <a:rPr lang="en-US" altLang="en-US" dirty="0" smtClean="0">
                <a:ea typeface="ＭＳ Ｐゴシック" pitchFamily="34" charset="-128"/>
              </a:rPr>
              <a:t>These collisions cause random changes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in direction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9144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Kinetic Molecular Theory – </a:t>
            </a:r>
            <a:r>
              <a:rPr lang="en-US" altLang="en-US" dirty="0" err="1" smtClean="0">
                <a:ea typeface="ＭＳ Ｐゴシック" pitchFamily="34" charset="-128"/>
              </a:rPr>
              <a:t>pt</a:t>
            </a:r>
            <a:r>
              <a:rPr lang="en-US" altLang="en-US" dirty="0" smtClean="0">
                <a:ea typeface="ＭＳ Ｐゴシック" pitchFamily="34" charset="-128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ChangeArrowheads="1"/>
          </p:cNvSpPr>
          <p:nvPr/>
        </p:nvSpPr>
        <p:spPr bwMode="auto">
          <a:xfrm rot="-5400000">
            <a:off x="-2590800" y="28956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5.1 The Gaseous State</a:t>
            </a:r>
          </a:p>
        </p:txBody>
      </p:sp>
      <p:sp>
        <p:nvSpPr>
          <p:cNvPr id="112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924800" cy="4800600"/>
          </a:xfrm>
        </p:spPr>
        <p:txBody>
          <a:bodyPr/>
          <a:lstStyle/>
          <a:p>
            <a:pPr marL="514350" indent="-514350">
              <a:spcBef>
                <a:spcPct val="50000"/>
              </a:spcBef>
              <a:buFont typeface="Times New Roman" pitchFamily="18" charset="0"/>
              <a:buAutoNum type="arabicPeriod" startAt="5"/>
            </a:pPr>
            <a:r>
              <a:rPr lang="en-US" altLang="en-US" smtClean="0">
                <a:ea typeface="ＭＳ Ｐゴシック" pitchFamily="34" charset="-128"/>
              </a:rPr>
              <a:t>The average kinetic energy of the atoms or      molecules increases or decreases in proportion to absolute temperature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 </a:t>
            </a: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</a:pPr>
            <a:r>
              <a:rPr lang="en-US" altLang="en-US" smtClean="0">
                <a:ea typeface="ＭＳ Ｐゴシック" pitchFamily="34" charset="-128"/>
              </a:rPr>
              <a:t>As temperature increases, particle speed (kinetic energy) also increases</a:t>
            </a:r>
            <a:br>
              <a:rPr lang="en-US" altLang="en-US" smtClean="0">
                <a:ea typeface="ＭＳ Ｐゴシック" pitchFamily="34" charset="-128"/>
              </a:rPr>
            </a:br>
            <a:endParaRPr lang="en-US" altLang="en-US" smtClean="0">
              <a:ea typeface="ＭＳ Ｐゴシック" pitchFamily="34" charset="-128"/>
            </a:endParaRPr>
          </a:p>
          <a:p>
            <a:pPr marL="914400" lvl="1" indent="-457200">
              <a:lnSpc>
                <a:spcPct val="80000"/>
              </a:lnSpc>
              <a:spcBef>
                <a:spcPct val="5000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914400"/>
          </a:xfrm>
          <a:noFill/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Kinetic Molecular Theory – </a:t>
            </a:r>
            <a:r>
              <a:rPr lang="en-US" altLang="en-US" dirty="0" err="1" smtClean="0">
                <a:ea typeface="ＭＳ Ｐゴシック" pitchFamily="34" charset="-128"/>
              </a:rPr>
              <a:t>pt</a:t>
            </a:r>
            <a:r>
              <a:rPr lang="en-US" altLang="en-US" dirty="0" smtClean="0">
                <a:ea typeface="ＭＳ Ｐゴシック" pitchFamily="34" charset="-128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6.0&quot;&gt;&lt;object type=&quot;1&quot; unique_id=&quot;10001&quot;&gt;&lt;object type=&quot;8&quot; unique_id=&quot;31960&quot;&gt;&lt;/object&gt;&lt;object type=&quot;2&quot; unique_id=&quot;31961&quot;&gt;&lt;object type=&quot;3&quot; unique_id=&quot;31962&quot;&gt;&lt;property id=&quot;20148&quot; value=&quot;5&quot;/&gt;&lt;property id=&quot;20300&quot; value=&quot;Slide 1&quot;/&gt;&lt;property id=&quot;20307&quot; value=&quot;306&quot;/&gt;&lt;/object&gt;&lt;object type=&quot;3&quot; unique_id=&quot;31963&quot;&gt;&lt;property id=&quot;20148&quot; value=&quot;5&quot;/&gt;&lt;property id=&quot;20300&quot; value=&quot;Slide 2 - &amp;quot;Changes in State&amp;quot;&quot;/&gt;&lt;property id=&quot;20307&quot; value=&quot;303&quot;/&gt;&lt;/object&gt;&lt;object type=&quot;3&quot; unique_id=&quot;31964&quot;&gt;&lt;property id=&quot;20148&quot; value=&quot;5&quot;/&gt;&lt;property id=&quot;20300&quot; value=&quot;Slide 3 - &amp;quot;Comparison of Physical Properties of Gases, Liquids, and Solids&amp;quot;&quot;/&gt;&lt;property id=&quot;20307&quot; value=&quot;261&quot;/&gt;&lt;/object&gt;&lt;object type=&quot;3&quot; unique_id=&quot;31965&quot;&gt;&lt;property id=&quot;20148&quot; value=&quot;5&quot;/&gt;&lt;property id=&quot;20300&quot; value=&quot;Slide 4 - &amp;quot;5.1 The Gaseous State&amp;quot;&quot;/&gt;&lt;property id=&quot;20307&quot; value=&quot;262&quot;/&gt;&lt;/object&gt;&lt;object type=&quot;3&quot; unique_id=&quot;31966&quot;&gt;&lt;property id=&quot;20148&quot; value=&quot;5&quot;/&gt;&lt;property id=&quot;20300&quot; value=&quot;Slide 5 - &amp;quot;Measurement of Gases&amp;quot;&quot;/&gt;&lt;property id=&quot;20307&quot; value=&quot;263&quot;/&gt;&lt;/object&gt;&lt;object type=&quot;3&quot; unique_id=&quot;31967&quot;&gt;&lt;property id=&quot;20148&quot; value=&quot;5&quot;/&gt;&lt;property id=&quot;20300&quot; value=&quot;Slide 6 - &amp;quot;Barometer&amp;quot;&quot;/&gt;&lt;property id=&quot;20307&quot; value=&quot;264&quot;/&gt;&lt;/object&gt;&lt;object type=&quot;3&quot; unique_id=&quot;31968&quot;&gt;&lt;property id=&quot;20148&quot; value=&quot;5&quot;/&gt;&lt;property id=&quot;20300&quot; value=&quot;Slide 7 - &amp;quot;Kinetic Molecular Theory of Gases&amp;quot;&quot;/&gt;&lt;property id=&quot;20307&quot; value=&quot;281&quot;/&gt;&lt;/object&gt;&lt;object type=&quot;3&quot; unique_id=&quot;31969&quot;&gt;&lt;property id=&quot;20148&quot; value=&quot;5&quot;/&gt;&lt;property id=&quot;20300&quot; value=&quot;Slide 8 - &amp;quot;Kinetic Molecular Theory of Gases&amp;quot;&quot;/&gt;&lt;property id=&quot;20307&quot; value=&quot;282&quot;/&gt;&lt;/object&gt;&lt;object type=&quot;3&quot; unique_id=&quot;31970&quot;&gt;&lt;property id=&quot;20148&quot; value=&quot;5&quot;/&gt;&lt;property id=&quot;20300&quot; value=&quot;Slide 9 - &amp;quot;Kinetic Molecular Theory of Gases&amp;quot;&quot;/&gt;&lt;property id=&quot;20307&quot; value=&quot;308&quot;/&gt;&lt;/object&gt;&lt;object type=&quot;3&quot; unique_id=&quot;31971&quot;&gt;&lt;property id=&quot;20148&quot; value=&quot;5&quot;/&gt;&lt;property id=&quot;20300&quot; value=&quot;Slide 10 - &amp;quot;Properties of Gases&amp;quot;&quot;/&gt;&lt;property id=&quot;20307&quot; value=&quot;283&quot;/&gt;&lt;/object&gt;&lt;object type=&quot;3&quot; unique_id=&quot;31972&quot;&gt;&lt;property id=&quot;20148&quot; value=&quot;5&quot;/&gt;&lt;property id=&quot;20300&quot; value=&quot;Slide 11 - &amp;quot;&amp;#x0D;&amp;#x0A;&amp;quot;&quot;/&gt;&lt;property id=&quot;20307&quot; value=&quot;304&quot;/&gt;&lt;/object&gt;&lt;object type=&quot;3&quot; unique_id=&quot;31973&quot;&gt;&lt;property id=&quot;20148&quot; value=&quot;5&quot;/&gt;&lt;property id=&quot;20300&quot; value=&quot;Slide 12 - &amp;quot;Gas Diffusion&amp;quot;&quot;/&gt;&lt;property id=&quot;20307&quot; value=&quot;286&quot;/&gt;&lt;/object&gt;&lt;object type=&quot;3&quot; unique_id=&quot;31974&quot;&gt;&lt;property id=&quot;20148&quot; value=&quot;5&quot;/&gt;&lt;property id=&quot;20300&quot; value=&quot;Slide 13 - &amp;quot;Boyle’s Law&amp;quot;&quot;/&gt;&lt;property id=&quot;20307&quot; value=&quot;265&quot;/&gt;&lt;/object&gt;&lt;object type=&quot;3&quot; unique_id=&quot;31975&quot;&gt;&lt;property id=&quot;20148&quot; value=&quot;5&quot;/&gt;&lt;property id=&quot;20300&quot; value=&quot;Slide 14 - &amp;quot;Boyle’s Law&amp;quot;&quot;/&gt;&lt;property id=&quot;20307&quot; value=&quot;309&quot;/&gt;&lt;/object&gt;&lt;object type=&quot;3&quot; unique_id=&quot;31976&quot;&gt;&lt;property id=&quot;20148&quot; value=&quot;5&quot;/&gt;&lt;property id=&quot;20300&quot; value=&quot;Slide 15 - &amp;quot;Application of Boyle’s Law&amp;quot;&quot;/&gt;&lt;property id=&quot;20307&quot; value=&quot;266&quot;/&gt;&lt;/object&gt;&lt;object type=&quot;3&quot; unique_id=&quot;31977&quot;&gt;&lt;property id=&quot;20148&quot; value=&quot;5&quot;/&gt;&lt;property id=&quot;20300&quot; value=&quot;Slide 16 - &amp;quot;Boyle’s Law Practice&amp;quot;&quot;/&gt;&lt;property id=&quot;20307&quot; value=&quot;267&quot;/&gt;&lt;/object&gt;&lt;object type=&quot;3&quot; unique_id=&quot;31978&quot;&gt;&lt;property id=&quot;20148&quot; value=&quot;5&quot;/&gt;&lt;property id=&quot;20300&quot; value=&quot;Slide 17 - &amp;quot;Charles’s Law&amp;quot;&quot;/&gt;&lt;property id=&quot;20307&quot; value=&quot;268&quot;/&gt;&lt;/object&gt;&lt;object type=&quot;3&quot; unique_id=&quot;31979&quot;&gt;&lt;property id=&quot;20148&quot; value=&quot;5&quot;/&gt;&lt;property id=&quot;20300&quot; value=&quot;Slide 18 - &amp;quot;Charles’s Law&amp;quot;&quot;/&gt;&lt;property id=&quot;20307&quot; value=&quot;310&quot;/&gt;&lt;/object&gt;&lt;object type=&quot;3&quot; unique_id=&quot;31980&quot;&gt;&lt;property id=&quot;20148&quot; value=&quot;5&quot;/&gt;&lt;property id=&quot;20300&quot; value=&quot;Slide 19 - &amp;quot;Application of Charles’s Law&amp;quot;&quot;/&gt;&lt;property id=&quot;20307&quot; value=&quot;269&quot;/&gt;&lt;/object&gt;&lt;object type=&quot;3&quot; unique_id=&quot;31981&quot;&gt;&lt;property id=&quot;20148&quot; value=&quot;5&quot;/&gt;&lt;property id=&quot;20300&quot; value=&quot;Slide 20 - &amp;quot;Practice with Charles’s Law&amp;quot;&quot;/&gt;&lt;property id=&quot;20307&quot; value=&quot;270&quot;/&gt;&lt;/object&gt;&lt;object type=&quot;3&quot; unique_id=&quot;31982&quot;&gt;&lt;property id=&quot;20148&quot; value=&quot;5&quot;/&gt;&lt;property id=&quot;20300&quot; value=&quot;Slide 21 - &amp;quot;Combined Gas Law &amp;quot;&quot;/&gt;&lt;property id=&quot;20307&quot; value=&quot;271&quot;/&gt;&lt;/object&gt;&lt;object type=&quot;3&quot; unique_id=&quot;31983&quot;&gt;&lt;property id=&quot;20148&quot; value=&quot;5&quot;/&gt;&lt;property id=&quot;20300&quot; value=&quot;Slide 22 - &amp;quot;Using the Combined Gas Law &amp;quot;&quot;/&gt;&lt;property id=&quot;20307&quot; value=&quot;305&quot;/&gt;&lt;/object&gt;&lt;object type=&quot;3&quot; unique_id=&quot;31984&quot;&gt;&lt;property id=&quot;20148&quot; value=&quot;5&quot;/&gt;&lt;property id=&quot;20300&quot; value=&quot;Slide 23 - &amp;quot;Using the Combined Gas Law &amp;quot;&quot;/&gt;&lt;property id=&quot;20307&quot; value=&quot;311&quot;/&gt;&lt;/object&gt;&lt;object type=&quot;3&quot; unique_id=&quot;31985&quot;&gt;&lt;property id=&quot;20148&quot; value=&quot;5&quot;/&gt;&lt;property id=&quot;20300&quot; value=&quot;Slide 24 - &amp;quot;Practice With the Combined &amp;#x0D;&amp;#x0A;Gas Law&amp;quot;&quot;/&gt;&lt;property id=&quot;20307&quot; value=&quot;272&quot;/&gt;&lt;/object&gt;&lt;object type=&quot;3&quot; unique_id=&quot;31986&quot;&gt;&lt;property id=&quot;20148&quot; value=&quot;5&quot;/&gt;&lt;property id=&quot;20300&quot; value=&quot;Slide 25 - &amp;quot;Avogadro’s Law &amp;quot;&quot;/&gt;&lt;property id=&quot;20307&quot; value=&quot;273&quot;/&gt;&lt;/object&gt;&lt;object type=&quot;3&quot; unique_id=&quot;31987&quot;&gt;&lt;property id=&quot;20148&quot; value=&quot;5&quot;/&gt;&lt;property id=&quot;20300&quot; value=&quot;Slide 26 - &amp;quot;Using Avogadro’s Law&amp;quot;&quot;/&gt;&lt;property id=&quot;20307&quot; value=&quot;274&quot;/&gt;&lt;/object&gt;&lt;object type=&quot;3&quot; unique_id=&quot;31988&quot;&gt;&lt;property id=&quot;20148&quot; value=&quot;5&quot;/&gt;&lt;property id=&quot;20300&quot; value=&quot;Slide 27 - &amp;quot;Molar Volume of a Gas&amp;quot;&quot;/&gt;&lt;property id=&quot;20307&quot; value=&quot;275&quot;/&gt;&lt;/object&gt;&lt;object type=&quot;3&quot; unique_id=&quot;31989&quot;&gt;&lt;property id=&quot;20148&quot; value=&quot;5&quot;/&gt;&lt;property id=&quot;20300&quot; value=&quot;Slide 28 - &amp;quot;Gas Densities&amp;quot;&quot;/&gt;&lt;property id=&quot;20307&quot; value=&quot;276&quot;/&gt;&lt;/object&gt;&lt;object type=&quot;3&quot; unique_id=&quot;31990&quot;&gt;&lt;property id=&quot;20148&quot; value=&quot;5&quot;/&gt;&lt;property id=&quot;20300&quot; value=&quot;Slide 29 - &amp;quot;The Ideal Gas Law&amp;quot;&quot;/&gt;&lt;property id=&quot;20307&quot; value=&quot;277&quot;/&gt;&lt;/object&gt;&lt;object type=&quot;3&quot; unique_id=&quot;31991&quot;&gt;&lt;property id=&quot;20148&quot; value=&quot;5&quot;/&gt;&lt;property id=&quot;20300&quot; value=&quot;Slide 30 - &amp;quot;The Ideal Gas Law&amp;quot;&quot;/&gt;&lt;property id=&quot;20307&quot; value=&quot;312&quot;/&gt;&lt;/object&gt;&lt;object type=&quot;3&quot; unique_id=&quot;31992&quot;&gt;&lt;property id=&quot;20148&quot; value=&quot;5&quot;/&gt;&lt;property id=&quot;20300&quot; value=&quot;Slide 31 - &amp;quot;Calculating a Molar Volume&amp;quot;&quot;/&gt;&lt;property id=&quot;20307&quot; value=&quot;278&quot;/&gt;&lt;/object&gt;&lt;object type=&quot;3&quot; unique_id=&quot;31993&quot;&gt;&lt;property id=&quot;20148&quot; value=&quot;5&quot;/&gt;&lt;property id=&quot;20300&quot; value=&quot;Slide 32 - &amp;quot;Practice Using the Ideal Gas Law&amp;quot;&quot;/&gt;&lt;property id=&quot;20307&quot; value=&quot;279&quot;/&gt;&lt;/object&gt;&lt;object type=&quot;3&quot; unique_id=&quot;31994&quot;&gt;&lt;property id=&quot;20148&quot; value=&quot;5&quot;/&gt;&lt;property id=&quot;20300&quot; value=&quot;Slide 33 - &amp;quot;Dalton’s Law of Partial Pressures&amp;#x0D;&amp;#x0A;&amp;quot;&quot;/&gt;&lt;property id=&quot;20307&quot; value=&quot;313&quot;/&gt;&lt;/object&gt;&lt;object type=&quot;3&quot; unique_id=&quot;31995&quot;&gt;&lt;property id=&quot;20148&quot; value=&quot;5&quot;/&gt;&lt;property id=&quot;20300&quot; value=&quot;Slide 34 - &amp;quot;Dalton’s Law of Partial Pressures&amp;#x0D;&amp;#x0A;&amp;quot;&quot;/&gt;&lt;property id=&quot;20307&quot; value=&quot;280&quot;/&gt;&lt;/object&gt;&lt;object type=&quot;3&quot; unique_id=&quot;31996&quot;&gt;&lt;property id=&quot;20148&quot; value=&quot;5&quot;/&gt;&lt;property id=&quot;20300&quot; value=&quot;Slide 35 - &amp;quot;Ideal Gases vs. Real Gases&amp;quot;&quot;/&gt;&lt;property id=&quot;20307&quot; value=&quot;285&quot;/&gt;&lt;/object&gt;&lt;object type=&quot;3&quot; unique_id=&quot;31997&quot;&gt;&lt;property id=&quot;20148&quot; value=&quot;5&quot;/&gt;&lt;property id=&quot;20300&quot; value=&quot;Slide 36 - &amp;quot;5.2 The Liquid State&amp;quot;&quot;/&gt;&lt;property id=&quot;20307&quot; value=&quot;287&quot;/&gt;&lt;/object&gt;&lt;object type=&quot;3&quot; unique_id=&quot;31998&quot;&gt;&lt;property id=&quot;20148&quot; value=&quot;5&quot;/&gt;&lt;property id=&quot;20300&quot; value=&quot;Slide 37 - &amp;quot;Surface Tension&amp;quot;&quot;/&gt;&lt;property id=&quot;20307&quot; value=&quot;288&quot;/&gt;&lt;/object&gt;&lt;object type=&quot;3&quot; unique_id=&quot;31999&quot;&gt;&lt;property id=&quot;20148&quot; value=&quot;5&quot;/&gt;&lt;property id=&quot;20300&quot; value=&quot;Slide 38 - &amp;quot;Vapor Pressure of a Liquid &amp;quot;&quot;/&gt;&lt;property id=&quot;20307&quot; value=&quot;289&quot;/&gt;&lt;/object&gt;&lt;object type=&quot;3&quot; unique_id=&quot;32000&quot;&gt;&lt;property id=&quot;20148&quot; value=&quot;5&quot;/&gt;&lt;property id=&quot;20300&quot; value=&quot;Slide 39 - &amp;quot;Temperature Dependence of Liquid Vapor Pressure&amp;quot;&quot;/&gt;&lt;property id=&quot;20307&quot; value=&quot;290&quot;/&gt;&lt;/object&gt;&lt;object type=&quot;3&quot; unique_id=&quot;32001&quot;&gt;&lt;property id=&quot;20148&quot; value=&quot;5&quot;/&gt;&lt;property id=&quot;20300&quot; value=&quot;Slide 40 - &amp;quot;Movement From Gas Back to Liquid&amp;quot;&quot;/&gt;&lt;property id=&quot;20307&quot; value=&quot;291&quot;/&gt;&lt;/object&gt;&lt;object type=&quot;3&quot; unique_id=&quot;32002&quot;&gt;&lt;property id=&quot;20148&quot; value=&quot;5&quot;/&gt;&lt;property id=&quot;20300&quot; value=&quot;Slide 41 - &amp;quot;Liquid Water in Equilibrium With Water Vapor&amp;quot;&quot;/&gt;&lt;property id=&quot;20307&quot; value=&quot;292&quot;/&gt;&lt;/object&gt;&lt;object type=&quot;3&quot; unique_id=&quot;32003&quot;&gt;&lt;property id=&quot;20148&quot; value=&quot;5&quot;/&gt;&lt;property id=&quot;20300&quot; value=&quot;Slide 42 - &amp;quot;Boiling Point&amp;quot;&quot;/&gt;&lt;property id=&quot;20307&quot; value=&quot;293&quot;/&gt;&lt;/object&gt;&lt;object type=&quot;3&quot; unique_id=&quot;32004&quot;&gt;&lt;property id=&quot;20148&quot; value=&quot;5&quot;/&gt;&lt;property id=&quot;20300&quot; value=&quot;Slide 43 - &amp;quot;Van der Waals Forces&amp;quot;&quot;/&gt;&lt;property id=&quot;20307&quot; value=&quot;295&quot;/&gt;&lt;/object&gt;&lt;object type=&quot;3&quot; unique_id=&quot;32005&quot;&gt;&lt;property id=&quot;20148&quot; value=&quot;5&quot;/&gt;&lt;property id=&quot;20300&quot; value=&quot;Slide 44 - &amp;quot;Hydrogen Bonding&amp;quot;&quot;/&gt;&lt;property id=&quot;20307&quot; value=&quot;297&quot;/&gt;&lt;/object&gt;&lt;object type=&quot;3&quot; unique_id=&quot;32006&quot;&gt;&lt;property id=&quot;20148&quot; value=&quot;5&quot;/&gt;&lt;property id=&quot;20300&quot; value=&quot;Slide 45 - &amp;quot;Examples of Hydrogen Bonding&amp;quot;&quot;/&gt;&lt;property id=&quot;20307&quot; value=&quot;298&quot;/&gt;&lt;/object&gt;&lt;object type=&quot;3&quot; unique_id=&quot;32007&quot;&gt;&lt;property id=&quot;20148&quot; value=&quot;5&quot;/&gt;&lt;property id=&quot;20300&quot; value=&quot;Slide 46 - &amp;quot;5.3 The Solid State&amp;quot;&quot;/&gt;&lt;property id=&quot;20307&quot; value=&quot;299&quot;/&gt;&lt;/object&gt;&lt;object type=&quot;3&quot; unique_id=&quot;32008&quot;&gt;&lt;property id=&quot;20148&quot; value=&quot;5&quot;/&gt;&lt;property id=&quot;20300&quot; value=&quot;Slide 47 - &amp;quot;Types of Crystalline Solids&amp;quot;&quot;/&gt;&lt;property id=&quot;20307&quot; value=&quot;300&quot;/&gt;&lt;/object&gt;&lt;object type=&quot;3&quot; unique_id=&quot;32009&quot;&gt;&lt;property id=&quot;20148&quot; value=&quot;5&quot;/&gt;&lt;property id=&quot;20300&quot; value=&quot;Slide 48 - &amp;quot;Types of Crystalline Solids&amp;quot;&quot;/&gt;&lt;property id=&quot;20307&quot; value=&quot;314&quot;/&gt;&lt;/object&gt;&lt;object type=&quot;3&quot; unique_id=&quot;32010&quot;&gt;&lt;property id=&quot;20148&quot; value=&quot;5&quot;/&gt;&lt;property id=&quot;20300&quot; value=&quot;Slide 49 - &amp;quot;Types of Crystalline Solids&amp;quot;&quot;/&gt;&lt;property id=&quot;20307&quot; value=&quot;315&quot;/&gt;&lt;/object&gt;&lt;object type=&quot;3&quot; unique_id=&quot;32011&quot;&gt;&lt;property id=&quot;20148&quot; value=&quot;5&quot;/&gt;&lt;property id=&quot;20300&quot; value=&quot;Slide 50 - &amp;quot;Four Types of Crystalline Solids&amp;quot;&quot;/&gt;&lt;property id=&quot;20307&quot; value=&quot;302&quot;/&gt;&lt;/object&gt;&lt;object type=&quot;3&quot; unique_id=&quot;32012&quot;&gt;&lt;property id=&quot;20148&quot; value=&quot;5&quot;/&gt;&lt;property id=&quot;20300&quot; value=&quot;Slide 51 - &amp;quot;Sublimation of Solids&amp;quot;&quot;/&gt;&lt;property id=&quot;20307&quot; value=&quot;307&quot;/&gt;&lt;/object&gt;&lt;/object&gt;&lt;/object&gt;&lt;/database&gt;"/>
</p:tagLst>
</file>

<file path=ppt/theme/theme1.xml><?xml version="1.0" encoding="utf-8"?>
<a:theme xmlns:a="http://schemas.openxmlformats.org/drawingml/2006/main" name="Denn_6e_powerpoint">
  <a:themeElements>
    <a:clrScheme name="Denn_6e_powerpoint 16">
      <a:dk1>
        <a:srgbClr val="132D6F"/>
      </a:dk1>
      <a:lt1>
        <a:srgbClr val="ECE6EE"/>
      </a:lt1>
      <a:dk2>
        <a:srgbClr val="003ABC"/>
      </a:dk2>
      <a:lt2>
        <a:srgbClr val="CDE1FF"/>
      </a:lt2>
      <a:accent1>
        <a:srgbClr val="D9F2FF"/>
      </a:accent1>
      <a:accent2>
        <a:srgbClr val="004BF2"/>
      </a:accent2>
      <a:accent3>
        <a:srgbClr val="F4F0F5"/>
      </a:accent3>
      <a:accent4>
        <a:srgbClr val="0E255E"/>
      </a:accent4>
      <a:accent5>
        <a:srgbClr val="E9F7FF"/>
      </a:accent5>
      <a:accent6>
        <a:srgbClr val="0043DB"/>
      </a:accent6>
      <a:hlink>
        <a:srgbClr val="E0E090"/>
      </a:hlink>
      <a:folHlink>
        <a:srgbClr val="2F9D2F"/>
      </a:folHlink>
    </a:clrScheme>
    <a:fontScheme name="Denn_6e_powerpo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08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0" i="0" u="none" strike="noStrike" cap="none" normalizeH="0" baseline="0" dirty="0" smtClean="0">
            <a:ln>
              <a:noFill/>
            </a:ln>
            <a:solidFill>
              <a:schemeClr val="accent5"/>
            </a:solidFill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7BA8"/>
            </a:gs>
            <a:gs pos="100000">
              <a:srgbClr val="61116D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D0C1D5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>
          <a:defRPr sz="3200" dirty="0">
            <a:solidFill>
              <a:srgbClr val="003ABC"/>
            </a:solidFill>
          </a:defRPr>
        </a:defPPr>
      </a:lstStyle>
    </a:txDef>
  </a:objectDefaults>
  <a:extraClrSchemeLst>
    <a:extraClrScheme>
      <a:clrScheme name="Denn_6e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n_6e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8">
        <a:dk1>
          <a:srgbClr val="380A3E"/>
        </a:dk1>
        <a:lt1>
          <a:srgbClr val="ECE6EE"/>
        </a:lt1>
        <a:dk2>
          <a:srgbClr val="61116D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9">
        <a:dk1>
          <a:srgbClr val="380A3E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2E0734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0">
        <a:dk1>
          <a:srgbClr val="1C42A0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163788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1">
        <a:dk1>
          <a:srgbClr val="132D6F"/>
        </a:dk1>
        <a:lt1>
          <a:srgbClr val="ECE6EE"/>
        </a:lt1>
        <a:dk2>
          <a:srgbClr val="003ABC"/>
        </a:dk2>
        <a:lt2>
          <a:srgbClr val="CBBBD1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2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C8BDA6"/>
        </a:accent1>
        <a:accent2>
          <a:srgbClr val="006891"/>
        </a:accent2>
        <a:accent3>
          <a:srgbClr val="F4F0F5"/>
        </a:accent3>
        <a:accent4>
          <a:srgbClr val="0E255E"/>
        </a:accent4>
        <a:accent5>
          <a:srgbClr val="E0DBD0"/>
        </a:accent5>
        <a:accent6>
          <a:srgbClr val="005E83"/>
        </a:accent6>
        <a:hlink>
          <a:srgbClr val="E0E090"/>
        </a:hlink>
        <a:folHlink>
          <a:srgbClr val="000A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3">
        <a:dk1>
          <a:srgbClr val="132D6F"/>
        </a:dk1>
        <a:lt1>
          <a:srgbClr val="ECE6EE"/>
        </a:lt1>
        <a:dk2>
          <a:srgbClr val="003ABC"/>
        </a:dk2>
        <a:lt2>
          <a:srgbClr val="C5EC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4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A36CD9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9361C4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5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B3E6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D6F0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n_6e_powerpoint 16">
        <a:dk1>
          <a:srgbClr val="132D6F"/>
        </a:dk1>
        <a:lt1>
          <a:srgbClr val="ECE6EE"/>
        </a:lt1>
        <a:dk2>
          <a:srgbClr val="003ABC"/>
        </a:dk2>
        <a:lt2>
          <a:srgbClr val="CDE1FF"/>
        </a:lt2>
        <a:accent1>
          <a:srgbClr val="D9F2FF"/>
        </a:accent1>
        <a:accent2>
          <a:srgbClr val="004BF2"/>
        </a:accent2>
        <a:accent3>
          <a:srgbClr val="F4F0F5"/>
        </a:accent3>
        <a:accent4>
          <a:srgbClr val="0E255E"/>
        </a:accent4>
        <a:accent5>
          <a:srgbClr val="E9F7FF"/>
        </a:accent5>
        <a:accent6>
          <a:srgbClr val="0043DB"/>
        </a:accent6>
        <a:hlink>
          <a:srgbClr val="E0E090"/>
        </a:hlink>
        <a:folHlink>
          <a:srgbClr val="2F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Denn_6e_powerpoint</Template>
  <TotalTime>10519</TotalTime>
  <Words>1362</Words>
  <Application>Microsoft Office PowerPoint</Application>
  <PresentationFormat>On-screen Show (4:3)</PresentationFormat>
  <Paragraphs>242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Denn_6e_powerpoint</vt:lpstr>
      <vt:lpstr>PowerPoint Presentation</vt:lpstr>
      <vt:lpstr>Changes in State</vt:lpstr>
      <vt:lpstr>Comparison of Physical Properties of Gases, Liquids, and Solids</vt:lpstr>
      <vt:lpstr>5.1 The Gaseous State</vt:lpstr>
      <vt:lpstr>Measurement of Gases</vt:lpstr>
      <vt:lpstr>Barometer</vt:lpstr>
      <vt:lpstr>Kinetic Molecular Theory of Gases</vt:lpstr>
      <vt:lpstr>Kinetic Molecular Theory – pt 4</vt:lpstr>
      <vt:lpstr>Kinetic Molecular Theory – pt 5</vt:lpstr>
      <vt:lpstr>Properties of Gases</vt:lpstr>
      <vt:lpstr> </vt:lpstr>
      <vt:lpstr>Gaseous Diffusion</vt:lpstr>
      <vt:lpstr>The Ideal Gas Law</vt:lpstr>
      <vt:lpstr>The Ideal Gas Law and Constant</vt:lpstr>
      <vt:lpstr>Dalton’s Law of Partial Pressures </vt:lpstr>
      <vt:lpstr>Dalton’s Law of Partial Pressures Equation </vt:lpstr>
      <vt:lpstr>Ideal Gases vs. Real Gases</vt:lpstr>
      <vt:lpstr>5.2 The Liquid State</vt:lpstr>
      <vt:lpstr>Surface Tension</vt:lpstr>
      <vt:lpstr>Vapor Pressure of a Liquid </vt:lpstr>
      <vt:lpstr>Temperature Dependence of Liquid Vapor Pressure</vt:lpstr>
      <vt:lpstr>Movement From Gas Back to Liquid</vt:lpstr>
      <vt:lpstr>Liquid Water in Equilibrium With Water Vapor</vt:lpstr>
      <vt:lpstr>Boiling Point</vt:lpstr>
      <vt:lpstr>Van der Waals Forces</vt:lpstr>
      <vt:lpstr>Hydrogen Bonding</vt:lpstr>
      <vt:lpstr>Examples of Hydrogen Bonding</vt:lpstr>
      <vt:lpstr>5.3 The Solid State</vt:lpstr>
      <vt:lpstr>Types of Crystalline Solids</vt:lpstr>
      <vt:lpstr>3rd Type of Crystalline</vt:lpstr>
      <vt:lpstr>4th Type of Crystalline Solids</vt:lpstr>
      <vt:lpstr>Four Types of Crystalline Solids</vt:lpstr>
      <vt:lpstr>Sublimation of Solids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134</cp:revision>
  <dcterms:created xsi:type="dcterms:W3CDTF">2001-06-11T10:28:45Z</dcterms:created>
  <dcterms:modified xsi:type="dcterms:W3CDTF">2019-01-29T16:46:44Z</dcterms:modified>
</cp:coreProperties>
</file>