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handoutMasterIdLst>
    <p:handoutMasterId r:id="rId50"/>
  </p:handoutMasterIdLst>
  <p:sldIdLst>
    <p:sldId id="326" r:id="rId2"/>
    <p:sldId id="261" r:id="rId3"/>
    <p:sldId id="262" r:id="rId4"/>
    <p:sldId id="298" r:id="rId5"/>
    <p:sldId id="263" r:id="rId6"/>
    <p:sldId id="264" r:id="rId7"/>
    <p:sldId id="299" r:id="rId8"/>
    <p:sldId id="268" r:id="rId9"/>
    <p:sldId id="269" r:id="rId10"/>
    <p:sldId id="271" r:id="rId11"/>
    <p:sldId id="300" r:id="rId12"/>
    <p:sldId id="270" r:id="rId13"/>
    <p:sldId id="265" r:id="rId14"/>
    <p:sldId id="274" r:id="rId15"/>
    <p:sldId id="277" r:id="rId16"/>
    <p:sldId id="304" r:id="rId17"/>
    <p:sldId id="315" r:id="rId18"/>
    <p:sldId id="305" r:id="rId19"/>
    <p:sldId id="316" r:id="rId20"/>
    <p:sldId id="306" r:id="rId21"/>
    <p:sldId id="317" r:id="rId22"/>
    <p:sldId id="318" r:id="rId23"/>
    <p:sldId id="307" r:id="rId24"/>
    <p:sldId id="297" r:id="rId25"/>
    <p:sldId id="301" r:id="rId26"/>
    <p:sldId id="278" r:id="rId27"/>
    <p:sldId id="282" r:id="rId28"/>
    <p:sldId id="283" r:id="rId29"/>
    <p:sldId id="284" r:id="rId30"/>
    <p:sldId id="285" r:id="rId31"/>
    <p:sldId id="286" r:id="rId32"/>
    <p:sldId id="308" r:id="rId33"/>
    <p:sldId id="309" r:id="rId34"/>
    <p:sldId id="310" r:id="rId35"/>
    <p:sldId id="313" r:id="rId36"/>
    <p:sldId id="334" r:id="rId37"/>
    <p:sldId id="335" r:id="rId38"/>
    <p:sldId id="336" r:id="rId39"/>
    <p:sldId id="340" r:id="rId40"/>
    <p:sldId id="341" r:id="rId41"/>
    <p:sldId id="342" r:id="rId42"/>
    <p:sldId id="343" r:id="rId43"/>
    <p:sldId id="345" r:id="rId44"/>
    <p:sldId id="337" r:id="rId45"/>
    <p:sldId id="338" r:id="rId46"/>
    <p:sldId id="339" r:id="rId47"/>
    <p:sldId id="276" r:id="rId48"/>
    <p:sldId id="293" r:id="rId49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87118"/>
    <a:srgbClr val="FFC489"/>
    <a:srgbClr val="000A6B"/>
    <a:srgbClr val="61116D"/>
    <a:srgbClr val="FBE575"/>
    <a:srgbClr val="F5CC7B"/>
    <a:srgbClr val="EDF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7" autoAdjust="0"/>
    <p:restoredTop sz="94660"/>
  </p:normalViewPr>
  <p:slideViewPr>
    <p:cSldViewPr>
      <p:cViewPr varScale="1">
        <p:scale>
          <a:sx n="113" d="100"/>
          <a:sy n="113" d="100"/>
        </p:scale>
        <p:origin x="-1776" y="-108"/>
      </p:cViewPr>
      <p:guideLst>
        <p:guide orient="horz" pos="2352"/>
        <p:guide pos="1056"/>
      </p:guideLst>
    </p:cSldViewPr>
  </p:slideViewPr>
  <p:outlineViewPr>
    <p:cViewPr>
      <p:scale>
        <a:sx n="33" d="100"/>
        <a:sy n="33" d="100"/>
      </p:scale>
      <p:origin x="0" y="62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D42B10-0C61-40B1-8BCF-CEA65DFFB7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089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9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609600"/>
            <a:ext cx="19621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7340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43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5229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15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2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63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68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61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533400"/>
            <a:ext cx="14478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4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304800"/>
            <a:ext cx="492125" cy="33528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+mn-ea"/>
              </a:rPr>
              <a:t>GENERAL CHEMISTRY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0"/>
            <a:ext cx="3581400" cy="6858000"/>
          </a:xfrm>
          <a:prstGeom prst="rect">
            <a:avLst/>
          </a:prstGeom>
          <a:gradFill>
            <a:gsLst>
              <a:gs pos="8000">
                <a:schemeClr val="accent6"/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21793" y="533400"/>
            <a:ext cx="4078360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Calculations,</a:t>
            </a:r>
          </a:p>
          <a:p>
            <a:pPr algn="r">
              <a:defRPr/>
            </a:pP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Chemical Changes,</a:t>
            </a:r>
          </a:p>
          <a:p>
            <a:pPr algn="r">
              <a:defRPr/>
            </a:pP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the</a:t>
            </a:r>
            <a:b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Chemical Equation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FFFFFF"/>
                </a:solidFill>
              </a:rPr>
              <a:t>General, </a:t>
            </a:r>
            <a:r>
              <a:rPr lang="en-US" altLang="en-US" sz="2400" b="1" i="1" dirty="0" smtClean="0">
                <a:solidFill>
                  <a:srgbClr val="FFFFFF"/>
                </a:solidFill>
              </a:rPr>
              <a:t>Organic, </a:t>
            </a:r>
            <a:r>
              <a:rPr lang="en-US" altLang="en-US" sz="2400" b="1" i="1" dirty="0">
                <a:solidFill>
                  <a:srgbClr val="FFFFFF"/>
                </a:solidFill>
              </a:rPr>
              <a:t>and Biochemistry </a:t>
            </a:r>
            <a:br>
              <a:rPr lang="en-US" altLang="en-US" sz="2400" b="1" i="1" dirty="0">
                <a:solidFill>
                  <a:srgbClr val="FFFFFF"/>
                </a:solidFill>
              </a:rPr>
            </a:br>
            <a:r>
              <a:rPr lang="en-US" altLang="en-US" sz="2000" b="1" i="1" dirty="0">
                <a:solidFill>
                  <a:srgbClr val="FFFFFF"/>
                </a:solidFill>
              </a:rPr>
              <a:t>9</a:t>
            </a:r>
            <a:r>
              <a:rPr lang="en-US" altLang="en-US" sz="2000" b="1" i="1" baseline="30000" dirty="0">
                <a:solidFill>
                  <a:srgbClr val="FFFFFF"/>
                </a:solidFill>
              </a:rPr>
              <a:t>th</a:t>
            </a:r>
            <a:r>
              <a:rPr lang="en-US" altLang="en-US" sz="2000" b="1" i="1" dirty="0">
                <a:solidFill>
                  <a:srgbClr val="FFFFFF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Katherine </a:t>
            </a:r>
            <a:r>
              <a:rPr lang="en-US" sz="2000" b="1" dirty="0">
                <a:solidFill>
                  <a:schemeClr val="accent1"/>
                </a:solidFill>
              </a:rPr>
              <a:t>J. </a:t>
            </a:r>
            <a:r>
              <a:rPr lang="en-US" sz="2000" b="1" dirty="0" smtClean="0">
                <a:solidFill>
                  <a:schemeClr val="accent1"/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Joseph </a:t>
            </a:r>
            <a:r>
              <a:rPr lang="en-US" sz="2000" b="1" dirty="0">
                <a:solidFill>
                  <a:schemeClr val="accent1"/>
                </a:solidFill>
              </a:rPr>
              <a:t>J. Topping 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Danaè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R. Quirk Dorr 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Robert </a:t>
            </a:r>
            <a:r>
              <a:rPr lang="en-US" sz="2000" b="1" dirty="0">
                <a:solidFill>
                  <a:schemeClr val="accent1"/>
                </a:solidFill>
              </a:rPr>
              <a:t>L. Caret 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endParaRPr lang="en-US" altLang="en-US" sz="2400" b="1" dirty="0">
              <a:solidFill>
                <a:srgbClr val="FFF6E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 rot="-5400000">
            <a:off x="-2705100" y="2857500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4.2 The Chemical Formula, </a:t>
            </a:r>
            <a:r>
              <a:rPr lang="en-US" altLang="en-US" sz="3600" dirty="0">
                <a:solidFill>
                  <a:schemeClr val="bg2"/>
                </a:solidFill>
              </a:rPr>
              <a:t>Formula </a:t>
            </a:r>
            <a:r>
              <a:rPr lang="en-US" altLang="en-US" sz="3600" dirty="0" smtClean="0">
                <a:solidFill>
                  <a:schemeClr val="bg2"/>
                </a:solidFill>
              </a:rPr>
              <a:t>Mass </a:t>
            </a:r>
            <a:r>
              <a:rPr lang="en-US" altLang="en-US" sz="3600" dirty="0">
                <a:solidFill>
                  <a:schemeClr val="bg2"/>
                </a:solidFill>
              </a:rPr>
              <a:t>and Molar Mass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447800" y="3048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176213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endParaRPr lang="en-IN" altLang="en-US" sz="3200">
              <a:solidFill>
                <a:schemeClr val="tx1"/>
              </a:solidFill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Chemical Formula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4676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Consider the following formulas: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H</a:t>
            </a:r>
            <a:r>
              <a:rPr lang="en-US" altLang="en-US" sz="2800" b="1" baseline="-25000" dirty="0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  <a:r>
              <a:rPr lang="en-US" altLang="en-US" sz="2800" dirty="0" smtClean="0">
                <a:ea typeface="ＭＳ Ｐゴシック" pitchFamily="34" charset="-128"/>
              </a:rPr>
              <a:t> – 2 atoms of hydrogen are chemically bonded forming diatomic hydrogen, subscript 2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H</a:t>
            </a:r>
            <a:r>
              <a:rPr lang="en-US" altLang="en-US" sz="2800" b="1" baseline="-25000" dirty="0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O</a:t>
            </a:r>
            <a:r>
              <a:rPr lang="en-US" altLang="en-US" sz="2800" b="1" dirty="0" smtClean="0">
                <a:ea typeface="ＭＳ Ｐゴシック" pitchFamily="34" charset="-128"/>
              </a:rPr>
              <a:t> </a:t>
            </a:r>
            <a:r>
              <a:rPr lang="en-US" altLang="en-US" sz="2800" dirty="0" smtClean="0">
                <a:ea typeface="ＭＳ Ｐゴシック" pitchFamily="34" charset="-128"/>
              </a:rPr>
              <a:t>– 2 atoms of hydrogen and 1 atom of oxygen, lack of subscript means one atom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b="1" dirty="0" err="1" smtClean="0">
                <a:solidFill>
                  <a:schemeClr val="accent2"/>
                </a:solidFill>
                <a:ea typeface="ＭＳ Ｐゴシック" pitchFamily="34" charset="-128"/>
              </a:rPr>
              <a:t>NaCl</a:t>
            </a:r>
            <a:r>
              <a:rPr lang="en-US" altLang="en-US" sz="2800" dirty="0" smtClean="0">
                <a:ea typeface="ＭＳ Ｐゴシック" pitchFamily="34" charset="-128"/>
              </a:rPr>
              <a:t> – 1 ion each of sodium and chlorine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Ca(OH)</a:t>
            </a:r>
            <a:r>
              <a:rPr lang="en-US" altLang="en-US" sz="2800" b="1" baseline="-25000" dirty="0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  <a:r>
              <a:rPr lang="en-US" altLang="en-US" sz="2800" dirty="0" smtClean="0">
                <a:ea typeface="ＭＳ Ｐゴシック" pitchFamily="34" charset="-128"/>
              </a:rPr>
              <a:t> – 1 ion of calcium and 2 ions of the hydroxide polyatomic ion, subscript outside parentheses applies to </a:t>
            </a:r>
            <a:r>
              <a:rPr lang="en-US" alt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all</a:t>
            </a:r>
            <a:r>
              <a:rPr lang="en-US" altLang="en-US" sz="2800" dirty="0" smtClean="0">
                <a:ea typeface="ＭＳ Ｐゴシック" pitchFamily="34" charset="-128"/>
              </a:rPr>
              <a:t> atoms inside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447800" y="3048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176213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endParaRPr lang="en-IN" altLang="en-US" sz="3200">
              <a:solidFill>
                <a:schemeClr val="tx1"/>
              </a:solidFill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Chemical Formula Examples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467600" cy="49530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Consider the following formulas: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ea typeface="ＭＳ Ｐゴシック" pitchFamily="34" charset="-128"/>
              </a:rPr>
              <a:t>(NH</a:t>
            </a:r>
            <a:r>
              <a:rPr lang="en-US" altLang="en-US" sz="2400" b="1" baseline="-25000" dirty="0" smtClean="0">
                <a:ea typeface="ＭＳ Ｐゴシック" pitchFamily="34" charset="-128"/>
              </a:rPr>
              <a:t>4</a:t>
            </a:r>
            <a:r>
              <a:rPr lang="en-US" altLang="en-US" sz="2400" b="1" dirty="0" smtClean="0">
                <a:ea typeface="ＭＳ Ｐゴシック" pitchFamily="34" charset="-128"/>
              </a:rPr>
              <a:t>)</a:t>
            </a:r>
            <a:r>
              <a:rPr lang="en-US" altLang="en-US" sz="2400" b="1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b="1" dirty="0" smtClean="0">
                <a:ea typeface="ＭＳ Ｐゴシック" pitchFamily="34" charset="-128"/>
              </a:rPr>
              <a:t>SO</a:t>
            </a:r>
            <a:r>
              <a:rPr lang="en-US" altLang="en-US" sz="2400" b="1" baseline="-25000" dirty="0" smtClean="0">
                <a:ea typeface="ＭＳ Ｐゴシック" pitchFamily="34" charset="-128"/>
              </a:rPr>
              <a:t>4</a:t>
            </a:r>
            <a:r>
              <a:rPr lang="en-US" altLang="en-US" sz="2400" b="1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– 2 ammonium ions and 1 sulfate ion</a:t>
            </a:r>
          </a:p>
          <a:p>
            <a:pPr lvl="1">
              <a:spcBef>
                <a:spcPct val="50000"/>
              </a:spcBef>
            </a:pPr>
            <a:r>
              <a:rPr lang="en-US" altLang="en-US" sz="2200" dirty="0" smtClean="0">
                <a:ea typeface="ＭＳ Ｐゴシック" pitchFamily="34" charset="-128"/>
              </a:rPr>
              <a:t>Ammonium ion contains 1 nitrogen and 4 hydrogen</a:t>
            </a:r>
          </a:p>
          <a:p>
            <a:pPr lvl="1">
              <a:spcBef>
                <a:spcPct val="50000"/>
              </a:spcBef>
            </a:pPr>
            <a:r>
              <a:rPr lang="en-US" altLang="en-US" sz="2200" dirty="0" smtClean="0">
                <a:ea typeface="ＭＳ Ｐゴシック" pitchFamily="34" charset="-128"/>
              </a:rPr>
              <a:t>Sulfate ion contains 1 sulfur and 4 oxygen</a:t>
            </a:r>
          </a:p>
          <a:p>
            <a:pPr lvl="1">
              <a:spcBef>
                <a:spcPct val="50000"/>
              </a:spcBef>
            </a:pPr>
            <a:r>
              <a:rPr lang="en-US" altLang="en-US" sz="2200" dirty="0" smtClean="0">
                <a:ea typeface="ＭＳ Ｐゴシック" pitchFamily="34" charset="-128"/>
              </a:rPr>
              <a:t>Compound contains 2 N, 8 H, 1 S, and 4 O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ea typeface="ＭＳ Ｐゴシック" pitchFamily="34" charset="-128"/>
              </a:rPr>
              <a:t>CuSO</a:t>
            </a:r>
            <a:r>
              <a:rPr lang="en-US" altLang="en-US" sz="2400" b="1" baseline="-25000" dirty="0" smtClean="0">
                <a:ea typeface="ＭＳ Ｐゴシック" pitchFamily="34" charset="-128"/>
              </a:rPr>
              <a:t>4</a:t>
            </a:r>
            <a:r>
              <a:rPr lang="en-US" altLang="en-US" sz="2400" b="1" baseline="30000" dirty="0" smtClean="0">
                <a:ea typeface="ＭＳ Ｐゴシック" pitchFamily="34" charset="-128"/>
              </a:rPr>
              <a:t>.</a:t>
            </a:r>
            <a:r>
              <a:rPr lang="en-US" altLang="en-US" sz="2400" b="1" dirty="0" smtClean="0">
                <a:ea typeface="ＭＳ Ｐゴシック" pitchFamily="34" charset="-128"/>
              </a:rPr>
              <a:t>5H</a:t>
            </a:r>
            <a:r>
              <a:rPr lang="en-US" altLang="en-US" sz="2400" b="1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b="1" dirty="0" smtClean="0">
                <a:ea typeface="ＭＳ Ｐゴシック" pitchFamily="34" charset="-128"/>
              </a:rPr>
              <a:t>O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dirty="0" smtClean="0">
                <a:ea typeface="ＭＳ Ｐゴシック" pitchFamily="34" charset="-128"/>
              </a:rPr>
              <a:t>This is an example of a </a:t>
            </a:r>
            <a:r>
              <a:rPr lang="en-US" altLang="en-US" sz="2200" b="1" dirty="0" smtClean="0">
                <a:solidFill>
                  <a:schemeClr val="accent2"/>
                </a:solidFill>
                <a:ea typeface="ＭＳ Ｐゴシック" pitchFamily="34" charset="-128"/>
              </a:rPr>
              <a:t>hydrate</a:t>
            </a:r>
            <a:r>
              <a:rPr lang="en-US" altLang="en-US" sz="2200" dirty="0" smtClean="0">
                <a:ea typeface="ＭＳ Ｐゴシック" pitchFamily="34" charset="-128"/>
              </a:rPr>
              <a:t> - compounds containing one or more water molecules as an integral part of their structure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dirty="0" smtClean="0">
                <a:ea typeface="ＭＳ Ｐゴシック" pitchFamily="34" charset="-128"/>
              </a:rPr>
              <a:t>5 units of water with 1 CuSO</a:t>
            </a:r>
            <a:r>
              <a:rPr lang="en-US" altLang="en-US" sz="2200" baseline="-25000" dirty="0" smtClean="0">
                <a:ea typeface="ＭＳ Ｐゴシック" pitchFamily="34" charset="-128"/>
              </a:rPr>
              <a:t>4</a:t>
            </a:r>
            <a:endParaRPr lang="en-US" altLang="en-US" sz="2200" dirty="0" smtClean="0">
              <a:ea typeface="ＭＳ Ｐゴシック" pitchFamily="34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16200000">
            <a:off x="-2705100" y="2857500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4.2 The Chemical Formula, </a:t>
            </a:r>
            <a:r>
              <a:rPr lang="en-US" altLang="en-US" sz="3600" dirty="0">
                <a:solidFill>
                  <a:schemeClr val="bg2"/>
                </a:solidFill>
              </a:rPr>
              <a:t>Formula </a:t>
            </a:r>
            <a:r>
              <a:rPr lang="en-US" altLang="en-US" sz="3600" dirty="0" smtClean="0">
                <a:solidFill>
                  <a:schemeClr val="bg2"/>
                </a:solidFill>
              </a:rPr>
              <a:t>Mass </a:t>
            </a:r>
            <a:r>
              <a:rPr lang="en-US" altLang="en-US" sz="3600" dirty="0">
                <a:solidFill>
                  <a:schemeClr val="bg2"/>
                </a:solidFill>
              </a:rPr>
              <a:t>and Molar Mass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CA" altLang="en-US" smtClean="0">
                <a:ea typeface="ＭＳ Ｐゴシック" pitchFamily="34" charset="-128"/>
              </a:rPr>
              <a:t>Comparison of Hydrated and Anhydrous Copper Sulfate</a:t>
            </a: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676400" y="5076825"/>
            <a:ext cx="262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>
                <a:solidFill>
                  <a:srgbClr val="000A6B"/>
                </a:solidFill>
              </a:rPr>
              <a:t>Hydrated</a:t>
            </a:r>
            <a:r>
              <a:rPr lang="en-US" altLang="en-US" sz="2000">
                <a:solidFill>
                  <a:schemeClr val="bg1"/>
                </a:solidFill>
              </a:rPr>
              <a:t> </a:t>
            </a:r>
            <a:r>
              <a:rPr lang="en-US" altLang="en-US" sz="2000">
                <a:solidFill>
                  <a:srgbClr val="000A6B"/>
                </a:solidFill>
              </a:rPr>
              <a:t>copper sulfate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105400" y="504825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>
                <a:solidFill>
                  <a:srgbClr val="000A6B"/>
                </a:solidFill>
              </a:rPr>
              <a:t>Anhydrous copper sulfate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1901825" y="5505450"/>
            <a:ext cx="62563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Marked color difference illustrates the fact</a:t>
            </a:r>
          </a:p>
          <a:p>
            <a:r>
              <a:rPr lang="en-US" altLang="en-US" sz="2800">
                <a:solidFill>
                  <a:schemeClr val="tx1"/>
                </a:solidFill>
              </a:rPr>
              <a:t>that these are different compounds</a:t>
            </a:r>
          </a:p>
        </p:txBody>
      </p:sp>
      <p:pic>
        <p:nvPicPr>
          <p:cNvPr id="21510" name="Picture 11" descr="04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643063"/>
            <a:ext cx="37338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 rot="16200000">
            <a:off x="-2705100" y="2857500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4.2 The Chemical Formula, </a:t>
            </a:r>
            <a:r>
              <a:rPr lang="en-US" altLang="en-US" sz="3600" dirty="0">
                <a:solidFill>
                  <a:schemeClr val="bg2"/>
                </a:solidFill>
              </a:rPr>
              <a:t>Formula </a:t>
            </a:r>
            <a:r>
              <a:rPr lang="en-US" altLang="en-US" sz="3600" dirty="0" smtClean="0">
                <a:solidFill>
                  <a:schemeClr val="bg2"/>
                </a:solidFill>
              </a:rPr>
              <a:t>Mass </a:t>
            </a:r>
            <a:r>
              <a:rPr lang="en-US" altLang="en-US" sz="3600" dirty="0">
                <a:solidFill>
                  <a:schemeClr val="bg2"/>
                </a:solidFill>
              </a:rPr>
              <a:t>and Molar Mass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762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Molar Mass Defined</a:t>
            </a:r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7391400" cy="48768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sz="2800" b="1" smtClean="0">
                <a:solidFill>
                  <a:schemeClr val="accent2"/>
                </a:solidFill>
                <a:ea typeface="ＭＳ Ｐゴシック" pitchFamily="34" charset="-128"/>
              </a:rPr>
              <a:t>Molar mass</a:t>
            </a:r>
            <a:r>
              <a:rPr lang="en-US" altLang="en-US" sz="2800" b="1" smtClean="0">
                <a:ea typeface="ＭＳ Ｐゴシック" pitchFamily="34" charset="-128"/>
              </a:rPr>
              <a:t> </a:t>
            </a:r>
            <a:r>
              <a:rPr lang="en-US" altLang="en-US" sz="2800" smtClean="0">
                <a:ea typeface="ＭＳ Ｐゴシック" pitchFamily="34" charset="-128"/>
              </a:rPr>
              <a:t>- </a:t>
            </a:r>
            <a:r>
              <a:rPr lang="en-US" altLang="en-US" sz="2600" smtClean="0">
                <a:ea typeface="ＭＳ Ｐゴシック" pitchFamily="34" charset="-128"/>
              </a:rPr>
              <a:t>The mass in grams of 1 mole of atoms</a:t>
            </a:r>
          </a:p>
          <a:p>
            <a:pPr>
              <a:spcBef>
                <a:spcPct val="25000"/>
              </a:spcBef>
            </a:pPr>
            <a:r>
              <a:rPr lang="en-US" altLang="en-US" sz="2800" smtClean="0">
                <a:ea typeface="ＭＳ Ｐゴシック" pitchFamily="34" charset="-128"/>
              </a:rPr>
              <a:t>What is the molar mass of carbon?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			12.01 g/mol C</a:t>
            </a:r>
          </a:p>
          <a:p>
            <a:pPr>
              <a:spcBef>
                <a:spcPct val="50000"/>
              </a:spcBef>
            </a:pPr>
            <a:r>
              <a:rPr lang="en-US" altLang="en-US" sz="2800" smtClean="0">
                <a:solidFill>
                  <a:srgbClr val="003ABC"/>
                </a:solidFill>
                <a:ea typeface="ＭＳ Ｐゴシック" pitchFamily="34" charset="-128"/>
              </a:rPr>
              <a:t>This means a mole of Carbon atoms (6.022 </a:t>
            </a:r>
            <a:r>
              <a:rPr lang="en-US" altLang="en-US" sz="2800" smtClean="0">
                <a:solidFill>
                  <a:srgbClr val="003ABC"/>
                </a:solidFill>
                <a:ea typeface="ＭＳ Ｐゴシック" pitchFamily="34" charset="-128"/>
                <a:sym typeface="Symbol" pitchFamily="18" charset="2"/>
              </a:rPr>
              <a:t></a:t>
            </a:r>
            <a:r>
              <a:rPr lang="en-US" altLang="en-US" sz="2800" smtClean="0">
                <a:solidFill>
                  <a:srgbClr val="003ABC"/>
                </a:solidFill>
                <a:ea typeface="ＭＳ Ｐゴシック" pitchFamily="34" charset="-128"/>
              </a:rPr>
              <a:t> 10</a:t>
            </a:r>
            <a:r>
              <a:rPr lang="en-US" altLang="en-US" sz="2800" baseline="30000" smtClean="0">
                <a:solidFill>
                  <a:srgbClr val="003ABC"/>
                </a:solidFill>
                <a:ea typeface="ＭＳ Ｐゴシック" pitchFamily="34" charset="-128"/>
              </a:rPr>
              <a:t>23</a:t>
            </a:r>
            <a:r>
              <a:rPr lang="en-US" altLang="en-US" sz="2800" smtClean="0">
                <a:solidFill>
                  <a:srgbClr val="003ABC"/>
                </a:solidFill>
                <a:ea typeface="ＭＳ Ｐゴシック" pitchFamily="34" charset="-128"/>
              </a:rPr>
              <a:t>) would have a mass of 12.01 g</a:t>
            </a:r>
          </a:p>
          <a:p>
            <a:pPr>
              <a:spcBef>
                <a:spcPct val="50000"/>
              </a:spcBef>
            </a:pPr>
            <a:r>
              <a:rPr lang="en-US" altLang="en-US" sz="2800" smtClean="0">
                <a:solidFill>
                  <a:srgbClr val="003ABC"/>
                </a:solidFill>
                <a:ea typeface="ＭＳ Ｐゴシック" pitchFamily="34" charset="-128"/>
              </a:rPr>
              <a:t>One mole of </a:t>
            </a:r>
            <a:r>
              <a:rPr lang="en-US" altLang="en-US" sz="2800" smtClean="0">
                <a:ea typeface="ＭＳ Ｐゴシック" pitchFamily="34" charset="-128"/>
              </a:rPr>
              <a:t>any element contains the same number of atoms, 6.022 </a:t>
            </a:r>
            <a:r>
              <a:rPr lang="en-US" altLang="en-US" sz="2800" smtClean="0">
                <a:ea typeface="ＭＳ Ｐゴシック" pitchFamily="34" charset="-128"/>
                <a:sym typeface="Symbol" pitchFamily="18" charset="2"/>
              </a:rPr>
              <a:t></a:t>
            </a:r>
            <a:r>
              <a:rPr lang="en-US" altLang="en-US" sz="2800" smtClean="0">
                <a:ea typeface="ＭＳ Ｐゴシック" pitchFamily="34" charset="-128"/>
              </a:rPr>
              <a:t> 10</a:t>
            </a:r>
            <a:r>
              <a:rPr lang="en-US" altLang="en-US" sz="2800" baseline="30000" smtClean="0">
                <a:ea typeface="ＭＳ Ｐゴシック" pitchFamily="34" charset="-128"/>
              </a:rPr>
              <a:t>23 </a:t>
            </a:r>
            <a:r>
              <a:rPr lang="en-US" altLang="en-US" sz="2800" smtClean="0">
                <a:ea typeface="ＭＳ Ｐゴシック" pitchFamily="34" charset="-128"/>
              </a:rPr>
              <a:t>(Avogadro</a:t>
            </a:r>
            <a:r>
              <a:rPr lang="ja-JP" altLang="en-US" sz="2800" smtClean="0">
                <a:ea typeface="ＭＳ Ｐゴシック" pitchFamily="34" charset="-128"/>
              </a:rPr>
              <a:t>’</a:t>
            </a:r>
            <a:r>
              <a:rPr lang="en-US" altLang="ja-JP" sz="2800" smtClean="0">
                <a:ea typeface="ＭＳ Ｐゴシック" pitchFamily="34" charset="-128"/>
              </a:rPr>
              <a:t>s number)</a:t>
            </a:r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16200000">
            <a:off x="-2705100" y="2857500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4.2 The Chemical Formula, </a:t>
            </a:r>
            <a:r>
              <a:rPr lang="en-US" altLang="en-US" sz="3600" dirty="0">
                <a:solidFill>
                  <a:schemeClr val="bg2"/>
                </a:solidFill>
              </a:rPr>
              <a:t>Formula </a:t>
            </a:r>
            <a:r>
              <a:rPr lang="en-US" altLang="en-US" sz="3600" dirty="0" smtClean="0">
                <a:solidFill>
                  <a:schemeClr val="bg2"/>
                </a:solidFill>
              </a:rPr>
              <a:t>Mass </a:t>
            </a:r>
            <a:r>
              <a:rPr lang="en-US" altLang="en-US" sz="3600" dirty="0">
                <a:solidFill>
                  <a:schemeClr val="bg2"/>
                </a:solidFill>
              </a:rPr>
              <a:t>and Molar Mass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4.3 The Chemical Equation and the Information It Conveys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Chemical equation</a:t>
            </a:r>
            <a:r>
              <a:rPr lang="en-US" altLang="en-US" b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- shorthand notation of a chemical reaction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Describes all of the substances that react and all the products that form, physical states, and experimental conditions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Reactants</a:t>
            </a:r>
            <a:r>
              <a:rPr lang="en-US" altLang="en-US" dirty="0" smtClean="0">
                <a:ea typeface="ＭＳ Ｐゴシック" pitchFamily="34" charset="-128"/>
              </a:rPr>
              <a:t> – (starting materials) – the substances that undergo change in the reaction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Products</a:t>
            </a:r>
            <a:r>
              <a:rPr lang="en-US" altLang="en-US" dirty="0" smtClean="0">
                <a:ea typeface="ＭＳ Ｐゴシック" pitchFamily="34" charset="-128"/>
              </a:rPr>
              <a:t> – substances produced by the reaction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</p:txBody>
      </p:sp>
      <p:grpSp>
        <p:nvGrpSpPr>
          <p:cNvPr id="25603" name="Group 9"/>
          <p:cNvGrpSpPr>
            <a:grpSpLocks/>
          </p:cNvGrpSpPr>
          <p:nvPr/>
        </p:nvGrpSpPr>
        <p:grpSpPr bwMode="auto">
          <a:xfrm>
            <a:off x="8077200" y="1533525"/>
            <a:ext cx="762000" cy="523875"/>
            <a:chOff x="3962400" y="5791200"/>
            <a:chExt cx="762000" cy="523220"/>
          </a:xfrm>
        </p:grpSpPr>
        <p:sp>
          <p:nvSpPr>
            <p:cNvPr id="25604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25605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4"/>
          <p:cNvGraphicFramePr>
            <a:graphicFrameLocks noChangeAspect="1"/>
          </p:cNvGraphicFramePr>
          <p:nvPr/>
        </p:nvGraphicFramePr>
        <p:xfrm>
          <a:off x="1752600" y="1143000"/>
          <a:ext cx="68929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" name="Equation" r:id="rId3" imgW="2209800" imgH="228600" progId="Equation.3">
                  <p:embed/>
                </p:oleObj>
              </mc:Choice>
              <mc:Fallback>
                <p:oleObj name="Equation" r:id="rId3" imgW="2209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43000"/>
                        <a:ext cx="689292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828800" y="1752600"/>
            <a:ext cx="6781800" cy="5027613"/>
            <a:chOff x="1828800" y="1752600"/>
            <a:chExt cx="6781800" cy="5027613"/>
          </a:xfrm>
        </p:grpSpPr>
        <p:sp>
          <p:nvSpPr>
            <p:cNvPr id="27671" name="Text Box 14"/>
            <p:cNvSpPr txBox="1">
              <a:spLocks noChangeArrowheads="1"/>
            </p:cNvSpPr>
            <p:nvPr/>
          </p:nvSpPr>
          <p:spPr bwMode="auto">
            <a:xfrm>
              <a:off x="1828800" y="6172200"/>
              <a:ext cx="6770688" cy="608013"/>
            </a:xfrm>
            <a:prstGeom prst="rect">
              <a:avLst/>
            </a:prstGeom>
            <a:noFill/>
            <a:ln w="28575">
              <a:solidFill>
                <a:srgbClr val="E8711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US" altLang="en-US" sz="3200">
                  <a:solidFill>
                    <a:schemeClr val="tx1"/>
                  </a:solidFill>
                </a:rPr>
                <a:t>Physical states are shown in parentheses</a:t>
              </a:r>
            </a:p>
          </p:txBody>
        </p:sp>
        <p:sp>
          <p:nvSpPr>
            <p:cNvPr id="27672" name="Line 15"/>
            <p:cNvSpPr>
              <a:spLocks noChangeShapeType="1"/>
            </p:cNvSpPr>
            <p:nvPr/>
          </p:nvSpPr>
          <p:spPr bwMode="auto">
            <a:xfrm>
              <a:off x="2819400" y="1752600"/>
              <a:ext cx="533400" cy="0"/>
            </a:xfrm>
            <a:prstGeom prst="line">
              <a:avLst/>
            </a:prstGeom>
            <a:noFill/>
            <a:ln w="28575">
              <a:solidFill>
                <a:srgbClr val="E871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Line 16"/>
            <p:cNvSpPr>
              <a:spLocks noChangeShapeType="1"/>
            </p:cNvSpPr>
            <p:nvPr/>
          </p:nvSpPr>
          <p:spPr bwMode="auto">
            <a:xfrm>
              <a:off x="6172200" y="1752600"/>
              <a:ext cx="457200" cy="0"/>
            </a:xfrm>
            <a:prstGeom prst="line">
              <a:avLst/>
            </a:prstGeom>
            <a:noFill/>
            <a:ln w="28575">
              <a:solidFill>
                <a:srgbClr val="E871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Line 17"/>
            <p:cNvSpPr>
              <a:spLocks noChangeShapeType="1"/>
            </p:cNvSpPr>
            <p:nvPr/>
          </p:nvSpPr>
          <p:spPr bwMode="auto">
            <a:xfrm>
              <a:off x="8001000" y="1752600"/>
              <a:ext cx="609600" cy="0"/>
            </a:xfrm>
            <a:prstGeom prst="line">
              <a:avLst/>
            </a:prstGeom>
            <a:noFill/>
            <a:ln w="28575">
              <a:solidFill>
                <a:srgbClr val="E871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24000" y="1219200"/>
            <a:ext cx="3733800" cy="4875213"/>
            <a:chOff x="1524000" y="1219200"/>
            <a:chExt cx="3733800" cy="4875213"/>
          </a:xfrm>
        </p:grpSpPr>
        <p:sp>
          <p:nvSpPr>
            <p:cNvPr id="27669" name="Text Box 18"/>
            <p:cNvSpPr txBox="1">
              <a:spLocks noChangeArrowheads="1"/>
            </p:cNvSpPr>
            <p:nvPr/>
          </p:nvSpPr>
          <p:spPr bwMode="auto">
            <a:xfrm>
              <a:off x="1524000" y="5486400"/>
              <a:ext cx="3733800" cy="6080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C00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1"/>
                  </a:solidFill>
                  <a:sym typeface="Symbol" pitchFamily="18" charset="2"/>
                </a:rPr>
                <a:t> </a:t>
              </a:r>
              <a:r>
                <a:rPr lang="en-US" altLang="en-US" sz="3200">
                  <a:solidFill>
                    <a:schemeClr val="tx1"/>
                  </a:solidFill>
                </a:rPr>
                <a:t>–</a:t>
              </a:r>
              <a:r>
                <a:rPr lang="en-US" altLang="en-US" sz="3200">
                  <a:solidFill>
                    <a:schemeClr val="tx1"/>
                  </a:solidFill>
                  <a:sym typeface="Symbol" pitchFamily="18" charset="2"/>
                </a:rPr>
                <a:t> energy is needed</a:t>
              </a:r>
            </a:p>
          </p:txBody>
        </p:sp>
        <p:sp>
          <p:nvSpPr>
            <p:cNvPr id="27670" name="Oval 19"/>
            <p:cNvSpPr>
              <a:spLocks noChangeArrowheads="1"/>
            </p:cNvSpPr>
            <p:nvPr/>
          </p:nvSpPr>
          <p:spPr bwMode="auto">
            <a:xfrm>
              <a:off x="4191000" y="1219200"/>
              <a:ext cx="381000" cy="304800"/>
            </a:xfrm>
            <a:prstGeom prst="ellips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sp>
        <p:nvSpPr>
          <p:cNvPr id="27652" name="Rectangle 21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800080"/>
                </a:solidFill>
                <a:ea typeface="ＭＳ Ｐゴシック" pitchFamily="34" charset="-128"/>
              </a:rPr>
              <a:t>Features of a Chemical Equation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0" y="1752600"/>
            <a:ext cx="5867400" cy="2178050"/>
            <a:chOff x="1524000" y="1752600"/>
            <a:chExt cx="5867400" cy="2178050"/>
          </a:xfrm>
        </p:grpSpPr>
        <p:sp>
          <p:nvSpPr>
            <p:cNvPr id="27665" name="Line 7"/>
            <p:cNvSpPr>
              <a:spLocks noChangeShapeType="1"/>
            </p:cNvSpPr>
            <p:nvPr/>
          </p:nvSpPr>
          <p:spPr bwMode="auto">
            <a:xfrm flipV="1">
              <a:off x="2971800" y="1828800"/>
              <a:ext cx="4419600" cy="1066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Line 5"/>
            <p:cNvSpPr>
              <a:spLocks noChangeShapeType="1"/>
            </p:cNvSpPr>
            <p:nvPr/>
          </p:nvSpPr>
          <p:spPr bwMode="auto">
            <a:xfrm flipH="1" flipV="1">
              <a:off x="2286000" y="1905000"/>
              <a:ext cx="22860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6"/>
            <p:cNvSpPr>
              <a:spLocks noChangeShapeType="1"/>
            </p:cNvSpPr>
            <p:nvPr/>
          </p:nvSpPr>
          <p:spPr bwMode="auto">
            <a:xfrm flipV="1">
              <a:off x="2514600" y="1752600"/>
              <a:ext cx="259080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Text Box 13"/>
            <p:cNvSpPr txBox="1">
              <a:spLocks noChangeArrowheads="1"/>
            </p:cNvSpPr>
            <p:nvPr/>
          </p:nvSpPr>
          <p:spPr bwMode="auto">
            <a:xfrm>
              <a:off x="1524000" y="2895600"/>
              <a:ext cx="5486400" cy="10350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000">
                  <a:solidFill>
                    <a:schemeClr val="tx1"/>
                  </a:solidFill>
                </a:rPr>
                <a:t>Products and reactants must be specified using chemical symbols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524000" y="1176338"/>
            <a:ext cx="6934200" cy="3470275"/>
            <a:chOff x="1524000" y="1176338"/>
            <a:chExt cx="6934200" cy="3470275"/>
          </a:xfrm>
        </p:grpSpPr>
        <p:sp>
          <p:nvSpPr>
            <p:cNvPr id="27662" name="Text Box 12"/>
            <p:cNvSpPr txBox="1">
              <a:spLocks noChangeArrowheads="1"/>
            </p:cNvSpPr>
            <p:nvPr/>
          </p:nvSpPr>
          <p:spPr bwMode="auto">
            <a:xfrm>
              <a:off x="1524000" y="4038600"/>
              <a:ext cx="6934200" cy="6080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339725" indent="-339725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accent2"/>
                  </a:solidFill>
                </a:rPr>
                <a:t>Reactants </a:t>
              </a:r>
              <a:r>
                <a:rPr lang="en-US" altLang="en-US" sz="3200">
                  <a:solidFill>
                    <a:schemeClr val="tx1"/>
                  </a:solidFill>
                </a:rPr>
                <a:t>– written on the left of arrow</a:t>
              </a:r>
            </a:p>
          </p:txBody>
        </p:sp>
        <p:sp>
          <p:nvSpPr>
            <p:cNvPr id="27663" name="Line 8"/>
            <p:cNvSpPr>
              <a:spLocks noChangeShapeType="1"/>
            </p:cNvSpPr>
            <p:nvPr/>
          </p:nvSpPr>
          <p:spPr bwMode="auto">
            <a:xfrm flipH="1" flipV="1">
              <a:off x="1905000" y="1905000"/>
              <a:ext cx="304800" cy="2362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Rectangle 22"/>
            <p:cNvSpPr>
              <a:spLocks noChangeArrowheads="1"/>
            </p:cNvSpPr>
            <p:nvPr/>
          </p:nvSpPr>
          <p:spPr bwMode="auto">
            <a:xfrm>
              <a:off x="1719263" y="1176338"/>
              <a:ext cx="1752600" cy="6858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581400" y="1143000"/>
            <a:ext cx="5410200" cy="4265613"/>
            <a:chOff x="3581400" y="1143000"/>
            <a:chExt cx="5410200" cy="4265613"/>
          </a:xfrm>
        </p:grpSpPr>
        <p:sp>
          <p:nvSpPr>
            <p:cNvPr id="116745" name="Text Box 9"/>
            <p:cNvSpPr txBox="1">
              <a:spLocks noChangeArrowheads="1"/>
            </p:cNvSpPr>
            <p:nvPr/>
          </p:nvSpPr>
          <p:spPr bwMode="auto">
            <a:xfrm>
              <a:off x="3581400" y="4800600"/>
              <a:ext cx="5410200" cy="608013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5CC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Products</a:t>
              </a:r>
              <a:r>
                <a:rPr lang="en-US" altLang="en-US" sz="3200">
                  <a:solidFill>
                    <a:schemeClr val="tx1"/>
                  </a:solidFill>
                </a:rPr>
                <a:t> – written on the right</a:t>
              </a:r>
            </a:p>
          </p:txBody>
        </p: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 flipH="1" flipV="1">
              <a:off x="5715000" y="1981200"/>
              <a:ext cx="152400" cy="28194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 flipV="1">
              <a:off x="6629400" y="1981200"/>
              <a:ext cx="1295400" cy="28194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9" name="Rectangle 23"/>
            <p:cNvSpPr>
              <a:spLocks noChangeArrowheads="1"/>
            </p:cNvSpPr>
            <p:nvPr/>
          </p:nvSpPr>
          <p:spPr bwMode="auto">
            <a:xfrm>
              <a:off x="5181600" y="1219200"/>
              <a:ext cx="1600200" cy="685800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6FC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27661" name="Rectangle 24"/>
            <p:cNvSpPr>
              <a:spLocks noChangeArrowheads="1"/>
            </p:cNvSpPr>
            <p:nvPr/>
          </p:nvSpPr>
          <p:spPr bwMode="auto">
            <a:xfrm>
              <a:off x="7315200" y="1143000"/>
              <a:ext cx="1600200" cy="762000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>
                <a:solidFill>
                  <a:schemeClr val="hlink"/>
                </a:solidFill>
              </a:endParaRPr>
            </a:p>
          </p:txBody>
        </p:sp>
      </p:grpSp>
      <p:sp>
        <p:nvSpPr>
          <p:cNvPr id="27656" name="Rectangle 26"/>
          <p:cNvSpPr>
            <a:spLocks noChangeArrowheads="1"/>
          </p:cNvSpPr>
          <p:nvPr/>
        </p:nvSpPr>
        <p:spPr bwMode="auto">
          <a:xfrm rot="-5400000">
            <a:off x="-2686050" y="2682875"/>
            <a:ext cx="67040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4.3 The Chemical Equation</a:t>
            </a:r>
          </a:p>
          <a:p>
            <a:pPr algn="l"/>
            <a:r>
              <a:rPr lang="en-US" altLang="en-US">
                <a:solidFill>
                  <a:schemeClr val="bg2"/>
                </a:solidFill>
              </a:rPr>
              <a:t> </a:t>
            </a:r>
            <a:r>
              <a:rPr lang="en-US" altLang="en-US" sz="4000">
                <a:solidFill>
                  <a:schemeClr val="bg2"/>
                </a:solidFill>
              </a:rPr>
              <a:t>and the Information It Conveys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5"/>
          <p:cNvSpPr txBox="1">
            <a:spLocks noChangeArrowheads="1"/>
          </p:cNvSpPr>
          <p:nvPr/>
        </p:nvSpPr>
        <p:spPr bwMode="auto">
          <a:xfrm>
            <a:off x="3810000" y="3200400"/>
            <a:ext cx="2378075" cy="6080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</a:rPr>
              <a:t>A + B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AB</a:t>
            </a: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1524000" y="3794125"/>
            <a:ext cx="7391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Examples: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</a:rPr>
              <a:t>2Na(</a:t>
            </a:r>
            <a:r>
              <a:rPr lang="en-US" altLang="en-US" sz="3200" i="1">
                <a:solidFill>
                  <a:schemeClr val="tx1"/>
                </a:solidFill>
              </a:rPr>
              <a:t>s</a:t>
            </a:r>
            <a:r>
              <a:rPr lang="en-US" altLang="en-US" sz="3200">
                <a:solidFill>
                  <a:schemeClr val="tx1"/>
                </a:solidFill>
              </a:rPr>
              <a:t>) + Cl</a:t>
            </a:r>
            <a:r>
              <a:rPr lang="en-US" altLang="en-US" sz="3200" baseline="-25000">
                <a:solidFill>
                  <a:schemeClr val="tx1"/>
                </a:solidFill>
              </a:rPr>
              <a:t>2</a:t>
            </a:r>
            <a:r>
              <a:rPr lang="en-US" altLang="en-US" sz="3200">
                <a:solidFill>
                  <a:schemeClr val="tx1"/>
                </a:solidFill>
              </a:rPr>
              <a:t>(</a:t>
            </a:r>
            <a:r>
              <a:rPr lang="en-US" altLang="en-US" sz="3200" i="1">
                <a:solidFill>
                  <a:schemeClr val="tx1"/>
                </a:solidFill>
              </a:rPr>
              <a:t>g</a:t>
            </a:r>
            <a:r>
              <a:rPr lang="en-US" altLang="en-US" sz="3200">
                <a:solidFill>
                  <a:schemeClr val="tx1"/>
                </a:solidFill>
              </a:rPr>
              <a:t>)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2NaCl(</a:t>
            </a:r>
            <a:r>
              <a:rPr lang="en-US" altLang="en-US" sz="3200" i="1">
                <a:solidFill>
                  <a:schemeClr val="tx1"/>
                </a:solidFill>
                <a:sym typeface="Symbol" pitchFamily="18" charset="2"/>
              </a:rPr>
              <a:t>s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MgO(</a:t>
            </a:r>
            <a:r>
              <a:rPr lang="en-US" altLang="en-US" sz="3200" i="1">
                <a:solidFill>
                  <a:schemeClr val="tx1"/>
                </a:solidFill>
                <a:sym typeface="Symbol" pitchFamily="18" charset="2"/>
              </a:rPr>
              <a:t>s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) + CO</a:t>
            </a:r>
            <a:r>
              <a:rPr lang="en-US" altLang="en-US" sz="3200" baseline="-2500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(</a:t>
            </a:r>
            <a:r>
              <a:rPr lang="en-US" altLang="en-US" sz="3200" i="1">
                <a:solidFill>
                  <a:schemeClr val="tx1"/>
                </a:solidFill>
                <a:sym typeface="Symbol" pitchFamily="18" charset="2"/>
              </a:rPr>
              <a:t>g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)  MgCO</a:t>
            </a:r>
            <a:r>
              <a:rPr lang="en-US" altLang="en-US" sz="3200" baseline="-25000">
                <a:solidFill>
                  <a:schemeClr val="tx1"/>
                </a:solidFill>
                <a:sym typeface="Symbol" pitchFamily="18" charset="2"/>
              </a:rPr>
              <a:t>3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(</a:t>
            </a:r>
            <a:r>
              <a:rPr lang="en-US" altLang="en-US" sz="3200" i="1">
                <a:solidFill>
                  <a:schemeClr val="tx1"/>
                </a:solidFill>
                <a:sym typeface="Symbol" pitchFamily="18" charset="2"/>
              </a:rPr>
              <a:t>s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)</a:t>
            </a: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32771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6858000" cy="9144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Combination Reactions</a:t>
            </a:r>
          </a:p>
        </p:txBody>
      </p:sp>
      <p:sp>
        <p:nvSpPr>
          <p:cNvPr id="3277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391400" cy="4724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>
                <a:ea typeface="ＭＳ Ｐゴシック" pitchFamily="34" charset="-128"/>
              </a:rPr>
              <a:t>The joining of two or more elements or compounds, producing a product of different composition</a:t>
            </a:r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 rot="-5400000">
            <a:off x="-2686050" y="2682875"/>
            <a:ext cx="67040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4.3 The Chemical Equation</a:t>
            </a:r>
          </a:p>
          <a:p>
            <a:pPr algn="l"/>
            <a:r>
              <a:rPr lang="en-US" altLang="en-US">
                <a:solidFill>
                  <a:schemeClr val="bg2"/>
                </a:solidFill>
              </a:rPr>
              <a:t> </a:t>
            </a:r>
            <a:r>
              <a:rPr lang="en-US" altLang="en-US" sz="4000">
                <a:solidFill>
                  <a:schemeClr val="bg2"/>
                </a:solidFill>
              </a:rPr>
              <a:t>and the Information It Conveys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6858000" cy="9144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Types of Combination Reactions</a:t>
            </a:r>
          </a:p>
        </p:txBody>
      </p:sp>
      <p:sp>
        <p:nvSpPr>
          <p:cNvPr id="337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391400" cy="5105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Combination of a metal and a nonmetal to form a salt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Combination of hydrogen and chlorine molecules to produce hydrogen chloride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Formation of water from hydrogen and oxygen molecules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Reaction of magnesium oxide and carbon dioxide to produce magnesium carbonate</a:t>
            </a:r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 rot="-5400000">
            <a:off x="-2686050" y="2682875"/>
            <a:ext cx="67040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4.3 The Chemical Equation</a:t>
            </a:r>
          </a:p>
          <a:p>
            <a:pPr algn="l"/>
            <a:r>
              <a:rPr lang="en-US" altLang="en-US">
                <a:solidFill>
                  <a:schemeClr val="bg2"/>
                </a:solidFill>
              </a:rPr>
              <a:t> </a:t>
            </a:r>
            <a:r>
              <a:rPr lang="en-US" altLang="en-US" sz="4000">
                <a:solidFill>
                  <a:schemeClr val="bg2"/>
                </a:solidFill>
              </a:rPr>
              <a:t>and the Information It Conveys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5"/>
          <p:cNvSpPr txBox="1">
            <a:spLocks noChangeArrowheads="1"/>
          </p:cNvSpPr>
          <p:nvPr/>
        </p:nvSpPr>
        <p:spPr bwMode="auto">
          <a:xfrm>
            <a:off x="3657600" y="3276600"/>
            <a:ext cx="2378075" cy="6080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</a:rPr>
              <a:t>AB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A + B</a:t>
            </a: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1524000" y="4114800"/>
            <a:ext cx="6477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Examples: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</a:rPr>
              <a:t>2HgO(</a:t>
            </a:r>
            <a:r>
              <a:rPr lang="en-US" altLang="en-US" sz="3200" i="1">
                <a:solidFill>
                  <a:schemeClr val="tx1"/>
                </a:solidFill>
              </a:rPr>
              <a:t>s</a:t>
            </a:r>
            <a:r>
              <a:rPr lang="en-US" altLang="en-US" sz="3200">
                <a:solidFill>
                  <a:schemeClr val="tx1"/>
                </a:solidFill>
              </a:rPr>
              <a:t>)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2Hg(</a:t>
            </a:r>
            <a:r>
              <a:rPr lang="en-US" altLang="en-US" sz="3200" i="1">
                <a:solidFill>
                  <a:schemeClr val="tx1"/>
                </a:solidFill>
                <a:sym typeface="Symbol" pitchFamily="18" charset="2"/>
              </a:rPr>
              <a:t>l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) + O</a:t>
            </a:r>
            <a:r>
              <a:rPr lang="en-US" altLang="en-US" sz="3200" baseline="-2500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(</a:t>
            </a:r>
            <a:r>
              <a:rPr lang="en-US" altLang="en-US" sz="3200" i="1">
                <a:solidFill>
                  <a:schemeClr val="tx1"/>
                </a:solidFill>
                <a:sym typeface="Symbol" pitchFamily="18" charset="2"/>
              </a:rPr>
              <a:t>g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CaCO</a:t>
            </a:r>
            <a:r>
              <a:rPr lang="en-US" altLang="en-US" sz="3200" baseline="-25000">
                <a:solidFill>
                  <a:schemeClr val="tx1"/>
                </a:solidFill>
                <a:sym typeface="Symbol" pitchFamily="18" charset="2"/>
              </a:rPr>
              <a:t>3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(</a:t>
            </a:r>
            <a:r>
              <a:rPr lang="en-US" altLang="en-US" sz="3200" i="1">
                <a:solidFill>
                  <a:schemeClr val="tx1"/>
                </a:solidFill>
                <a:sym typeface="Symbol" pitchFamily="18" charset="2"/>
              </a:rPr>
              <a:t>s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)  CaO(</a:t>
            </a:r>
            <a:r>
              <a:rPr lang="en-US" altLang="en-US" sz="3200" i="1">
                <a:solidFill>
                  <a:schemeClr val="tx1"/>
                </a:solidFill>
                <a:sym typeface="Symbol" pitchFamily="18" charset="2"/>
              </a:rPr>
              <a:t>s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) + CO</a:t>
            </a:r>
            <a:r>
              <a:rPr lang="en-US" altLang="en-US" sz="3200" baseline="-2500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(</a:t>
            </a:r>
            <a:r>
              <a:rPr lang="en-US" altLang="en-US" sz="3200" i="1">
                <a:solidFill>
                  <a:schemeClr val="tx1"/>
                </a:solidFill>
                <a:sym typeface="Symbol" pitchFamily="18" charset="2"/>
              </a:rPr>
              <a:t>g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)</a:t>
            </a: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34819" name="Rectangle 8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0866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Decomposition Reactions</a:t>
            </a:r>
          </a:p>
        </p:txBody>
      </p:sp>
      <p:sp>
        <p:nvSpPr>
          <p:cNvPr id="3482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7391400" cy="1828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>
                <a:ea typeface="ＭＳ Ｐゴシック" pitchFamily="34" charset="-128"/>
              </a:rPr>
              <a:t>Produce two or more products from a single reactant</a:t>
            </a:r>
          </a:p>
          <a:p>
            <a:pPr>
              <a:spcBef>
                <a:spcPct val="50000"/>
              </a:spcBef>
            </a:pPr>
            <a:r>
              <a:rPr lang="en-US" altLang="en-US" smtClean="0">
                <a:ea typeface="ＭＳ Ｐゴシック" pitchFamily="34" charset="-128"/>
              </a:rPr>
              <a:t>Reverse of a combination reaction</a:t>
            </a:r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 rot="-5400000">
            <a:off x="-2686050" y="2682875"/>
            <a:ext cx="67040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4.3 The Chemical Equation</a:t>
            </a:r>
          </a:p>
          <a:p>
            <a:pPr algn="l"/>
            <a:r>
              <a:rPr lang="en-US" altLang="en-US">
                <a:solidFill>
                  <a:schemeClr val="bg2"/>
                </a:solidFill>
              </a:rPr>
              <a:t> </a:t>
            </a:r>
            <a:r>
              <a:rPr lang="en-US" altLang="en-US" sz="4000">
                <a:solidFill>
                  <a:schemeClr val="bg2"/>
                </a:solidFill>
              </a:rPr>
              <a:t>and the Information It Conveys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 rot="-5400000">
            <a:off x="-2634456" y="2636044"/>
            <a:ext cx="670083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solidFill>
                  <a:schemeClr val="bg2"/>
                </a:solidFill>
              </a:rPr>
              <a:t>4.3 The Chemical Equation</a:t>
            </a:r>
          </a:p>
          <a:p>
            <a:pPr algn="l"/>
            <a:r>
              <a:rPr lang="en-US" altLang="en-US">
                <a:solidFill>
                  <a:schemeClr val="bg2"/>
                </a:solidFill>
              </a:rPr>
              <a:t> </a:t>
            </a:r>
            <a:r>
              <a:rPr lang="en-US" altLang="en-US" sz="4000">
                <a:solidFill>
                  <a:schemeClr val="bg2"/>
                </a:solidFill>
              </a:rPr>
              <a:t>and the Information It Conveys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086600" cy="1066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Types of Decomposition Reactions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76400" y="1905000"/>
            <a:ext cx="7239000" cy="4267200"/>
          </a:xfrm>
        </p:spPr>
        <p:txBody>
          <a:bodyPr/>
          <a:lstStyle/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Heating calcium carbonate to produce calcium oxide and carbon dioxide</a:t>
            </a:r>
          </a:p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Removal of water from a hydrated material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4.1 The Mole Concept and Atoms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819275"/>
            <a:ext cx="7772400" cy="48006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Atoms are exceedingly small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Unit of measurement for mass of an atom is </a:t>
            </a:r>
            <a:r>
              <a:rPr lang="en-US" altLang="en-US" b="1" dirty="0" smtClean="0">
                <a:ea typeface="ＭＳ Ｐゴシック" pitchFamily="34" charset="-128"/>
              </a:rPr>
              <a:t>atomic mass unit (</a:t>
            </a:r>
            <a:r>
              <a:rPr lang="en-US" altLang="en-US" b="1" dirty="0" err="1" smtClean="0">
                <a:ea typeface="ＭＳ Ｐゴシック" pitchFamily="34" charset="-128"/>
              </a:rPr>
              <a:t>amu</a:t>
            </a:r>
            <a:r>
              <a:rPr lang="en-US" altLang="en-US" b="1" dirty="0" smtClean="0">
                <a:ea typeface="ＭＳ Ｐゴシック" pitchFamily="34" charset="-128"/>
              </a:rPr>
              <a:t>)</a:t>
            </a:r>
            <a:r>
              <a:rPr lang="en-US" altLang="en-US" dirty="0" smtClean="0">
                <a:ea typeface="ＭＳ Ｐゴシック" pitchFamily="34" charset="-128"/>
              </a:rPr>
              <a:t> – unit of measure for the mass of atoms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C</a:t>
            </a:r>
            <a:r>
              <a:rPr lang="en-US" altLang="en-US" dirty="0" smtClean="0">
                <a:ea typeface="ＭＳ Ｐゴシック" pitchFamily="34" charset="-128"/>
              </a:rPr>
              <a:t>arbon-12 assigned the mass of exactly 12 </a:t>
            </a:r>
            <a:r>
              <a:rPr lang="en-US" altLang="en-US" dirty="0" err="1" smtClean="0">
                <a:ea typeface="ＭＳ Ｐゴシック" pitchFamily="34" charset="-128"/>
              </a:rPr>
              <a:t>amu</a:t>
            </a:r>
            <a:endParaRPr lang="en-US" altLang="en-US" dirty="0" smtClean="0">
              <a:ea typeface="ＭＳ Ｐゴシック" pitchFamily="34" charset="-128"/>
            </a:endParaRP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1 </a:t>
            </a:r>
            <a:r>
              <a:rPr lang="en-US" altLang="en-US" dirty="0" err="1" smtClean="0">
                <a:ea typeface="ＭＳ Ｐゴシック" pitchFamily="34" charset="-128"/>
              </a:rPr>
              <a:t>amu</a:t>
            </a:r>
            <a:r>
              <a:rPr lang="en-US" altLang="en-US" dirty="0" smtClean="0">
                <a:ea typeface="ＭＳ Ｐゴシック" pitchFamily="34" charset="-128"/>
              </a:rPr>
              <a:t> = 1.661 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</a:t>
            </a:r>
            <a:r>
              <a:rPr lang="en-US" altLang="en-US" dirty="0" smtClean="0">
                <a:ea typeface="ＭＳ Ｐゴシック" pitchFamily="34" charset="-128"/>
              </a:rPr>
              <a:t> 10</a:t>
            </a:r>
            <a:r>
              <a:rPr lang="en-US" altLang="en-US" baseline="30000" dirty="0" smtClean="0">
                <a:ea typeface="ＭＳ Ｐゴシック" pitchFamily="34" charset="-128"/>
              </a:rPr>
              <a:t>-24</a:t>
            </a:r>
            <a:r>
              <a:rPr lang="en-US" altLang="en-US" dirty="0" smtClean="0">
                <a:ea typeface="ＭＳ Ｐゴシック" pitchFamily="34" charset="-128"/>
              </a:rPr>
              <a:t> g 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Periodic table gives atomic masses in </a:t>
            </a:r>
            <a:r>
              <a:rPr lang="en-US" altLang="en-US" dirty="0" err="1" smtClean="0">
                <a:ea typeface="ＭＳ Ｐゴシック" pitchFamily="34" charset="-128"/>
              </a:rPr>
              <a:t>amu</a:t>
            </a:r>
            <a:endParaRPr lang="en-US" altLang="en-US" b="1" dirty="0" smtClean="0">
              <a:solidFill>
                <a:srgbClr val="006600"/>
              </a:solidFill>
              <a:ea typeface="ＭＳ Ｐゴシック" pitchFamily="34" charset="-128"/>
            </a:endParaRPr>
          </a:p>
        </p:txBody>
      </p:sp>
      <p:grpSp>
        <p:nvGrpSpPr>
          <p:cNvPr id="4099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4100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4101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2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7239000" cy="4724400"/>
          </a:xfrm>
          <a:noFill/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ea typeface="ＭＳ Ｐゴシック" pitchFamily="34" charset="-128"/>
              </a:rPr>
              <a:t>Single-replacement</a:t>
            </a:r>
          </a:p>
          <a:p>
            <a:pPr marL="990600" lvl="1" indent="-533400"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One atom replaces another in the compound producing a new compound</a:t>
            </a:r>
          </a:p>
          <a:p>
            <a:pPr marL="990600" lvl="1" indent="-533400">
              <a:spcBef>
                <a:spcPct val="50000"/>
              </a:spcBef>
              <a:buFontTx/>
              <a:buChar char="•"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990600" lvl="1" indent="-533400">
              <a:spcBef>
                <a:spcPct val="50000"/>
              </a:spcBef>
              <a:buFontTx/>
              <a:buChar char="•"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990600" lvl="1" indent="-533400"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Examples:</a:t>
            </a:r>
          </a:p>
          <a:p>
            <a:pPr marL="609600" indent="-609600"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Cu(s)+2AgNO</a:t>
            </a:r>
            <a:r>
              <a:rPr lang="en-US" altLang="en-US" sz="2800" baseline="-25000" dirty="0" smtClean="0">
                <a:ea typeface="ＭＳ Ｐゴシック" pitchFamily="34" charset="-128"/>
              </a:rPr>
              <a:t>3</a:t>
            </a:r>
            <a:r>
              <a:rPr lang="en-US" altLang="en-US" sz="2800" dirty="0" smtClean="0">
                <a:ea typeface="ＭＳ Ｐゴシック" pitchFamily="34" charset="-128"/>
              </a:rPr>
              <a:t>(</a:t>
            </a:r>
            <a:r>
              <a:rPr lang="en-US" altLang="en-US" sz="2800" dirty="0" err="1" smtClean="0">
                <a:ea typeface="ＭＳ Ｐゴシック" pitchFamily="34" charset="-128"/>
              </a:rPr>
              <a:t>aq</a:t>
            </a:r>
            <a:r>
              <a:rPr lang="en-US" altLang="en-US" sz="2800" dirty="0" smtClean="0">
                <a:ea typeface="ＭＳ Ｐゴシック" pitchFamily="34" charset="-128"/>
              </a:rPr>
              <a:t>)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 2Ag(s)+Cu(NO</a:t>
            </a:r>
            <a:r>
              <a:rPr lang="en-US" altLang="en-US" sz="2800" baseline="-25000" dirty="0" smtClean="0">
                <a:ea typeface="ＭＳ Ｐゴシック" pitchFamily="34" charset="-128"/>
                <a:sym typeface="Symbol" pitchFamily="18" charset="2"/>
              </a:rPr>
              <a:t>3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)</a:t>
            </a:r>
            <a:r>
              <a:rPr lang="en-US" altLang="en-US" sz="2800" baseline="-25000" dirty="0" smtClean="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en-US" sz="2800" dirty="0" err="1" smtClean="0">
                <a:ea typeface="ＭＳ Ｐゴシック" pitchFamily="34" charset="-128"/>
                <a:sym typeface="Symbol" pitchFamily="18" charset="2"/>
              </a:rPr>
              <a:t>aq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)</a:t>
            </a:r>
          </a:p>
          <a:p>
            <a:pPr marL="609600" indent="-609600"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2Na(s) + 2H</a:t>
            </a:r>
            <a:r>
              <a:rPr lang="en-US" altLang="en-US" sz="2800" baseline="-25000" dirty="0" smtClean="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O(l)  2NaOH(</a:t>
            </a:r>
            <a:r>
              <a:rPr lang="en-US" altLang="en-US" sz="2800" dirty="0" err="1" smtClean="0">
                <a:ea typeface="ＭＳ Ｐゴシック" pitchFamily="34" charset="-128"/>
                <a:sym typeface="Symbol" pitchFamily="18" charset="2"/>
              </a:rPr>
              <a:t>aq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) + H</a:t>
            </a:r>
            <a:r>
              <a:rPr lang="en-US" altLang="en-US" sz="2800" baseline="-25000" dirty="0" smtClean="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(g)</a:t>
            </a:r>
          </a:p>
        </p:txBody>
      </p: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3505200" y="3429000"/>
            <a:ext cx="3352800" cy="6080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</a:rPr>
              <a:t>A + BC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B + AC</a:t>
            </a: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36867" name="Text Box 11"/>
          <p:cNvSpPr>
            <a:spLocks noGrp="1" noChangeArrowheads="1"/>
          </p:cNvSpPr>
          <p:nvPr>
            <p:ph type="title"/>
          </p:nvPr>
        </p:nvSpPr>
        <p:spPr>
          <a:xfrm>
            <a:off x="1331914" y="228600"/>
            <a:ext cx="7507286" cy="1143000"/>
          </a:xfrm>
          <a:noFill/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Single - Replacement Reactions</a:t>
            </a:r>
            <a:r>
              <a:rPr lang="en-US" altLang="en-US" sz="3600" b="1" dirty="0" smtClean="0">
                <a:solidFill>
                  <a:srgbClr val="800080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36868" name="Rectangle 13"/>
          <p:cNvSpPr>
            <a:spLocks noChangeArrowheads="1"/>
          </p:cNvSpPr>
          <p:nvPr/>
        </p:nvSpPr>
        <p:spPr bwMode="auto">
          <a:xfrm rot="-5400000">
            <a:off x="-2686050" y="2682875"/>
            <a:ext cx="67040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4.3 The Chemical Equation</a:t>
            </a:r>
          </a:p>
          <a:p>
            <a:pPr algn="l"/>
            <a:r>
              <a:rPr lang="en-US" altLang="en-US">
                <a:solidFill>
                  <a:schemeClr val="bg2"/>
                </a:solidFill>
              </a:rPr>
              <a:t> </a:t>
            </a:r>
            <a:r>
              <a:rPr lang="en-US" altLang="en-US" sz="4000">
                <a:solidFill>
                  <a:schemeClr val="bg2"/>
                </a:solidFill>
              </a:rPr>
              <a:t>and the Information It Conveys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676400" y="2133600"/>
            <a:ext cx="7239000" cy="4038600"/>
          </a:xfrm>
          <a:noFill/>
        </p:spPr>
        <p:txBody>
          <a:bodyPr/>
          <a:lstStyle/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 altLang="en-US" sz="3600" smtClean="0">
                <a:ea typeface="ＭＳ Ｐゴシック" pitchFamily="34" charset="-128"/>
              </a:rPr>
              <a:t>Replacement of copper by zinc in copper sulfate</a:t>
            </a:r>
          </a:p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 altLang="en-US" sz="3600" smtClean="0">
                <a:ea typeface="ＭＳ Ｐゴシック" pitchFamily="34" charset="-128"/>
              </a:rPr>
              <a:t>Replacement of aluminum by sodium in aluminum nitrate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7890" name="Rectangle 4"/>
          <p:cNvSpPr>
            <a:spLocks noChangeArrowheads="1"/>
          </p:cNvSpPr>
          <p:nvPr/>
        </p:nvSpPr>
        <p:spPr bwMode="auto">
          <a:xfrm rot="-5400000">
            <a:off x="-2634456" y="2636044"/>
            <a:ext cx="670083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solidFill>
                  <a:schemeClr val="bg2"/>
                </a:solidFill>
              </a:rPr>
              <a:t>4.3 The Chemical Equation</a:t>
            </a:r>
          </a:p>
          <a:p>
            <a:pPr algn="l"/>
            <a:r>
              <a:rPr lang="en-US" altLang="en-US">
                <a:solidFill>
                  <a:schemeClr val="bg2"/>
                </a:solidFill>
              </a:rPr>
              <a:t> </a:t>
            </a:r>
            <a:r>
              <a:rPr lang="en-US" altLang="en-US" sz="4000">
                <a:solidFill>
                  <a:schemeClr val="bg2"/>
                </a:solidFill>
              </a:rPr>
              <a:t>and the Information It Conveys</a:t>
            </a:r>
          </a:p>
        </p:txBody>
      </p:sp>
      <p:sp>
        <p:nvSpPr>
          <p:cNvPr id="37891" name="Text Box 5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1143000"/>
          </a:xfrm>
          <a:noFill/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Replacement Reaction Examples</a:t>
            </a:r>
            <a:r>
              <a:rPr lang="en-US" altLang="en-US" sz="3600" b="1" dirty="0" smtClean="0">
                <a:solidFill>
                  <a:srgbClr val="800080"/>
                </a:solidFill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7239000" cy="5410200"/>
          </a:xfrm>
          <a:noFill/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3600" dirty="0" smtClean="0">
                <a:ea typeface="ＭＳ Ｐゴシック" pitchFamily="34" charset="-128"/>
              </a:rPr>
              <a:t>Double-replacement</a:t>
            </a:r>
          </a:p>
          <a:p>
            <a:pPr marL="990600" lvl="1" indent="-533400">
              <a:spcBef>
                <a:spcPct val="25000"/>
              </a:spcBef>
              <a:buFontTx/>
              <a:buChar char="•"/>
            </a:pPr>
            <a:r>
              <a:rPr lang="en-US" altLang="en-US" sz="3200" dirty="0" smtClean="0">
                <a:ea typeface="ＭＳ Ｐゴシック" pitchFamily="34" charset="-128"/>
              </a:rPr>
              <a:t>Two compounds undergo a </a:t>
            </a:r>
            <a:r>
              <a:rPr lang="ja-JP" altLang="en-US" sz="3200" dirty="0" smtClean="0">
                <a:ea typeface="ＭＳ Ｐゴシック" pitchFamily="34" charset="-128"/>
              </a:rPr>
              <a:t>“</a:t>
            </a:r>
            <a:r>
              <a:rPr lang="en-US" altLang="ja-JP" sz="3200" dirty="0" smtClean="0">
                <a:ea typeface="ＭＳ Ｐゴシック" pitchFamily="34" charset="-128"/>
              </a:rPr>
              <a:t>change of partners</a:t>
            </a:r>
            <a:r>
              <a:rPr lang="ja-JP" altLang="en-US" sz="3200" dirty="0" smtClean="0">
                <a:ea typeface="ＭＳ Ｐゴシック" pitchFamily="34" charset="-128"/>
              </a:rPr>
              <a:t>”</a:t>
            </a:r>
            <a:endParaRPr lang="en-US" altLang="ja-JP" sz="3200" dirty="0" smtClean="0">
              <a:ea typeface="ＭＳ Ｐゴシック" pitchFamily="34" charset="-128"/>
            </a:endParaRPr>
          </a:p>
          <a:p>
            <a:pPr marL="990600" lvl="1" indent="-533400">
              <a:spcBef>
                <a:spcPct val="25000"/>
              </a:spcBef>
              <a:buFontTx/>
              <a:buChar char="•"/>
            </a:pPr>
            <a:r>
              <a:rPr lang="en-US" altLang="en-US" sz="3200" dirty="0" smtClean="0">
                <a:ea typeface="ＭＳ Ｐゴシック" pitchFamily="34" charset="-128"/>
              </a:rPr>
              <a:t>Two compounds react by exchanging atoms to produce two new compounds</a:t>
            </a:r>
          </a:p>
          <a:p>
            <a:pPr marL="990600" lvl="1" indent="-533400">
              <a:spcBef>
                <a:spcPct val="50000"/>
              </a:spcBef>
              <a:buFontTx/>
              <a:buChar char="•"/>
            </a:pPr>
            <a:endParaRPr lang="en-US" altLang="en-US" dirty="0" smtClean="0">
              <a:ea typeface="ＭＳ Ｐゴシック" pitchFamily="34" charset="-128"/>
            </a:endParaRPr>
          </a:p>
          <a:p>
            <a:pPr marL="990600" lvl="1" indent="-533400">
              <a:spcBef>
                <a:spcPct val="50000"/>
              </a:spcBef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8914" name="Text Box 5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1143000"/>
          </a:xfrm>
          <a:noFill/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Double-Replacement Reactions</a:t>
            </a:r>
            <a:r>
              <a:rPr lang="en-US" altLang="en-US" sz="3600" b="1" dirty="0" smtClean="0">
                <a:solidFill>
                  <a:srgbClr val="800080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3581400" y="5257800"/>
            <a:ext cx="3940175" cy="6080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</a:rPr>
              <a:t>AB + CD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AD + CB</a:t>
            </a:r>
            <a:endParaRPr lang="en-US" altLang="en-US" sz="3200">
              <a:solidFill>
                <a:schemeClr val="tx1"/>
              </a:solidFill>
            </a:endParaRPr>
          </a:p>
        </p:txBody>
      </p:sp>
      <p:cxnSp>
        <p:nvCxnSpPr>
          <p:cNvPr id="38916" name="AutoShape 7"/>
          <p:cNvCxnSpPr>
            <a:cxnSpLocks noChangeShapeType="1"/>
            <a:stCxn id="38915" idx="1"/>
            <a:endCxn id="38913" idx="1"/>
          </p:cNvCxnSpPr>
          <p:nvPr/>
        </p:nvCxnSpPr>
        <p:spPr bwMode="auto">
          <a:xfrm rot="10800000">
            <a:off x="1676400" y="4152900"/>
            <a:ext cx="1890713" cy="1409700"/>
          </a:xfrm>
          <a:prstGeom prst="bentConnector3">
            <a:avLst>
              <a:gd name="adj1" fmla="val 11209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cxnSp>
      <p:sp>
        <p:nvSpPr>
          <p:cNvPr id="38917" name="Line 8"/>
          <p:cNvSpPr>
            <a:spLocks noChangeShapeType="1"/>
          </p:cNvSpPr>
          <p:nvPr/>
        </p:nvSpPr>
        <p:spPr bwMode="auto">
          <a:xfrm flipV="1">
            <a:off x="3810000" y="4953000"/>
            <a:ext cx="0" cy="457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18" name="Line 9"/>
          <p:cNvSpPr>
            <a:spLocks noChangeShapeType="1"/>
          </p:cNvSpPr>
          <p:nvPr/>
        </p:nvSpPr>
        <p:spPr bwMode="auto">
          <a:xfrm flipV="1">
            <a:off x="5105400" y="4953000"/>
            <a:ext cx="0" cy="457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19" name="Line 10"/>
          <p:cNvSpPr>
            <a:spLocks noChangeShapeType="1"/>
          </p:cNvSpPr>
          <p:nvPr/>
        </p:nvSpPr>
        <p:spPr bwMode="auto">
          <a:xfrm flipV="1">
            <a:off x="4114800" y="5715000"/>
            <a:ext cx="0" cy="304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0" name="Line 11"/>
          <p:cNvSpPr>
            <a:spLocks noChangeShapeType="1"/>
          </p:cNvSpPr>
          <p:nvPr/>
        </p:nvSpPr>
        <p:spPr bwMode="auto">
          <a:xfrm flipV="1">
            <a:off x="4876800" y="5715000"/>
            <a:ext cx="0" cy="304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>
            <a:off x="4114800" y="6019800"/>
            <a:ext cx="762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2" name="Line 13"/>
          <p:cNvSpPr>
            <a:spLocks noChangeShapeType="1"/>
          </p:cNvSpPr>
          <p:nvPr/>
        </p:nvSpPr>
        <p:spPr bwMode="auto">
          <a:xfrm>
            <a:off x="3810000" y="4953000"/>
            <a:ext cx="1295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3" name="Rectangle 14"/>
          <p:cNvSpPr>
            <a:spLocks noChangeArrowheads="1"/>
          </p:cNvSpPr>
          <p:nvPr/>
        </p:nvSpPr>
        <p:spPr bwMode="auto">
          <a:xfrm rot="-5400000">
            <a:off x="-2686050" y="2682875"/>
            <a:ext cx="67040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4.3 The Chemical Equation</a:t>
            </a:r>
          </a:p>
          <a:p>
            <a:pPr algn="l"/>
            <a:r>
              <a:rPr lang="en-US" altLang="en-US">
                <a:solidFill>
                  <a:schemeClr val="bg2"/>
                </a:solidFill>
              </a:rPr>
              <a:t> </a:t>
            </a:r>
            <a:r>
              <a:rPr lang="en-US" altLang="en-US" sz="4000">
                <a:solidFill>
                  <a:schemeClr val="bg2"/>
                </a:solidFill>
              </a:rPr>
              <a:t>and the Information It Conveys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>
            <a:spLocks noChangeArrowheads="1"/>
          </p:cNvSpPr>
          <p:nvPr/>
        </p:nvSpPr>
        <p:spPr bwMode="auto">
          <a:xfrm>
            <a:off x="3200400" y="6019800"/>
            <a:ext cx="3940175" cy="608013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</a:rPr>
              <a:t>AB + CD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AD + CB</a:t>
            </a: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891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Types of Double-Replacement</a:t>
            </a:r>
          </a:p>
        </p:txBody>
      </p:sp>
      <p:sp>
        <p:nvSpPr>
          <p:cNvPr id="399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239000" cy="4876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Reaction of an acid with a base to produce water and salt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HCl(</a:t>
            </a:r>
            <a:r>
              <a:rPr lang="en-US" altLang="en-US" i="1" smtClean="0">
                <a:ea typeface="ＭＳ Ｐゴシック" pitchFamily="34" charset="-128"/>
              </a:rPr>
              <a:t>aq</a:t>
            </a:r>
            <a:r>
              <a:rPr lang="en-US" altLang="en-US" smtClean="0">
                <a:ea typeface="ＭＳ Ｐゴシック" pitchFamily="34" charset="-128"/>
              </a:rPr>
              <a:t>)+NaOH(</a:t>
            </a:r>
            <a:r>
              <a:rPr lang="en-US" altLang="en-US" i="1" smtClean="0">
                <a:ea typeface="ＭＳ Ｐゴシック" pitchFamily="34" charset="-128"/>
              </a:rPr>
              <a:t>aq</a:t>
            </a:r>
            <a:r>
              <a:rPr lang="en-US" altLang="en-US" smtClean="0">
                <a:ea typeface="ＭＳ Ｐゴシック" pitchFamily="34" charset="-128"/>
              </a:rPr>
              <a:t>) </a:t>
            </a:r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NaCl(</a:t>
            </a:r>
            <a:r>
              <a:rPr lang="en-US" altLang="en-US" i="1" smtClean="0">
                <a:ea typeface="ＭＳ Ｐゴシック" pitchFamily="34" charset="-128"/>
                <a:sym typeface="Symbol" pitchFamily="18" charset="2"/>
              </a:rPr>
              <a:t>aq</a:t>
            </a:r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)+H</a:t>
            </a:r>
            <a:r>
              <a:rPr lang="en-US" altLang="en-US" baseline="-25000" smtClean="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O(</a:t>
            </a:r>
            <a:r>
              <a:rPr lang="en-US" altLang="en-US" i="1" smtClean="0">
                <a:ea typeface="ＭＳ Ｐゴシック" pitchFamily="34" charset="-128"/>
                <a:sym typeface="Symbol" pitchFamily="18" charset="2"/>
              </a:rPr>
              <a:t>l</a:t>
            </a:r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Formation of solid lead chloride from lead nitrate and sodium chloride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Pb(NO</a:t>
            </a:r>
            <a:r>
              <a:rPr lang="en-US" altLang="en-US" baseline="-25000" smtClean="0">
                <a:ea typeface="ＭＳ Ｐゴシック" pitchFamily="34" charset="-128"/>
              </a:rPr>
              <a:t>3</a:t>
            </a:r>
            <a:r>
              <a:rPr lang="en-US" altLang="en-US" smtClean="0">
                <a:ea typeface="ＭＳ Ｐゴシック" pitchFamily="34" charset="-128"/>
              </a:rPr>
              <a:t>)</a:t>
            </a:r>
            <a:r>
              <a:rPr lang="en-US" altLang="en-US" baseline="-25000" smtClean="0">
                <a:ea typeface="ＭＳ Ｐゴシック" pitchFamily="34" charset="-128"/>
              </a:rPr>
              <a:t>2</a:t>
            </a:r>
            <a:r>
              <a:rPr lang="en-US" altLang="en-US" smtClean="0">
                <a:ea typeface="ＭＳ Ｐゴシック" pitchFamily="34" charset="-128"/>
              </a:rPr>
              <a:t>(</a:t>
            </a:r>
            <a:r>
              <a:rPr lang="en-US" altLang="en-US" i="1" smtClean="0">
                <a:ea typeface="ＭＳ Ｐゴシック" pitchFamily="34" charset="-128"/>
              </a:rPr>
              <a:t>aq</a:t>
            </a:r>
            <a:r>
              <a:rPr lang="en-US" altLang="en-US" smtClean="0">
                <a:ea typeface="ＭＳ Ｐゴシック" pitchFamily="34" charset="-128"/>
              </a:rPr>
              <a:t>) + 2NaCl(</a:t>
            </a:r>
            <a:r>
              <a:rPr lang="en-US" altLang="en-US" i="1" smtClean="0">
                <a:ea typeface="ＭＳ Ｐゴシック" pitchFamily="34" charset="-128"/>
              </a:rPr>
              <a:t>aq</a:t>
            </a:r>
            <a:r>
              <a:rPr lang="en-US" altLang="en-US" smtClean="0">
                <a:ea typeface="ＭＳ Ｐゴシック" pitchFamily="34" charset="-128"/>
              </a:rPr>
              <a:t>) </a:t>
            </a:r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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PbCl</a:t>
            </a:r>
            <a:r>
              <a:rPr lang="en-US" altLang="en-US" baseline="-25000" smtClean="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en-US" i="1" smtClean="0">
                <a:ea typeface="ＭＳ Ｐゴシック" pitchFamily="34" charset="-128"/>
                <a:sym typeface="Symbol" pitchFamily="18" charset="2"/>
              </a:rPr>
              <a:t>s</a:t>
            </a:r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) + 2NaNO</a:t>
            </a:r>
            <a:r>
              <a:rPr lang="en-US" altLang="en-US" baseline="-25000" smtClean="0">
                <a:ea typeface="ＭＳ Ｐゴシック" pitchFamily="34" charset="-128"/>
                <a:sym typeface="Symbol" pitchFamily="18" charset="2"/>
              </a:rPr>
              <a:t>3</a:t>
            </a:r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en-US" i="1" smtClean="0">
                <a:ea typeface="ＭＳ Ｐゴシック" pitchFamily="34" charset="-128"/>
                <a:sym typeface="Symbol" pitchFamily="18" charset="2"/>
              </a:rPr>
              <a:t>aq</a:t>
            </a:r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)</a:t>
            </a:r>
          </a:p>
        </p:txBody>
      </p:sp>
      <p:sp>
        <p:nvSpPr>
          <p:cNvPr id="39941" name="Rectangle 9"/>
          <p:cNvSpPr>
            <a:spLocks noChangeArrowheads="1"/>
          </p:cNvSpPr>
          <p:nvPr/>
        </p:nvSpPr>
        <p:spPr bwMode="auto">
          <a:xfrm rot="-5400000">
            <a:off x="-2686050" y="2682875"/>
            <a:ext cx="67040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4.3 The Chemical Equation</a:t>
            </a:r>
          </a:p>
          <a:p>
            <a:pPr algn="l"/>
            <a:r>
              <a:rPr lang="en-US" altLang="en-US">
                <a:solidFill>
                  <a:schemeClr val="bg2"/>
                </a:solidFill>
              </a:rPr>
              <a:t> </a:t>
            </a:r>
            <a:r>
              <a:rPr lang="en-US" altLang="en-US" sz="4000">
                <a:solidFill>
                  <a:schemeClr val="bg2"/>
                </a:solidFill>
              </a:rPr>
              <a:t>and the Information It Conveys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610600" cy="10668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4.4 Balancing Chemical Equations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239000" cy="4114800"/>
          </a:xfrm>
          <a:noFill/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 chemical equation shows the </a:t>
            </a: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molar quantity of reactants</a:t>
            </a:r>
            <a:r>
              <a:rPr lang="en-US" altLang="en-US" dirty="0" smtClean="0">
                <a:ea typeface="ＭＳ Ｐゴシック" pitchFamily="34" charset="-128"/>
              </a:rPr>
              <a:t> needed to produce a particular </a:t>
            </a: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molar quantity of products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/>
            </a:r>
            <a:b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</a:br>
            <a:endParaRPr lang="en-US" altLang="en-US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The relative number of moles of each product and reactant is indicated by placing a </a:t>
            </a:r>
            <a:r>
              <a:rPr lang="en-US" altLang="en-US" i="1" dirty="0" smtClean="0">
                <a:ea typeface="ＭＳ Ｐゴシック" pitchFamily="34" charset="-128"/>
              </a:rPr>
              <a:t>whole-number coefficient </a:t>
            </a:r>
            <a:r>
              <a:rPr lang="en-US" altLang="en-US" dirty="0" smtClean="0">
                <a:ea typeface="ＭＳ Ｐゴシック" pitchFamily="34" charset="-128"/>
              </a:rPr>
              <a:t>before the formula of each substance in the chemical equation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Law of Conservation of Mass</a:t>
            </a:r>
          </a:p>
        </p:txBody>
      </p:sp>
      <p:sp>
        <p:nvSpPr>
          <p:cNvPr id="4301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76400" y="2057400"/>
            <a:ext cx="7239000" cy="41148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Law of conservation of mass</a:t>
            </a:r>
            <a:r>
              <a:rPr lang="en-US" altLang="en-US" smtClean="0">
                <a:ea typeface="ＭＳ Ｐゴシック" pitchFamily="34" charset="-128"/>
              </a:rPr>
              <a:t> - matter cannot be either gained or lost in the process of a chemical reaction</a:t>
            </a:r>
          </a:p>
          <a:p>
            <a:pPr lvl="1">
              <a:spcBef>
                <a:spcPct val="50000"/>
              </a:spcBef>
              <a:buClrTx/>
            </a:pPr>
            <a:r>
              <a:rPr lang="en-US" altLang="en-US" sz="3200" smtClean="0">
                <a:ea typeface="ＭＳ Ｐゴシック" pitchFamily="34" charset="-128"/>
              </a:rPr>
              <a:t>The total mass of the products must equal the total mass of the reactants</a:t>
            </a:r>
            <a:endParaRPr lang="en-US" altLang="en-US" sz="3600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>
            <a:off x="-2520950" y="2747963"/>
            <a:ext cx="64738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4.4 Balancing Chemical </a:t>
            </a:r>
          </a:p>
          <a:p>
            <a:r>
              <a:rPr lang="en-US" altLang="en-US" dirty="0">
                <a:solidFill>
                  <a:schemeClr val="bg2"/>
                </a:solidFill>
              </a:rPr>
              <a:t>Equations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Object 3"/>
          <p:cNvGraphicFramePr>
            <a:graphicFrameLocks noChangeAspect="1"/>
          </p:cNvGraphicFramePr>
          <p:nvPr/>
        </p:nvGraphicFramePr>
        <p:xfrm>
          <a:off x="1676400" y="2535238"/>
          <a:ext cx="73215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6" name="Equation" r:id="rId3" imgW="2451100" imgH="228600" progId="Equation.3">
                  <p:embed/>
                </p:oleObj>
              </mc:Choice>
              <mc:Fallback>
                <p:oleObj name="Equation" r:id="rId3" imgW="24511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35238"/>
                        <a:ext cx="732155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34" name="Group 10"/>
          <p:cNvGrpSpPr>
            <a:grpSpLocks/>
          </p:cNvGrpSpPr>
          <p:nvPr/>
        </p:nvGrpSpPr>
        <p:grpSpPr bwMode="auto">
          <a:xfrm>
            <a:off x="1676400" y="1143000"/>
            <a:ext cx="7239000" cy="1524000"/>
            <a:chOff x="1676400" y="1143000"/>
            <a:chExt cx="7239000" cy="1524000"/>
          </a:xfrm>
        </p:grpSpPr>
        <p:sp>
          <p:nvSpPr>
            <p:cNvPr id="44041" name="Text Box 5"/>
            <p:cNvSpPr txBox="1">
              <a:spLocks noChangeArrowheads="1"/>
            </p:cNvSpPr>
            <p:nvPr/>
          </p:nvSpPr>
          <p:spPr bwMode="auto">
            <a:xfrm>
              <a:off x="1676400" y="1143000"/>
              <a:ext cx="7239000" cy="109537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accent2"/>
                  </a:solidFill>
                </a:rPr>
                <a:t>Coefficient</a:t>
              </a:r>
              <a:r>
                <a:rPr lang="en-US" altLang="en-US" sz="3200" b="1">
                  <a:solidFill>
                    <a:schemeClr val="accent2"/>
                  </a:solidFill>
                </a:rPr>
                <a:t> </a:t>
              </a:r>
              <a:r>
                <a:rPr lang="en-US" altLang="en-US" sz="3200">
                  <a:solidFill>
                    <a:schemeClr val="tx1"/>
                  </a:solidFill>
                </a:rPr>
                <a:t>-  how many of that substance are in the reaction</a:t>
              </a:r>
            </a:p>
          </p:txBody>
        </p:sp>
        <p:sp>
          <p:nvSpPr>
            <p:cNvPr id="44042" name="Line 6"/>
            <p:cNvSpPr>
              <a:spLocks noChangeShapeType="1"/>
            </p:cNvSpPr>
            <p:nvPr/>
          </p:nvSpPr>
          <p:spPr bwMode="auto">
            <a:xfrm flipH="1">
              <a:off x="1828800" y="1600200"/>
              <a:ext cx="152400" cy="1066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5" name="Rectangle 7"/>
          <p:cNvSpPr>
            <a:spLocks noChangeArrowheads="1"/>
          </p:cNvSpPr>
          <p:nvPr/>
        </p:nvSpPr>
        <p:spPr bwMode="auto">
          <a:xfrm rot="-5400000">
            <a:off x="-2520950" y="2747963"/>
            <a:ext cx="64738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4.4 Balancing Chemical </a:t>
            </a:r>
          </a:p>
          <a:p>
            <a:r>
              <a:rPr lang="en-US" altLang="en-US" dirty="0">
                <a:solidFill>
                  <a:schemeClr val="bg2"/>
                </a:solidFill>
              </a:rPr>
              <a:t>Equations</a:t>
            </a:r>
          </a:p>
        </p:txBody>
      </p:sp>
      <p:sp>
        <p:nvSpPr>
          <p:cNvPr id="44036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Balancing</a:t>
            </a:r>
          </a:p>
        </p:txBody>
      </p:sp>
      <p:sp>
        <p:nvSpPr>
          <p:cNvPr id="4403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676400" y="3200400"/>
            <a:ext cx="7239000" cy="3505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The equation 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must</a:t>
            </a:r>
            <a:r>
              <a:rPr lang="en-US" altLang="en-US" smtClean="0">
                <a:ea typeface="ＭＳ Ｐゴシック" pitchFamily="34" charset="-128"/>
              </a:rPr>
              <a:t> be balanced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All the atoms of every reactant must also appear in the products</a:t>
            </a:r>
            <a:endParaRPr lang="en-US" altLang="en-US" sz="32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Number of Hg on left?     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  <a:endParaRPr lang="en-US" altLang="en-US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on right	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</a:p>
          <a:p>
            <a:pPr>
              <a:lnSpc>
                <a:spcPct val="80000"/>
              </a:lnSpc>
              <a:spcBef>
                <a:spcPct val="25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Number of O on left?	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on right	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</a:p>
        </p:txBody>
      </p:sp>
      <p:grpSp>
        <p:nvGrpSpPr>
          <p:cNvPr id="44038" name="Group 9"/>
          <p:cNvGrpSpPr>
            <a:grpSpLocks/>
          </p:cNvGrpSpPr>
          <p:nvPr/>
        </p:nvGrpSpPr>
        <p:grpSpPr bwMode="auto">
          <a:xfrm>
            <a:off x="7848600" y="304800"/>
            <a:ext cx="762000" cy="523875"/>
            <a:chOff x="3962400" y="5791200"/>
            <a:chExt cx="762000" cy="523220"/>
          </a:xfrm>
        </p:grpSpPr>
        <p:sp>
          <p:nvSpPr>
            <p:cNvPr id="44039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44040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ChangeArrowheads="1"/>
          </p:cNvSpPr>
          <p:nvPr/>
        </p:nvSpPr>
        <p:spPr bwMode="auto">
          <a:xfrm rot="-5400000">
            <a:off x="-2520950" y="2747963"/>
            <a:ext cx="64738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4.4 Balancing Chemical </a:t>
            </a:r>
          </a:p>
          <a:p>
            <a:r>
              <a:rPr lang="en-US" altLang="en-US">
                <a:solidFill>
                  <a:schemeClr val="bg2"/>
                </a:solidFill>
              </a:rPr>
              <a:t>Equations</a:t>
            </a:r>
          </a:p>
        </p:txBody>
      </p:sp>
      <p:sp>
        <p:nvSpPr>
          <p:cNvPr id="45058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9144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Examine the Equation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543800" cy="46482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			H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 + O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 H</a:t>
            </a:r>
            <a:r>
              <a:rPr lang="en-US" altLang="en-US" baseline="-25000" dirty="0" smtClean="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O</a:t>
            </a:r>
            <a:endParaRPr lang="en-US" altLang="en-US" dirty="0" smtClean="0"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Is the law of conservation of mass obeyed as written?   </a:t>
            </a:r>
            <a:r>
              <a:rPr lang="en-US" altLang="en-US" sz="2800" dirty="0" smtClean="0">
                <a:ea typeface="ＭＳ Ｐゴシック" pitchFamily="34" charset="-128"/>
              </a:rPr>
              <a:t>NO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Balancing chemical equations uses </a:t>
            </a:r>
            <a:r>
              <a:rPr lang="en-US" altLang="en-US" i="1" dirty="0" smtClean="0">
                <a:solidFill>
                  <a:schemeClr val="accent2"/>
                </a:solidFill>
                <a:ea typeface="ＭＳ Ｐゴシック" pitchFamily="34" charset="-128"/>
              </a:rPr>
              <a:t>coefficients</a:t>
            </a:r>
            <a:r>
              <a:rPr lang="en-US" altLang="en-US" dirty="0" smtClean="0">
                <a:ea typeface="ＭＳ Ｐゴシック" pitchFamily="34" charset="-128"/>
              </a:rPr>
              <a:t> to ensure that the law of conservation of mass is obeyed</a:t>
            </a: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ea typeface="ＭＳ Ｐゴシック" pitchFamily="34" charset="-128"/>
              </a:rPr>
              <a:t>You may </a:t>
            </a: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never</a:t>
            </a:r>
            <a:r>
              <a:rPr lang="en-US" altLang="en-US" b="1" dirty="0" smtClean="0">
                <a:ea typeface="ＭＳ Ｐゴシック" pitchFamily="34" charset="-128"/>
              </a:rPr>
              <a:t> change subscripts!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WRONG: H</a:t>
            </a:r>
            <a:r>
              <a:rPr lang="en-US" altLang="en-US" baseline="-25000" dirty="0" smtClean="0">
                <a:solidFill>
                  <a:srgbClr val="006600"/>
                </a:solidFill>
                <a:ea typeface="ＭＳ Ｐゴシック" pitchFamily="34" charset="-128"/>
              </a:rPr>
              <a:t>2</a:t>
            </a: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 + O</a:t>
            </a:r>
            <a:r>
              <a:rPr lang="en-US" altLang="en-US" baseline="-25000" dirty="0" smtClean="0">
                <a:solidFill>
                  <a:srgbClr val="006600"/>
                </a:solidFill>
                <a:ea typeface="ＭＳ Ｐゴシック" pitchFamily="34" charset="-128"/>
              </a:rPr>
              <a:t>2</a:t>
            </a: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 </a:t>
            </a: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  <a:sym typeface="Symbol" pitchFamily="18" charset="2"/>
              </a:rPr>
              <a:t> H</a:t>
            </a:r>
            <a:r>
              <a:rPr lang="en-US" altLang="en-US" baseline="-25000" dirty="0" smtClean="0">
                <a:solidFill>
                  <a:srgbClr val="006600"/>
                </a:solidFill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  <a:sym typeface="Symbol" pitchFamily="18" charset="2"/>
              </a:rPr>
              <a:t>O</a:t>
            </a:r>
            <a:r>
              <a:rPr lang="en-US" altLang="en-US" baseline="-25000" dirty="0" smtClean="0">
                <a:solidFill>
                  <a:srgbClr val="006600"/>
                </a:solidFill>
                <a:ea typeface="ＭＳ Ｐゴシック" pitchFamily="34" charset="-128"/>
                <a:sym typeface="Symbol" pitchFamily="18" charset="2"/>
              </a:rPr>
              <a:t>2</a:t>
            </a:r>
            <a:endParaRPr lang="en-US" altLang="en-US" dirty="0" smtClean="0">
              <a:solidFill>
                <a:srgbClr val="006600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5"/>
          <p:cNvSpPr txBox="1">
            <a:spLocks noChangeArrowheads="1"/>
          </p:cNvSpPr>
          <p:nvPr/>
        </p:nvSpPr>
        <p:spPr bwMode="auto">
          <a:xfrm>
            <a:off x="1752600" y="2609850"/>
            <a:ext cx="72548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70013" indent="-1370013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accent2"/>
                </a:solidFill>
              </a:rPr>
              <a:t>Step 1.</a:t>
            </a:r>
            <a:r>
              <a:rPr lang="en-US" altLang="en-US" sz="3200">
                <a:solidFill>
                  <a:schemeClr val="tx1"/>
                </a:solidFill>
              </a:rPr>
              <a:t>  Count the number of moles of atoms of each element on both product and reactant sides</a:t>
            </a: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2209800" y="4419600"/>
            <a:ext cx="51816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</a:rPr>
              <a:t>Reactants</a:t>
            </a:r>
            <a:r>
              <a:rPr lang="en-US" altLang="en-US" sz="3200" b="1">
                <a:solidFill>
                  <a:schemeClr val="tx1"/>
                </a:solidFill>
              </a:rPr>
              <a:t>		 </a:t>
            </a:r>
            <a:r>
              <a:rPr lang="en-US" altLang="en-US" sz="3200">
                <a:solidFill>
                  <a:schemeClr val="tx1"/>
                </a:solidFill>
              </a:rPr>
              <a:t>Products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  2 mol H		   2 mol H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  2 mol O		   1 mol O</a:t>
            </a: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 rot="-5400000">
            <a:off x="-2520950" y="2747963"/>
            <a:ext cx="64738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4.4 Balancing Chemical </a:t>
            </a:r>
          </a:p>
          <a:p>
            <a:r>
              <a:rPr lang="en-US" altLang="en-US" dirty="0">
                <a:solidFill>
                  <a:schemeClr val="bg2"/>
                </a:solidFill>
              </a:rPr>
              <a:t>Equations</a:t>
            </a:r>
          </a:p>
        </p:txBody>
      </p:sp>
      <p:sp>
        <p:nvSpPr>
          <p:cNvPr id="46084" name="Rectangle 8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Steps in Equation Balancing</a:t>
            </a:r>
          </a:p>
        </p:txBody>
      </p:sp>
      <p:sp>
        <p:nvSpPr>
          <p:cNvPr id="460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239000" cy="48768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i="1" dirty="0" smtClean="0">
                <a:ea typeface="ＭＳ Ｐゴシック" pitchFamily="34" charset="-128"/>
              </a:rPr>
              <a:t>The steps to balancing:</a:t>
            </a:r>
          </a:p>
        </p:txBody>
      </p:sp>
      <p:sp>
        <p:nvSpPr>
          <p:cNvPr id="46086" name="Text Box 10"/>
          <p:cNvSpPr txBox="1">
            <a:spLocks noChangeArrowheads="1"/>
          </p:cNvSpPr>
          <p:nvPr/>
        </p:nvSpPr>
        <p:spPr bwMode="auto">
          <a:xfrm>
            <a:off x="3429000" y="1371600"/>
            <a:ext cx="2795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</a:rPr>
              <a:t>H</a:t>
            </a:r>
            <a:r>
              <a:rPr lang="en-US" altLang="en-US" sz="3200" baseline="-25000">
                <a:solidFill>
                  <a:schemeClr val="tx1"/>
                </a:solidFill>
              </a:rPr>
              <a:t>2</a:t>
            </a:r>
            <a:r>
              <a:rPr lang="en-US" altLang="en-US" sz="3200">
                <a:solidFill>
                  <a:schemeClr val="tx1"/>
                </a:solidFill>
              </a:rPr>
              <a:t> + O</a:t>
            </a:r>
            <a:r>
              <a:rPr lang="en-US" altLang="en-US" sz="3200" baseline="-25000">
                <a:solidFill>
                  <a:schemeClr val="tx1"/>
                </a:solidFill>
              </a:rPr>
              <a:t>2</a:t>
            </a:r>
            <a:r>
              <a:rPr lang="en-US" altLang="en-US" sz="3200">
                <a:solidFill>
                  <a:schemeClr val="tx1"/>
                </a:solidFill>
              </a:rPr>
              <a:t>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H</a:t>
            </a:r>
            <a:r>
              <a:rPr lang="en-US" altLang="en-US" sz="3200" baseline="-2500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O</a:t>
            </a:r>
            <a:endParaRPr lang="en-US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3"/>
          <p:cNvSpPr txBox="1">
            <a:spLocks noChangeArrowheads="1"/>
          </p:cNvSpPr>
          <p:nvPr/>
        </p:nvSpPr>
        <p:spPr bwMode="auto">
          <a:xfrm>
            <a:off x="3376613" y="944563"/>
            <a:ext cx="2795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</a:rPr>
              <a:t>H</a:t>
            </a:r>
            <a:r>
              <a:rPr lang="en-US" altLang="en-US" sz="3200" baseline="-25000">
                <a:solidFill>
                  <a:schemeClr val="tx1"/>
                </a:solidFill>
              </a:rPr>
              <a:t>2</a:t>
            </a:r>
            <a:r>
              <a:rPr lang="en-US" altLang="en-US" sz="3200">
                <a:solidFill>
                  <a:schemeClr val="tx1"/>
                </a:solidFill>
              </a:rPr>
              <a:t> + O</a:t>
            </a:r>
            <a:r>
              <a:rPr lang="en-US" altLang="en-US" sz="3200" baseline="-25000">
                <a:solidFill>
                  <a:schemeClr val="tx1"/>
                </a:solidFill>
              </a:rPr>
              <a:t>2</a:t>
            </a:r>
            <a:r>
              <a:rPr lang="en-US" altLang="en-US" sz="3200">
                <a:solidFill>
                  <a:schemeClr val="tx1"/>
                </a:solidFill>
              </a:rPr>
              <a:t>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H</a:t>
            </a:r>
            <a:r>
              <a:rPr lang="en-US" altLang="en-US" sz="3200" baseline="-2500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O</a:t>
            </a: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1676400" y="4876800"/>
            <a:ext cx="70104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>
                <a:solidFill>
                  <a:schemeClr val="tx1"/>
                </a:solidFill>
              </a:rPr>
              <a:t>H</a:t>
            </a:r>
            <a:r>
              <a:rPr lang="en-US" altLang="en-US" sz="3200" baseline="-25000" dirty="0">
                <a:solidFill>
                  <a:schemeClr val="tx1"/>
                </a:solidFill>
              </a:rPr>
              <a:t>2</a:t>
            </a:r>
            <a:r>
              <a:rPr lang="en-US" altLang="en-US" sz="3200" dirty="0">
                <a:solidFill>
                  <a:schemeClr val="tx1"/>
                </a:solidFill>
              </a:rPr>
              <a:t> + O</a:t>
            </a:r>
            <a:r>
              <a:rPr lang="en-US" altLang="en-US" sz="3200" baseline="-25000" dirty="0">
                <a:solidFill>
                  <a:schemeClr val="tx1"/>
                </a:solidFill>
              </a:rPr>
              <a:t>2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sym typeface="Symbol" pitchFamily="18" charset="2"/>
              </a:rPr>
              <a:t> </a:t>
            </a:r>
            <a:r>
              <a:rPr lang="en-US" altLang="en-US" sz="3200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altLang="en-US" sz="3200" dirty="0">
                <a:solidFill>
                  <a:schemeClr val="tx1"/>
                </a:solidFill>
                <a:sym typeface="Symbol" pitchFamily="18" charset="2"/>
              </a:rPr>
              <a:t>H</a:t>
            </a:r>
            <a:r>
              <a:rPr lang="en-US" altLang="en-US" sz="3200" baseline="-25000" dirty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n-US" sz="3200" dirty="0">
                <a:solidFill>
                  <a:schemeClr val="tx1"/>
                </a:solidFill>
                <a:sym typeface="Symbol" pitchFamily="18" charset="2"/>
              </a:rPr>
              <a:t>O</a:t>
            </a:r>
          </a:p>
          <a:p>
            <a:pPr algn="l"/>
            <a:endParaRPr lang="en-US" altLang="en-US" sz="3200" dirty="0">
              <a:solidFill>
                <a:schemeClr val="tx1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altLang="en-US" sz="3200" dirty="0">
                <a:solidFill>
                  <a:srgbClr val="006600"/>
                </a:solidFill>
                <a:sym typeface="Symbol" pitchFamily="18" charset="2"/>
              </a:rPr>
              <a:t>This balances oxygen, but is hydrogen still balanced?</a:t>
            </a:r>
            <a:endParaRPr lang="en-US" altLang="en-US" sz="3200" dirty="0">
              <a:solidFill>
                <a:srgbClr val="006600"/>
              </a:solidFill>
            </a:endParaRPr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 rot="-5400000">
            <a:off x="-2520950" y="2747963"/>
            <a:ext cx="64738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4.4 Balancing Chemical </a:t>
            </a:r>
          </a:p>
          <a:p>
            <a:r>
              <a:rPr lang="en-US" altLang="en-US">
                <a:solidFill>
                  <a:schemeClr val="bg2"/>
                </a:solidFill>
              </a:rPr>
              <a:t>Equations</a:t>
            </a:r>
          </a:p>
        </p:txBody>
      </p:sp>
      <p:sp>
        <p:nvSpPr>
          <p:cNvPr id="471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7239000" cy="3352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Step 2.</a:t>
            </a:r>
            <a:r>
              <a:rPr lang="en-US" altLang="en-US" dirty="0" smtClean="0">
                <a:ea typeface="ＭＳ Ｐゴシック" pitchFamily="34" charset="-128"/>
              </a:rPr>
              <a:t>  Determine which elements are not balanced – do not have same number on both sides of the equation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Oxygen is not balanced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Step 3.</a:t>
            </a:r>
            <a:r>
              <a:rPr lang="en-US" altLang="en-US" b="1" dirty="0" smtClean="0">
                <a:ea typeface="ＭＳ Ｐゴシック" pitchFamily="34" charset="-128"/>
              </a:rPr>
              <a:t>  </a:t>
            </a:r>
            <a:r>
              <a:rPr lang="en-US" altLang="en-US" dirty="0" smtClean="0">
                <a:ea typeface="ＭＳ Ｐゴシック" pitchFamily="34" charset="-128"/>
              </a:rPr>
              <a:t>Balance one element at a time by changing the coefficients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7109" name="Rectangle 9"/>
          <p:cNvSpPr>
            <a:spLocks noGrp="1" noChangeArrowheads="1"/>
          </p:cNvSpPr>
          <p:nvPr>
            <p:ph type="title"/>
          </p:nvPr>
        </p:nvSpPr>
        <p:spPr>
          <a:xfrm>
            <a:off x="1" y="152400"/>
            <a:ext cx="8991600" cy="609600"/>
          </a:xfrm>
          <a:noFill/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Steps 2 and 3 in Equation Balancing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5"/>
          <p:cNvSpPr txBox="1">
            <a:spLocks noChangeArrowheads="1"/>
          </p:cNvSpPr>
          <p:nvPr/>
        </p:nvSpPr>
        <p:spPr bwMode="auto">
          <a:xfrm>
            <a:off x="1524000" y="1219200"/>
            <a:ext cx="73914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95338" indent="-338138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What is the </a:t>
            </a:r>
            <a:r>
              <a:rPr lang="en-US" altLang="en-US" sz="3200">
                <a:solidFill>
                  <a:schemeClr val="tx1"/>
                </a:solidFill>
              </a:rPr>
              <a:t>atomic </a:t>
            </a:r>
            <a:r>
              <a:rPr lang="en-US" altLang="en-US" sz="3200" smtClean="0">
                <a:solidFill>
                  <a:schemeClr val="tx1"/>
                </a:solidFill>
              </a:rPr>
              <a:t>mass </a:t>
            </a:r>
            <a:r>
              <a:rPr lang="en-US" altLang="en-US" sz="3200" dirty="0">
                <a:solidFill>
                  <a:schemeClr val="tx1"/>
                </a:solidFill>
              </a:rPr>
              <a:t>of one atom of fluorine?     </a:t>
            </a:r>
            <a:r>
              <a:rPr lang="en-US" altLang="en-US" sz="2800" dirty="0">
                <a:solidFill>
                  <a:schemeClr val="accent6"/>
                </a:solidFill>
              </a:rPr>
              <a:t>Answer: 19.00 </a:t>
            </a:r>
            <a:r>
              <a:rPr lang="en-US" altLang="en-US" sz="2800" dirty="0" err="1">
                <a:solidFill>
                  <a:schemeClr val="accent6"/>
                </a:solidFill>
              </a:rPr>
              <a:t>amu</a:t>
            </a:r>
            <a:endParaRPr lang="en-US" altLang="en-US" sz="2800" dirty="0">
              <a:solidFill>
                <a:schemeClr val="accent6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What would be the mass of this one atom in grams?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 altLang="en-US" sz="32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lang="en-US" altLang="en-US" sz="320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Chemists usually work with much larger quantities </a:t>
            </a:r>
          </a:p>
          <a:p>
            <a:pPr lvl="1" algn="l">
              <a:spcBef>
                <a:spcPct val="50000"/>
              </a:spcBef>
              <a:buClr>
                <a:schemeClr val="accent2"/>
              </a:buClr>
              <a:buFontTx/>
              <a:buChar char="–"/>
            </a:pPr>
            <a:r>
              <a:rPr lang="en-US" altLang="en-US" sz="2800" dirty="0">
                <a:solidFill>
                  <a:schemeClr val="tx1"/>
                </a:solidFill>
              </a:rPr>
              <a:t>It is more convenient to work with grams than </a:t>
            </a:r>
            <a:r>
              <a:rPr lang="en-US" altLang="en-US" sz="2800" dirty="0" err="1">
                <a:solidFill>
                  <a:schemeClr val="tx1"/>
                </a:solidFill>
              </a:rPr>
              <a:t>amu</a:t>
            </a:r>
            <a:r>
              <a:rPr lang="en-US" altLang="en-US" sz="2800" dirty="0">
                <a:solidFill>
                  <a:schemeClr val="tx1"/>
                </a:solidFill>
              </a:rPr>
              <a:t> when using larger quantities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381000"/>
            <a:ext cx="73914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smtClean="0">
                <a:ea typeface="ＭＳ Ｐゴシック" pitchFamily="34" charset="-128"/>
              </a:rPr>
              <a:t>Mass of Atoms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 rot="16200000">
            <a:off x="-2438400" y="2895600"/>
            <a:ext cx="6324600" cy="1143000"/>
          </a:xfrm>
          <a:noFill/>
        </p:spPr>
        <p:txBody>
          <a:bodyPr/>
          <a:lstStyle/>
          <a:p>
            <a:r>
              <a:rPr lang="en-US" altLang="en-US" smtClean="0">
                <a:solidFill>
                  <a:schemeClr val="bg2"/>
                </a:solidFill>
                <a:ea typeface="ＭＳ Ｐゴシック" pitchFamily="34" charset="-128"/>
              </a:rPr>
              <a:t>4.1 The Mole Concept and Atoms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386855"/>
              </p:ext>
            </p:extLst>
          </p:nvPr>
        </p:nvGraphicFramePr>
        <p:xfrm>
          <a:off x="2057400" y="3276600"/>
          <a:ext cx="67818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3" imgW="2857320" imgH="419040" progId="Equation.3">
                  <p:embed/>
                </p:oleObj>
              </mc:Choice>
              <mc:Fallback>
                <p:oleObj name="Equation" r:id="rId3" imgW="285732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67818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 flipV="1">
            <a:off x="4724400" y="4114800"/>
            <a:ext cx="838200" cy="228600"/>
          </a:xfrm>
          <a:prstGeom prst="line">
            <a:avLst/>
          </a:prstGeom>
          <a:gradFill rotWithShape="0">
            <a:gsLst>
              <a:gs pos="0">
                <a:srgbClr val="A57BA8"/>
              </a:gs>
              <a:gs pos="100000">
                <a:srgbClr val="61116D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3124200" y="3505200"/>
            <a:ext cx="7620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V="1">
            <a:off x="4953000" y="4013735"/>
            <a:ext cx="7620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7"/>
          <p:cNvSpPr txBox="1">
            <a:spLocks noChangeArrowheads="1"/>
          </p:cNvSpPr>
          <p:nvPr/>
        </p:nvSpPr>
        <p:spPr bwMode="auto">
          <a:xfrm>
            <a:off x="2209800" y="4876800"/>
            <a:ext cx="56388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</a:rPr>
              <a:t>Reactants</a:t>
            </a:r>
            <a:r>
              <a:rPr lang="en-US" altLang="en-US" sz="3200" b="1">
                <a:solidFill>
                  <a:schemeClr val="tx1"/>
                </a:solidFill>
              </a:rPr>
              <a:t>		</a:t>
            </a:r>
            <a:r>
              <a:rPr lang="en-US" altLang="en-US" sz="3200">
                <a:solidFill>
                  <a:schemeClr val="tx1"/>
                </a:solidFill>
              </a:rPr>
              <a:t>Products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 4 mol H		  4 mol H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 2 mol O		  2 mol O</a:t>
            </a: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48130" name="Rectangle 8"/>
          <p:cNvSpPr>
            <a:spLocks noChangeArrowheads="1"/>
          </p:cNvSpPr>
          <p:nvPr/>
        </p:nvSpPr>
        <p:spPr bwMode="auto">
          <a:xfrm rot="-5400000">
            <a:off x="-2520950" y="2747963"/>
            <a:ext cx="64738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4.4 Balancing Chemical </a:t>
            </a:r>
          </a:p>
          <a:p>
            <a:r>
              <a:rPr lang="en-US" altLang="en-US">
                <a:solidFill>
                  <a:schemeClr val="bg2"/>
                </a:solidFill>
              </a:rPr>
              <a:t>Equations</a:t>
            </a:r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5334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Step 4 in Equation Balancing</a:t>
            </a:r>
          </a:p>
        </p:txBody>
      </p:sp>
      <p:sp>
        <p:nvSpPr>
          <p:cNvPr id="44037" name="Text Box 11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7239000" cy="35814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			H</a:t>
            </a:r>
            <a:r>
              <a:rPr lang="en-US" baseline="-25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 + O</a:t>
            </a:r>
            <a:r>
              <a:rPr lang="en-US" baseline="-25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  <a:sym typeface="Symbol" pitchFamily="18" charset="2"/>
              </a:rPr>
              <a:t> </a:t>
            </a:r>
            <a:r>
              <a:rPr lang="en-US" b="1" dirty="0" smtClean="0">
                <a:solidFill>
                  <a:schemeClr val="accent2"/>
                </a:solidFill>
                <a:ea typeface="+mn-ea"/>
                <a:cs typeface="+mn-cs"/>
                <a:sym typeface="Symbol" pitchFamily="18" charset="2"/>
              </a:rPr>
              <a:t>2</a:t>
            </a:r>
            <a:r>
              <a:rPr lang="en-US" dirty="0" smtClean="0">
                <a:ea typeface="+mn-ea"/>
                <a:cs typeface="+mn-cs"/>
                <a:sym typeface="Symbol" pitchFamily="18" charset="2"/>
              </a:rPr>
              <a:t>H</a:t>
            </a:r>
            <a:r>
              <a:rPr lang="en-US" baseline="-25000" dirty="0" smtClean="0">
                <a:ea typeface="+mn-ea"/>
                <a:cs typeface="+mn-cs"/>
                <a:sym typeface="Symbol" pitchFamily="18" charset="2"/>
              </a:rPr>
              <a:t>2</a:t>
            </a:r>
            <a:r>
              <a:rPr lang="en-US" dirty="0" smtClean="0">
                <a:ea typeface="+mn-ea"/>
                <a:cs typeface="+mn-cs"/>
                <a:sym typeface="Symbol" pitchFamily="18" charset="2"/>
              </a:rPr>
              <a:t>O</a:t>
            </a:r>
            <a:endParaRPr lang="en-US" dirty="0" smtClean="0">
              <a:ea typeface="+mn-ea"/>
              <a:cs typeface="+mn-cs"/>
            </a:endParaRP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dirty="0" smtClean="0">
                <a:solidFill>
                  <a:srgbClr val="006600"/>
                </a:solidFill>
                <a:ea typeface="+mn-ea"/>
                <a:cs typeface="+mn-cs"/>
              </a:rPr>
              <a:t>How will we balance hydrogen?</a:t>
            </a: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dirty="0" smtClean="0">
                <a:solidFill>
                  <a:srgbClr val="CC0000"/>
                </a:solidFill>
                <a:ea typeface="+mn-ea"/>
                <a:cs typeface="+mn-cs"/>
              </a:rPr>
              <a:t>			</a:t>
            </a:r>
            <a:r>
              <a:rPr lang="en-US" b="1" dirty="0" smtClean="0">
                <a:solidFill>
                  <a:schemeClr val="accent6"/>
                </a:solidFill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H</a:t>
            </a:r>
            <a:r>
              <a:rPr lang="en-US" baseline="-25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 + O</a:t>
            </a:r>
            <a:r>
              <a:rPr lang="en-US" baseline="-25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  <a:sym typeface="Symbol" pitchFamily="18" charset="2"/>
              </a:rPr>
              <a:t> </a:t>
            </a:r>
            <a:r>
              <a:rPr lang="en-US" b="1" dirty="0" smtClean="0">
                <a:solidFill>
                  <a:schemeClr val="accent6"/>
                </a:solidFill>
                <a:ea typeface="+mn-ea"/>
                <a:cs typeface="+mn-cs"/>
                <a:sym typeface="Symbol" pitchFamily="18" charset="2"/>
              </a:rPr>
              <a:t>2</a:t>
            </a:r>
            <a:r>
              <a:rPr lang="en-US" dirty="0" smtClean="0">
                <a:ea typeface="+mn-ea"/>
                <a:cs typeface="+mn-cs"/>
                <a:sym typeface="Symbol" pitchFamily="18" charset="2"/>
              </a:rPr>
              <a:t>H</a:t>
            </a:r>
            <a:r>
              <a:rPr lang="en-US" baseline="-25000" dirty="0" smtClean="0">
                <a:ea typeface="+mn-ea"/>
                <a:cs typeface="+mn-cs"/>
                <a:sym typeface="Symbol" pitchFamily="18" charset="2"/>
              </a:rPr>
              <a:t>2</a:t>
            </a:r>
            <a:r>
              <a:rPr lang="en-US" dirty="0" smtClean="0">
                <a:ea typeface="+mn-ea"/>
                <a:cs typeface="+mn-cs"/>
                <a:sym typeface="Symbol" pitchFamily="18" charset="2"/>
              </a:rPr>
              <a:t>O</a:t>
            </a: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  <a:ea typeface="+mn-ea"/>
                <a:cs typeface="+mn-cs"/>
              </a:rPr>
              <a:t>Step 4.</a:t>
            </a:r>
            <a:r>
              <a:rPr lang="en-US" b="1" dirty="0" smtClean="0">
                <a:ea typeface="+mn-ea"/>
                <a:cs typeface="+mn-cs"/>
              </a:rPr>
              <a:t>  </a:t>
            </a:r>
            <a:r>
              <a:rPr lang="en-US" dirty="0" smtClean="0">
                <a:ea typeface="+mn-ea"/>
                <a:cs typeface="+mn-cs"/>
              </a:rPr>
              <a:t>Check! Make sure the law of conservation of mass is obeyed</a:t>
            </a: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838200"/>
          </a:xfrm>
        </p:spPr>
        <p:txBody>
          <a:bodyPr/>
          <a:lstStyle/>
          <a:p>
            <a:r>
              <a:rPr lang="en-CA" altLang="en-US" smtClean="0">
                <a:ea typeface="ＭＳ Ｐゴシック" pitchFamily="34" charset="-128"/>
              </a:rPr>
              <a:t>Balancing an Equation</a:t>
            </a:r>
          </a:p>
        </p:txBody>
      </p:sp>
      <p:sp>
        <p:nvSpPr>
          <p:cNvPr id="49154" name="Rectangle 4"/>
          <p:cNvSpPr>
            <a:spLocks noChangeArrowheads="1"/>
          </p:cNvSpPr>
          <p:nvPr/>
        </p:nvSpPr>
        <p:spPr bwMode="auto">
          <a:xfrm rot="-5400000">
            <a:off x="-2520950" y="2747963"/>
            <a:ext cx="64738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4.4 Balancing Chemical </a:t>
            </a:r>
          </a:p>
          <a:p>
            <a:r>
              <a:rPr lang="en-US" altLang="en-US">
                <a:solidFill>
                  <a:schemeClr val="bg2"/>
                </a:solidFill>
              </a:rPr>
              <a:t>Equations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4" y="1082674"/>
            <a:ext cx="6238875" cy="5354853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317874" y="6417558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467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4.5 Precipitation Reactions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72390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b="1" dirty="0" smtClean="0">
                <a:solidFill>
                  <a:schemeClr val="accent2"/>
                </a:solidFill>
                <a:ea typeface="ＭＳ Ｐゴシック" pitchFamily="34" charset="-128"/>
              </a:rPr>
              <a:t>Precipitation Reactions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Chemical change in a solution that results in one or more insoluble products, </a:t>
            </a:r>
            <a:r>
              <a:rPr lang="en-US" altLang="en-US" b="1" dirty="0" smtClean="0">
                <a:ea typeface="ＭＳ Ｐゴシック" pitchFamily="34" charset="-128"/>
              </a:rPr>
              <a:t>precipitates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To predict if a precipitation reaction can occur it is helpful to know the </a:t>
            </a:r>
            <a:r>
              <a:rPr lang="en-US" altLang="en-US" dirty="0" err="1" smtClean="0">
                <a:ea typeface="ＭＳ Ｐゴシック" pitchFamily="34" charset="-128"/>
              </a:rPr>
              <a:t>solubilities</a:t>
            </a:r>
            <a:r>
              <a:rPr lang="en-US" altLang="en-US" dirty="0" smtClean="0">
                <a:ea typeface="ＭＳ Ｐゴシック" pitchFamily="34" charset="-128"/>
              </a:rPr>
              <a:t> of ionic compounds</a:t>
            </a:r>
          </a:p>
        </p:txBody>
      </p:sp>
      <p:sp>
        <p:nvSpPr>
          <p:cNvPr id="51203" name="Rectangle 10"/>
          <p:cNvSpPr>
            <a:spLocks noChangeArrowheads="1"/>
          </p:cNvSpPr>
          <p:nvPr/>
        </p:nvSpPr>
        <p:spPr bwMode="auto">
          <a:xfrm rot="16200000">
            <a:off x="-2474488" y="3014894"/>
            <a:ext cx="6280887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dirty="0" smtClean="0">
                <a:solidFill>
                  <a:schemeClr val="bg2"/>
                </a:solidFill>
              </a:rPr>
              <a:t>4.5 Precipitation Reactions</a:t>
            </a:r>
            <a:endParaRPr lang="en-US" altLang="en-US" dirty="0">
              <a:solidFill>
                <a:schemeClr val="bg2"/>
              </a:solidFill>
            </a:endParaRPr>
          </a:p>
        </p:txBody>
      </p:sp>
      <p:grpSp>
        <p:nvGrpSpPr>
          <p:cNvPr id="51204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51205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5120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r>
              <a:rPr lang="en-CA" altLang="en-US" smtClean="0">
                <a:ea typeface="ＭＳ Ｐゴシック" pitchFamily="34" charset="-128"/>
              </a:rPr>
              <a:t>Solubilities of Some Common Ionic Compounds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9" y="1752600"/>
            <a:ext cx="8737288" cy="4521200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7819" y="6273800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71628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Recombine the ionic compounds to have them exchange partners</a:t>
            </a:r>
          </a:p>
          <a:p>
            <a:pPr algn="l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Examine the new compounds formed and determine if any are insoluble according to the rules in Table 4.1</a:t>
            </a:r>
          </a:p>
          <a:p>
            <a:pPr algn="l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Any insoluble salt will be the precipitate</a:t>
            </a:r>
          </a:p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Pb(NO</a:t>
            </a:r>
            <a:r>
              <a:rPr lang="en-US" altLang="en-US" sz="2800" baseline="-25000">
                <a:solidFill>
                  <a:schemeClr val="tx1"/>
                </a:solidFill>
              </a:rPr>
              <a:t>3</a:t>
            </a:r>
            <a:r>
              <a:rPr lang="en-US" altLang="en-US" sz="2800">
                <a:solidFill>
                  <a:schemeClr val="tx1"/>
                </a:solidFill>
              </a:rPr>
              <a:t>)</a:t>
            </a:r>
            <a:r>
              <a:rPr lang="en-US" altLang="en-US" sz="2800" baseline="-25000">
                <a:solidFill>
                  <a:schemeClr val="tx1"/>
                </a:solidFill>
              </a:rPr>
              <a:t>2</a:t>
            </a:r>
            <a:r>
              <a:rPr lang="en-US" altLang="en-US" sz="2800">
                <a:solidFill>
                  <a:schemeClr val="tx1"/>
                </a:solidFill>
              </a:rPr>
              <a:t>(</a:t>
            </a:r>
            <a:r>
              <a:rPr lang="en-US" altLang="en-US" sz="2800" i="1">
                <a:solidFill>
                  <a:schemeClr val="tx1"/>
                </a:solidFill>
              </a:rPr>
              <a:t>aq</a:t>
            </a:r>
            <a:r>
              <a:rPr lang="en-US" altLang="en-US" sz="2800">
                <a:solidFill>
                  <a:schemeClr val="tx1"/>
                </a:solidFill>
              </a:rPr>
              <a:t>) + 2 NaCl(</a:t>
            </a:r>
            <a:r>
              <a:rPr lang="en-US" altLang="en-US" sz="2800" i="1">
                <a:solidFill>
                  <a:schemeClr val="tx1"/>
                </a:solidFill>
              </a:rPr>
              <a:t>aq</a:t>
            </a:r>
            <a:r>
              <a:rPr lang="en-US" altLang="en-US" sz="2800">
                <a:solidFill>
                  <a:schemeClr val="tx1"/>
                </a:solidFill>
              </a:rPr>
              <a:t>) </a:t>
            </a:r>
            <a:r>
              <a:rPr lang="en-US" altLang="en-US" sz="2800">
                <a:solidFill>
                  <a:schemeClr val="tx1"/>
                </a:solidFill>
                <a:sym typeface="Symbol" pitchFamily="18" charset="2"/>
              </a:rPr>
              <a:t> </a:t>
            </a: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5343525" y="5729288"/>
            <a:ext cx="3648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>
                <a:solidFill>
                  <a:schemeClr val="tx1"/>
                </a:solidFill>
              </a:rPr>
              <a:t>PbCl</a:t>
            </a:r>
            <a:r>
              <a:rPr lang="en-US" altLang="en-US" sz="2800" baseline="-25000">
                <a:solidFill>
                  <a:schemeClr val="tx1"/>
                </a:solidFill>
              </a:rPr>
              <a:t>2 </a:t>
            </a:r>
            <a:r>
              <a:rPr lang="en-US" altLang="en-US" sz="2800">
                <a:solidFill>
                  <a:schemeClr val="tx1"/>
                </a:solidFill>
              </a:rPr>
              <a:t>(?) + 2NaNO</a:t>
            </a:r>
            <a:r>
              <a:rPr lang="en-US" altLang="en-US" sz="2800" baseline="-25000">
                <a:solidFill>
                  <a:schemeClr val="tx1"/>
                </a:solidFill>
              </a:rPr>
              <a:t>3 </a:t>
            </a:r>
            <a:r>
              <a:rPr lang="en-US" altLang="en-US" sz="2800">
                <a:solidFill>
                  <a:schemeClr val="tx1"/>
                </a:solidFill>
              </a:rPr>
              <a:t>( ?)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6324600" y="5715000"/>
            <a:ext cx="558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>
                <a:solidFill>
                  <a:schemeClr val="tx1"/>
                </a:solidFill>
              </a:rPr>
              <a:t>(</a:t>
            </a:r>
            <a:r>
              <a:rPr lang="en-US" altLang="en-US" sz="2800" i="1">
                <a:solidFill>
                  <a:schemeClr val="tx1"/>
                </a:solidFill>
              </a:rPr>
              <a:t>s</a:t>
            </a:r>
            <a:r>
              <a:rPr lang="en-US" altLang="en-US" sz="28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8305800" y="5729288"/>
            <a:ext cx="776288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>
                <a:solidFill>
                  <a:schemeClr val="tx1"/>
                </a:solidFill>
              </a:rPr>
              <a:t>(</a:t>
            </a:r>
            <a:r>
              <a:rPr lang="en-US" altLang="en-US" sz="2800" i="1">
                <a:solidFill>
                  <a:schemeClr val="tx1"/>
                </a:solidFill>
              </a:rPr>
              <a:t>aq</a:t>
            </a:r>
            <a:r>
              <a:rPr lang="en-US" altLang="en-US" sz="28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3254" name="Line 9"/>
          <p:cNvSpPr>
            <a:spLocks noChangeShapeType="1"/>
          </p:cNvSpPr>
          <p:nvPr/>
        </p:nvSpPr>
        <p:spPr bwMode="auto">
          <a:xfrm>
            <a:off x="1828800" y="5486400"/>
            <a:ext cx="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5" name="Line 10"/>
          <p:cNvSpPr>
            <a:spLocks noChangeShapeType="1"/>
          </p:cNvSpPr>
          <p:nvPr/>
        </p:nvSpPr>
        <p:spPr bwMode="auto">
          <a:xfrm>
            <a:off x="4800600" y="5486400"/>
            <a:ext cx="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6" name="Line 13"/>
          <p:cNvSpPr>
            <a:spLocks noChangeShapeType="1"/>
          </p:cNvSpPr>
          <p:nvPr/>
        </p:nvSpPr>
        <p:spPr bwMode="auto">
          <a:xfrm>
            <a:off x="1828800" y="6172200"/>
            <a:ext cx="2971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7" name="Line 15"/>
          <p:cNvSpPr>
            <a:spLocks noChangeShapeType="1"/>
          </p:cNvSpPr>
          <p:nvPr/>
        </p:nvSpPr>
        <p:spPr bwMode="auto">
          <a:xfrm>
            <a:off x="5638800" y="6248400"/>
            <a:ext cx="7620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3258" name="Group 19"/>
          <p:cNvGrpSpPr>
            <a:grpSpLocks/>
          </p:cNvGrpSpPr>
          <p:nvPr/>
        </p:nvGrpSpPr>
        <p:grpSpPr bwMode="auto">
          <a:xfrm>
            <a:off x="2362200" y="5486400"/>
            <a:ext cx="5867400" cy="762000"/>
            <a:chOff x="2362200" y="5486400"/>
            <a:chExt cx="5867400" cy="762000"/>
          </a:xfrm>
        </p:grpSpPr>
        <p:sp>
          <p:nvSpPr>
            <p:cNvPr id="53263" name="Line 11"/>
            <p:cNvSpPr>
              <a:spLocks noChangeShapeType="1"/>
            </p:cNvSpPr>
            <p:nvPr/>
          </p:nvSpPr>
          <p:spPr bwMode="auto">
            <a:xfrm>
              <a:off x="2362200" y="5486400"/>
              <a:ext cx="0" cy="3048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64" name="Line 12"/>
            <p:cNvSpPr>
              <a:spLocks noChangeShapeType="1"/>
            </p:cNvSpPr>
            <p:nvPr/>
          </p:nvSpPr>
          <p:spPr bwMode="auto">
            <a:xfrm>
              <a:off x="4191000" y="5486400"/>
              <a:ext cx="0" cy="3048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65" name="Line 14"/>
            <p:cNvSpPr>
              <a:spLocks noChangeShapeType="1"/>
            </p:cNvSpPr>
            <p:nvPr/>
          </p:nvSpPr>
          <p:spPr bwMode="auto">
            <a:xfrm>
              <a:off x="2362200" y="5791200"/>
              <a:ext cx="18288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66" name="Line 16"/>
            <p:cNvSpPr>
              <a:spLocks noChangeShapeType="1"/>
            </p:cNvSpPr>
            <p:nvPr/>
          </p:nvSpPr>
          <p:spPr bwMode="auto">
            <a:xfrm>
              <a:off x="7315200" y="6248400"/>
              <a:ext cx="9144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59" name="Rectangle 17"/>
          <p:cNvSpPr>
            <a:spLocks noChangeArrowheads="1"/>
          </p:cNvSpPr>
          <p:nvPr/>
        </p:nvSpPr>
        <p:spPr bwMode="auto">
          <a:xfrm rot="-5400000">
            <a:off x="-2686050" y="2682875"/>
            <a:ext cx="67040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4.3 The Chemical Equation</a:t>
            </a:r>
          </a:p>
          <a:p>
            <a:pPr algn="l"/>
            <a:r>
              <a:rPr lang="en-US" altLang="en-US">
                <a:solidFill>
                  <a:schemeClr val="bg2"/>
                </a:solidFill>
              </a:rPr>
              <a:t> </a:t>
            </a:r>
            <a:r>
              <a:rPr lang="en-US" altLang="en-US" sz="4000">
                <a:solidFill>
                  <a:schemeClr val="bg2"/>
                </a:solidFill>
              </a:rPr>
              <a:t>and the Information It Conveys</a:t>
            </a:r>
          </a:p>
        </p:txBody>
      </p:sp>
      <p:grpSp>
        <p:nvGrpSpPr>
          <p:cNvPr id="53260" name="Group 9"/>
          <p:cNvGrpSpPr>
            <a:grpSpLocks/>
          </p:cNvGrpSpPr>
          <p:nvPr/>
        </p:nvGrpSpPr>
        <p:grpSpPr bwMode="auto">
          <a:xfrm>
            <a:off x="8028673" y="1058326"/>
            <a:ext cx="810527" cy="563890"/>
            <a:chOff x="3913873" y="5554423"/>
            <a:chExt cx="810527" cy="563185"/>
          </a:xfrm>
        </p:grpSpPr>
        <p:sp>
          <p:nvSpPr>
            <p:cNvPr id="53261" name="TextBox 6"/>
            <p:cNvSpPr txBox="1">
              <a:spLocks noChangeArrowheads="1"/>
            </p:cNvSpPr>
            <p:nvPr/>
          </p:nvSpPr>
          <p:spPr bwMode="auto">
            <a:xfrm>
              <a:off x="3913873" y="5554423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>
                  <a:solidFill>
                    <a:schemeClr val="accent2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53262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Predicting Whether Precipitation </a:t>
            </a:r>
            <a:br>
              <a:rPr lang="en-US" altLang="en-US" dirty="0"/>
            </a:br>
            <a:r>
              <a:rPr lang="en-US" altLang="en-US" dirty="0"/>
              <a:t>Will Occur</a:t>
            </a:r>
            <a:br>
              <a:rPr lang="en-US" alt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 autoUpdateAnimBg="0"/>
      <p:bldP spid="16282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reeform 5"/>
          <p:cNvSpPr>
            <a:spLocks/>
          </p:cNvSpPr>
          <p:nvPr/>
        </p:nvSpPr>
        <p:spPr bwMode="auto">
          <a:xfrm>
            <a:off x="1676400" y="3352800"/>
            <a:ext cx="2286000" cy="1447800"/>
          </a:xfrm>
          <a:custGeom>
            <a:avLst/>
            <a:gdLst>
              <a:gd name="T0" fmla="*/ 0 w 1440"/>
              <a:gd name="T1" fmla="*/ 0 h 864"/>
              <a:gd name="T2" fmla="*/ 2147483647 w 1440"/>
              <a:gd name="T3" fmla="*/ 2147483647 h 864"/>
              <a:gd name="T4" fmla="*/ 2147483647 w 1440"/>
              <a:gd name="T5" fmla="*/ 0 h 864"/>
              <a:gd name="T6" fmla="*/ 0 60000 65536"/>
              <a:gd name="T7" fmla="*/ 0 60000 65536"/>
              <a:gd name="T8" fmla="*/ 0 60000 65536"/>
              <a:gd name="T9" fmla="*/ 0 w 1440"/>
              <a:gd name="T10" fmla="*/ 0 h 864"/>
              <a:gd name="T11" fmla="*/ 1440 w 144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864">
                <a:moveTo>
                  <a:pt x="0" y="0"/>
                </a:moveTo>
                <a:cubicBezTo>
                  <a:pt x="456" y="432"/>
                  <a:pt x="912" y="864"/>
                  <a:pt x="1152" y="864"/>
                </a:cubicBezTo>
                <a:cubicBezTo>
                  <a:pt x="1392" y="864"/>
                  <a:pt x="1416" y="432"/>
                  <a:pt x="1440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Text Box 6"/>
          <p:cNvSpPr txBox="1">
            <a:spLocks noChangeArrowheads="1"/>
          </p:cNvSpPr>
          <p:nvPr/>
        </p:nvSpPr>
        <p:spPr bwMode="auto">
          <a:xfrm>
            <a:off x="4191000" y="3749784"/>
            <a:ext cx="4419600" cy="158273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 dirty="0">
                <a:solidFill>
                  <a:schemeClr val="tx1"/>
                </a:solidFill>
              </a:rPr>
              <a:t>The H</a:t>
            </a:r>
            <a:r>
              <a:rPr lang="en-US" altLang="en-US" sz="3200" baseline="30000" dirty="0">
                <a:solidFill>
                  <a:schemeClr val="tx1"/>
                </a:solidFill>
              </a:rPr>
              <a:t>+</a:t>
            </a:r>
            <a:r>
              <a:rPr lang="en-US" altLang="en-US" sz="3200" dirty="0">
                <a:solidFill>
                  <a:schemeClr val="tx1"/>
                </a:solidFill>
              </a:rPr>
              <a:t> on HCl was transferred to the oxygen in OH</a:t>
            </a:r>
            <a:r>
              <a:rPr lang="en-US" altLang="en-US" sz="3200" baseline="30000" dirty="0">
                <a:solidFill>
                  <a:schemeClr val="tx1"/>
                </a:solidFill>
              </a:rPr>
              <a:t>-</a:t>
            </a:r>
            <a:r>
              <a:rPr lang="en-US" altLang="en-US" sz="3200" dirty="0">
                <a:solidFill>
                  <a:schemeClr val="tx1"/>
                </a:solidFill>
              </a:rPr>
              <a:t>, giving H</a:t>
            </a:r>
            <a:r>
              <a:rPr lang="en-US" altLang="en-US" sz="3200" baseline="-25000" dirty="0">
                <a:solidFill>
                  <a:schemeClr val="tx1"/>
                </a:solidFill>
              </a:rPr>
              <a:t>2</a:t>
            </a:r>
            <a:r>
              <a:rPr lang="en-US" altLang="en-US" sz="32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6323" name="Rectangle 9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6858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4.7Acid-Base Reactions</a:t>
            </a:r>
          </a:p>
        </p:txBody>
      </p:sp>
      <p:sp>
        <p:nvSpPr>
          <p:cNvPr id="5632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447800" y="1143000"/>
            <a:ext cx="7467600" cy="41148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ea typeface="ＭＳ Ｐゴシック" pitchFamily="34" charset="-128"/>
              </a:rPr>
              <a:t>These reactions involve the transfer of a </a:t>
            </a:r>
            <a:r>
              <a:rPr lang="en-US" altLang="en-US" i="1" dirty="0" smtClean="0">
                <a:ea typeface="ＭＳ Ｐゴシック" pitchFamily="34" charset="-128"/>
              </a:rPr>
              <a:t>hydrogen ion</a:t>
            </a:r>
            <a:r>
              <a:rPr lang="en-US" altLang="en-US" dirty="0" smtClean="0">
                <a:ea typeface="ＭＳ Ｐゴシック" pitchFamily="34" charset="-128"/>
              </a:rPr>
              <a:t> (H</a:t>
            </a:r>
            <a:r>
              <a:rPr lang="en-US" altLang="en-US" baseline="30000" dirty="0" smtClean="0">
                <a:ea typeface="ＭＳ Ｐゴシック" pitchFamily="34" charset="-128"/>
              </a:rPr>
              <a:t>+</a:t>
            </a:r>
            <a:r>
              <a:rPr lang="en-US" altLang="en-US" dirty="0" smtClean="0">
                <a:ea typeface="ＭＳ Ｐゴシック" pitchFamily="34" charset="-128"/>
              </a:rPr>
              <a:t>) from one reactant (acid) to another (base)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HCl(</a:t>
            </a:r>
            <a:r>
              <a:rPr lang="en-US" altLang="en-US" i="1" dirty="0" err="1" smtClean="0">
                <a:solidFill>
                  <a:srgbClr val="006600"/>
                </a:solidFill>
                <a:ea typeface="ＭＳ Ｐゴシック" pitchFamily="34" charset="-128"/>
              </a:rPr>
              <a:t>aq</a:t>
            </a: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) + </a:t>
            </a:r>
            <a:r>
              <a:rPr lang="en-US" altLang="en-US" dirty="0" err="1" smtClean="0">
                <a:solidFill>
                  <a:srgbClr val="006600"/>
                </a:solidFill>
                <a:ea typeface="ＭＳ Ｐゴシック" pitchFamily="34" charset="-128"/>
              </a:rPr>
              <a:t>NaOH</a:t>
            </a: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(</a:t>
            </a:r>
            <a:r>
              <a:rPr lang="en-US" altLang="en-US" i="1" dirty="0" err="1" smtClean="0">
                <a:solidFill>
                  <a:srgbClr val="006600"/>
                </a:solidFill>
                <a:ea typeface="ＭＳ Ｐゴシック" pitchFamily="34" charset="-128"/>
              </a:rPr>
              <a:t>aq</a:t>
            </a: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) </a:t>
            </a: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  <a:sym typeface="Symbol" pitchFamily="18" charset="2"/>
              </a:rPr>
              <a:t> </a:t>
            </a:r>
            <a:r>
              <a:rPr lang="en-US" altLang="en-US" dirty="0" err="1" smtClean="0">
                <a:solidFill>
                  <a:srgbClr val="006600"/>
                </a:solidFill>
                <a:ea typeface="ＭＳ Ｐゴシック" pitchFamily="34" charset="-128"/>
                <a:sym typeface="Symbol" pitchFamily="18" charset="2"/>
              </a:rPr>
              <a:t>NaCl</a:t>
            </a: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en-US" i="1" dirty="0" err="1" smtClean="0">
                <a:solidFill>
                  <a:srgbClr val="006600"/>
                </a:solidFill>
                <a:ea typeface="ＭＳ Ｐゴシック" pitchFamily="34" charset="-128"/>
                <a:sym typeface="Symbol" pitchFamily="18" charset="2"/>
              </a:rPr>
              <a:t>aq</a:t>
            </a: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  <a:sym typeface="Symbol" pitchFamily="18" charset="2"/>
              </a:rPr>
              <a:t>) + H</a:t>
            </a:r>
            <a:r>
              <a:rPr lang="en-US" altLang="en-US" baseline="-25000" dirty="0" smtClean="0">
                <a:solidFill>
                  <a:srgbClr val="006600"/>
                </a:solidFill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  <a:sym typeface="Symbol" pitchFamily="18" charset="2"/>
              </a:rPr>
              <a:t>O(</a:t>
            </a:r>
            <a:r>
              <a:rPr lang="en-US" altLang="en-US" i="1" dirty="0" smtClean="0">
                <a:solidFill>
                  <a:srgbClr val="006600"/>
                </a:solidFill>
                <a:ea typeface="ＭＳ Ｐゴシック" pitchFamily="34" charset="-128"/>
                <a:sym typeface="Symbol" pitchFamily="18" charset="2"/>
              </a:rPr>
              <a:t>l</a:t>
            </a: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  <a:sym typeface="Symbol" pitchFamily="18" charset="2"/>
              </a:rPr>
              <a:t>)</a:t>
            </a:r>
          </a:p>
        </p:txBody>
      </p:sp>
      <p:sp>
        <p:nvSpPr>
          <p:cNvPr id="56325" name="Rectangle 11"/>
          <p:cNvSpPr>
            <a:spLocks noChangeArrowheads="1"/>
          </p:cNvSpPr>
          <p:nvPr/>
        </p:nvSpPr>
        <p:spPr bwMode="auto">
          <a:xfrm rot="16200000">
            <a:off x="-2277767" y="3014894"/>
            <a:ext cx="5887446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dirty="0" smtClean="0">
                <a:solidFill>
                  <a:schemeClr val="bg2"/>
                </a:solidFill>
              </a:rPr>
              <a:t>4.7  Acid-Base Reactions</a:t>
            </a:r>
            <a:endParaRPr lang="en-US" altLang="en-US" sz="40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5562600"/>
            <a:ext cx="7628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</a:rPr>
              <a:t>When equal molar quantities of acid and base </a:t>
            </a:r>
          </a:p>
          <a:p>
            <a:pPr algn="l"/>
            <a:r>
              <a:rPr lang="en-US" sz="2800" dirty="0" smtClean="0">
                <a:solidFill>
                  <a:schemeClr val="accent2"/>
                </a:solidFill>
              </a:rPr>
              <a:t>are mixed, the reaction is a </a:t>
            </a:r>
            <a:r>
              <a:rPr lang="en-US" sz="2800" b="1" dirty="0" smtClean="0">
                <a:solidFill>
                  <a:schemeClr val="accent2"/>
                </a:solidFill>
              </a:rPr>
              <a:t>neutralization reaction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8077200" y="914400"/>
            <a:ext cx="762000" cy="523875"/>
            <a:chOff x="3962400" y="5791200"/>
            <a:chExt cx="762000" cy="523220"/>
          </a:xfrm>
        </p:grpSpPr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10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762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4.8	Oxidation-Reduction Reactions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72400" cy="47244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Oxidation-reduction processes are responsible for many types of chemical change</a:t>
            </a:r>
          </a:p>
          <a:p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Oxidation</a:t>
            </a:r>
            <a:r>
              <a:rPr lang="en-US" altLang="en-US" dirty="0" smtClean="0">
                <a:ea typeface="ＭＳ Ｐゴシック" pitchFamily="34" charset="-128"/>
              </a:rPr>
              <a:t> - defined by one of the following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loss of electrons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loss of hydrogen atoms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gain of oxygen atoms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Example: </a:t>
            </a:r>
            <a:r>
              <a:rPr lang="en-US" altLang="en-US" dirty="0" smtClean="0">
                <a:solidFill>
                  <a:schemeClr val="accent4"/>
                </a:solidFill>
                <a:ea typeface="ＭＳ Ｐゴシック" pitchFamily="34" charset="-128"/>
              </a:rPr>
              <a:t>Mg </a:t>
            </a:r>
            <a:r>
              <a:rPr lang="en-US" altLang="en-US" dirty="0" smtClean="0">
                <a:solidFill>
                  <a:schemeClr val="accent4"/>
                </a:solidFill>
                <a:ea typeface="ＭＳ Ｐゴシック" pitchFamily="34" charset="-128"/>
                <a:sym typeface="Symbol" pitchFamily="18" charset="2"/>
              </a:rPr>
              <a:t> Mg</a:t>
            </a:r>
            <a:r>
              <a:rPr lang="en-US" altLang="en-US" baseline="30000" dirty="0" smtClean="0">
                <a:solidFill>
                  <a:schemeClr val="accent4"/>
                </a:solidFill>
                <a:ea typeface="ＭＳ Ｐゴシック" pitchFamily="34" charset="-128"/>
                <a:sym typeface="Symbol" pitchFamily="18" charset="2"/>
              </a:rPr>
              <a:t>2+</a:t>
            </a:r>
            <a:r>
              <a:rPr lang="en-US" altLang="en-US" dirty="0" smtClean="0">
                <a:solidFill>
                  <a:schemeClr val="accent4"/>
                </a:solidFill>
                <a:ea typeface="ＭＳ Ｐゴシック" pitchFamily="34" charset="-128"/>
                <a:sym typeface="Symbol" pitchFamily="18" charset="2"/>
              </a:rPr>
              <a:t> + 2e</a:t>
            </a:r>
            <a:r>
              <a:rPr lang="en-US" altLang="en-US" baseline="30000" dirty="0" smtClean="0">
                <a:solidFill>
                  <a:schemeClr val="accent4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-</a:t>
            </a:r>
          </a:p>
          <a:p>
            <a:pPr lvl="1"/>
            <a:r>
              <a:rPr lang="en-US" altLang="en-US" dirty="0" smtClean="0">
                <a:solidFill>
                  <a:srgbClr val="C00000"/>
                </a:solidFill>
                <a:ea typeface="ＭＳ Ｐゴシック" pitchFamily="34" charset="-128"/>
              </a:rPr>
              <a:t>Oxidation half-reaction</a:t>
            </a:r>
            <a:endParaRPr lang="en-US" altLang="en-US" b="1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grpSp>
        <p:nvGrpSpPr>
          <p:cNvPr id="61443" name="Group 9"/>
          <p:cNvGrpSpPr>
            <a:grpSpLocks/>
          </p:cNvGrpSpPr>
          <p:nvPr/>
        </p:nvGrpSpPr>
        <p:grpSpPr bwMode="auto">
          <a:xfrm>
            <a:off x="7848600" y="914400"/>
            <a:ext cx="990600" cy="523875"/>
            <a:chOff x="3962400" y="5791200"/>
            <a:chExt cx="762000" cy="523220"/>
          </a:xfrm>
        </p:grpSpPr>
        <p:sp>
          <p:nvSpPr>
            <p:cNvPr id="6144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10 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61445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04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628900" y="2933700"/>
            <a:ext cx="6553200" cy="990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2"/>
                </a:solidFill>
                <a:ea typeface="ＭＳ Ｐゴシック" pitchFamily="34" charset="-128"/>
              </a:rPr>
              <a:t>4.8	Oxidation-Reduction Reactions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Reduction</a:t>
            </a:r>
            <a:r>
              <a:rPr lang="en-US" altLang="en-US" dirty="0" smtClean="0">
                <a:ea typeface="ＭＳ Ｐゴシック" pitchFamily="34" charset="-128"/>
              </a:rPr>
              <a:t> - defined by one of the following: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gain of electrons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gain of hydrogen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loss of oxygen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accent4"/>
                </a:solidFill>
                <a:ea typeface="ＭＳ Ｐゴシック" pitchFamily="34" charset="-128"/>
              </a:rPr>
              <a:t>Example: Cl</a:t>
            </a:r>
            <a:r>
              <a:rPr lang="en-US" altLang="en-US" baseline="-25000" dirty="0" smtClean="0">
                <a:solidFill>
                  <a:schemeClr val="accent4"/>
                </a:solidFill>
                <a:ea typeface="ＭＳ Ｐゴシック" pitchFamily="34" charset="-128"/>
              </a:rPr>
              <a:t>2</a:t>
            </a:r>
            <a:r>
              <a:rPr lang="en-US" altLang="en-US" dirty="0" smtClean="0">
                <a:solidFill>
                  <a:schemeClr val="accent4"/>
                </a:solidFill>
                <a:ea typeface="ＭＳ Ｐゴシック" pitchFamily="34" charset="-128"/>
              </a:rPr>
              <a:t> + 2e</a:t>
            </a:r>
            <a:r>
              <a:rPr lang="en-US" altLang="en-US" baseline="30000" dirty="0" smtClean="0">
                <a:solidFill>
                  <a:schemeClr val="accent4"/>
                </a:solidFill>
                <a:ea typeface="ＭＳ Ｐゴシック" pitchFamily="34" charset="-128"/>
              </a:rPr>
              <a:t>-</a:t>
            </a:r>
            <a:r>
              <a:rPr lang="en-US" altLang="en-US" dirty="0" smtClean="0">
                <a:solidFill>
                  <a:schemeClr val="accent4"/>
                </a:solidFill>
                <a:ea typeface="ＭＳ Ｐゴシック" pitchFamily="34" charset="-128"/>
              </a:rPr>
              <a:t> </a:t>
            </a:r>
            <a:r>
              <a:rPr lang="en-US" altLang="en-US" dirty="0" smtClean="0">
                <a:solidFill>
                  <a:schemeClr val="accent4"/>
                </a:solidFill>
                <a:ea typeface="ＭＳ Ｐゴシック" pitchFamily="34" charset="-128"/>
                <a:sym typeface="Symbol" pitchFamily="18" charset="2"/>
              </a:rPr>
              <a:t> 2Cl</a:t>
            </a:r>
            <a:r>
              <a:rPr lang="en-US" altLang="en-US" baseline="30000" dirty="0" smtClean="0">
                <a:solidFill>
                  <a:schemeClr val="accent4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n-US" altLang="en-US" baseline="30000" dirty="0" smtClean="0">
                <a:ea typeface="ＭＳ Ｐゴシック" pitchFamily="34" charset="-128"/>
                <a:sym typeface="Symbol" pitchFamily="18" charset="2"/>
              </a:rPr>
              <a:t>	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6"/>
                </a:solidFill>
                <a:ea typeface="ＭＳ Ｐゴシック" pitchFamily="34" charset="-128"/>
                <a:sym typeface="Symbol" pitchFamily="18" charset="2"/>
              </a:rPr>
              <a:t>Reduction half-reaction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ea typeface="ＭＳ Ｐゴシック" pitchFamily="34" charset="-128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ea typeface="ＭＳ Ｐゴシック" pitchFamily="34" charset="-128"/>
                <a:sym typeface="Symbol" pitchFamily="18" charset="2"/>
              </a:rPr>
              <a:t>Cannot have oxidation without reduction</a:t>
            </a:r>
            <a:endParaRPr lang="en-US" altLang="en-US" dirty="0" smtClean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1219200" y="30480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</a:rPr>
              <a:t>Oxidation-Reduction </a:t>
            </a:r>
            <a:r>
              <a:rPr lang="en-US" altLang="en-US" dirty="0" smtClean="0">
                <a:solidFill>
                  <a:schemeClr val="tx2"/>
                </a:solidFill>
              </a:rPr>
              <a:t>Reactions</a:t>
            </a: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Line 4"/>
          <p:cNvSpPr>
            <a:spLocks noChangeShapeType="1"/>
          </p:cNvSpPr>
          <p:nvPr/>
        </p:nvSpPr>
        <p:spPr bwMode="auto">
          <a:xfrm>
            <a:off x="1905000" y="2819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Text Box 5"/>
          <p:cNvSpPr txBox="1">
            <a:spLocks noChangeArrowheads="1"/>
          </p:cNvSpPr>
          <p:nvPr/>
        </p:nvSpPr>
        <p:spPr bwMode="auto">
          <a:xfrm>
            <a:off x="1828800" y="2895600"/>
            <a:ext cx="4352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</a:rPr>
              <a:t>Mg + Cl</a:t>
            </a:r>
            <a:r>
              <a:rPr lang="en-US" altLang="en-US" sz="3200" baseline="-25000">
                <a:solidFill>
                  <a:schemeClr val="tx1"/>
                </a:solidFill>
              </a:rPr>
              <a:t>2</a:t>
            </a:r>
            <a:r>
              <a:rPr lang="en-US" altLang="en-US" sz="3200">
                <a:solidFill>
                  <a:schemeClr val="tx1"/>
                </a:solidFill>
              </a:rPr>
              <a:t>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Mg</a:t>
            </a:r>
            <a:r>
              <a:rPr lang="en-US" altLang="en-US" sz="3200" baseline="30000">
                <a:solidFill>
                  <a:schemeClr val="tx1"/>
                </a:solidFill>
                <a:sym typeface="Symbol" pitchFamily="18" charset="2"/>
              </a:rPr>
              <a:t>2+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 + 2Cl</a:t>
            </a:r>
            <a:r>
              <a:rPr lang="en-US" altLang="en-US" sz="3200" baseline="300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-</a:t>
            </a:r>
            <a:endParaRPr lang="en-US" altLang="en-US" sz="3200">
              <a:solidFill>
                <a:schemeClr val="tx1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1752600" y="3706813"/>
            <a:ext cx="3200400" cy="198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39725" indent="-33972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Oxidizing Agent</a:t>
            </a:r>
            <a:endParaRPr lang="en-US" altLang="en-US" sz="320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Is reduced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Gains electrons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Causes oxidation</a:t>
            </a:r>
          </a:p>
        </p:txBody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5334000" y="3706813"/>
            <a:ext cx="3124200" cy="198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39725" indent="-33972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Reducing Agent</a:t>
            </a:r>
            <a:endParaRPr lang="en-US" altLang="en-US" sz="320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Is oxidized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Loses electrons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Causes reduction</a:t>
            </a:r>
          </a:p>
        </p:txBody>
      </p:sp>
      <p:sp>
        <p:nvSpPr>
          <p:cNvPr id="63494" name="Rectangle 9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Oxidation and Reduction as Complementary Processes</a:t>
            </a:r>
          </a:p>
        </p:txBody>
      </p:sp>
      <p:sp>
        <p:nvSpPr>
          <p:cNvPr id="63495" name="Text Box 11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7162800" cy="990600"/>
          </a:xfrm>
          <a:noFill/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Mg           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 Mg</a:t>
            </a:r>
            <a:r>
              <a:rPr lang="en-US" altLang="en-US" baseline="30000" dirty="0" smtClean="0">
                <a:ea typeface="ＭＳ Ｐゴシック" pitchFamily="34" charset="-128"/>
                <a:sym typeface="Symbol" pitchFamily="18" charset="2"/>
              </a:rPr>
              <a:t>2+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 + 2e</a:t>
            </a:r>
            <a:r>
              <a:rPr lang="en-US" altLang="en-US" baseline="30000" dirty="0" smtClean="0">
                <a:ea typeface="ＭＳ Ｐゴシック" pitchFamily="34" charset="-128"/>
                <a:sym typeface="Symbol" pitchFamily="18" charset="2"/>
              </a:rPr>
              <a:t>-  </a:t>
            </a:r>
            <a:r>
              <a:rPr lang="en-US" altLang="en-US" sz="2000" baseline="30000" dirty="0" smtClean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en-US" sz="2000" dirty="0" smtClean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oxidation half-reaction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Cl</a:t>
            </a:r>
            <a:r>
              <a:rPr lang="en-US" altLang="en-US" baseline="-25000" dirty="0" smtClean="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 + 2e</a:t>
            </a:r>
            <a:r>
              <a:rPr lang="en-US" altLang="en-US" baseline="30000" dirty="0" smtClean="0">
                <a:ea typeface="ＭＳ Ｐゴシック" pitchFamily="34" charset="-128"/>
                <a:sym typeface="Symbol" pitchFamily="18" charset="2"/>
              </a:rPr>
              <a:t>-    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 2Cl</a:t>
            </a:r>
            <a:r>
              <a:rPr lang="en-US" altLang="en-US" baseline="30000" dirty="0" smtClean="0">
                <a:ea typeface="ＭＳ Ｐゴシック" pitchFamily="34" charset="-128"/>
                <a:sym typeface="Symbol" pitchFamily="18" charset="2"/>
              </a:rPr>
              <a:t>-	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    </a:t>
            </a:r>
            <a:r>
              <a:rPr lang="en-US" altLang="en-US" baseline="30000" dirty="0" smtClean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(reduction half-reaction)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 smtClean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 rot="162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smtClean="0">
                <a:solidFill>
                  <a:schemeClr val="bg2"/>
                </a:solidFill>
                <a:ea typeface="ＭＳ Ｐゴシック" pitchFamily="34" charset="-128"/>
              </a:rPr>
              <a:t>4.8	Oxidation-Reduction Reactions</a:t>
            </a:r>
            <a:endParaRPr lang="en-US" altLang="en-US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2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reeform 7"/>
          <p:cNvSpPr>
            <a:spLocks/>
          </p:cNvSpPr>
          <p:nvPr/>
        </p:nvSpPr>
        <p:spPr bwMode="auto">
          <a:xfrm>
            <a:off x="2514600" y="4254500"/>
            <a:ext cx="3276600" cy="698500"/>
          </a:xfrm>
          <a:custGeom>
            <a:avLst/>
            <a:gdLst>
              <a:gd name="T0" fmla="*/ 0 w 2064"/>
              <a:gd name="T1" fmla="*/ 0 h 440"/>
              <a:gd name="T2" fmla="*/ 2147483647 w 2064"/>
              <a:gd name="T3" fmla="*/ 1088707500 h 440"/>
              <a:gd name="T4" fmla="*/ 2147483647 w 2064"/>
              <a:gd name="T5" fmla="*/ 120967500 h 440"/>
              <a:gd name="T6" fmla="*/ 0 60000 65536"/>
              <a:gd name="T7" fmla="*/ 0 60000 65536"/>
              <a:gd name="T8" fmla="*/ 0 60000 65536"/>
              <a:gd name="T9" fmla="*/ 0 w 2064"/>
              <a:gd name="T10" fmla="*/ 0 h 440"/>
              <a:gd name="T11" fmla="*/ 2064 w 2064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440">
                <a:moveTo>
                  <a:pt x="0" y="0"/>
                </a:moveTo>
                <a:cubicBezTo>
                  <a:pt x="596" y="212"/>
                  <a:pt x="1192" y="424"/>
                  <a:pt x="1536" y="432"/>
                </a:cubicBezTo>
                <a:cubicBezTo>
                  <a:pt x="1880" y="440"/>
                  <a:pt x="1972" y="244"/>
                  <a:pt x="2064" y="48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Text Box 8"/>
          <p:cNvSpPr txBox="1">
            <a:spLocks noChangeArrowheads="1"/>
          </p:cNvSpPr>
          <p:nvPr/>
        </p:nvSpPr>
        <p:spPr bwMode="auto">
          <a:xfrm>
            <a:off x="1524000" y="5029200"/>
            <a:ext cx="67818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Zn is being </a:t>
            </a:r>
            <a:r>
              <a:rPr lang="en-US" altLang="en-US" sz="3200" dirty="0">
                <a:solidFill>
                  <a:schemeClr val="accent2"/>
                </a:solidFill>
              </a:rPr>
              <a:t>oxidized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Cu</a:t>
            </a:r>
            <a:r>
              <a:rPr lang="en-US" altLang="en-US" sz="3200" baseline="30000" dirty="0">
                <a:solidFill>
                  <a:schemeClr val="tx1"/>
                </a:solidFill>
              </a:rPr>
              <a:t>2+</a:t>
            </a:r>
            <a:r>
              <a:rPr lang="en-US" altLang="en-US" sz="3200" dirty="0">
                <a:solidFill>
                  <a:schemeClr val="tx1"/>
                </a:solidFill>
              </a:rPr>
              <a:t> is </a:t>
            </a:r>
            <a:r>
              <a:rPr lang="en-US" altLang="en-US" sz="3200" dirty="0">
                <a:solidFill>
                  <a:schemeClr val="folHlink"/>
                </a:solidFill>
              </a:rPr>
              <a:t>reduced</a:t>
            </a:r>
          </a:p>
        </p:txBody>
      </p:sp>
      <p:sp>
        <p:nvSpPr>
          <p:cNvPr id="67587" name="Freeform 9"/>
          <p:cNvSpPr>
            <a:spLocks/>
          </p:cNvSpPr>
          <p:nvPr/>
        </p:nvSpPr>
        <p:spPr bwMode="auto">
          <a:xfrm>
            <a:off x="3675063" y="4267200"/>
            <a:ext cx="4021137" cy="666750"/>
          </a:xfrm>
          <a:custGeom>
            <a:avLst/>
            <a:gdLst>
              <a:gd name="T0" fmla="*/ 0 w 2533"/>
              <a:gd name="T1" fmla="*/ 0 h 420"/>
              <a:gd name="T2" fmla="*/ 2147483647 w 2533"/>
              <a:gd name="T3" fmla="*/ 1028223750 h 420"/>
              <a:gd name="T4" fmla="*/ 2147483647 w 2533"/>
              <a:gd name="T5" fmla="*/ 181451250 h 420"/>
              <a:gd name="T6" fmla="*/ 0 60000 65536"/>
              <a:gd name="T7" fmla="*/ 0 60000 65536"/>
              <a:gd name="T8" fmla="*/ 0 60000 65536"/>
              <a:gd name="T9" fmla="*/ 0 w 2533"/>
              <a:gd name="T10" fmla="*/ 0 h 420"/>
              <a:gd name="T11" fmla="*/ 2533 w 2533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3" h="420">
                <a:moveTo>
                  <a:pt x="0" y="0"/>
                </a:moveTo>
                <a:cubicBezTo>
                  <a:pt x="329" y="68"/>
                  <a:pt x="1535" y="396"/>
                  <a:pt x="1957" y="408"/>
                </a:cubicBezTo>
                <a:cubicBezTo>
                  <a:pt x="2379" y="420"/>
                  <a:pt x="2437" y="128"/>
                  <a:pt x="2533" y="72"/>
                </a:cubicBez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1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Voltaic Cells</a:t>
            </a:r>
          </a:p>
        </p:txBody>
      </p:sp>
      <p:sp>
        <p:nvSpPr>
          <p:cNvPr id="6759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7467600" cy="41148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Voltaic cell</a:t>
            </a:r>
            <a:r>
              <a:rPr lang="en-US" altLang="en-US" b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– electrochemical cell that converts stored chemical energy into electrical energy</a:t>
            </a:r>
          </a:p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pitchFamily="34" charset="-128"/>
              </a:rPr>
              <a:t>Consider the following reaction: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Zn(s) + Cu</a:t>
            </a:r>
            <a:r>
              <a:rPr lang="en-US" altLang="en-US" baseline="30000" dirty="0" smtClean="0">
                <a:ea typeface="ＭＳ Ｐゴシック" pitchFamily="34" charset="-128"/>
              </a:rPr>
              <a:t>2+</a:t>
            </a:r>
            <a:r>
              <a:rPr lang="en-US" altLang="en-US" dirty="0" smtClean="0">
                <a:ea typeface="ＭＳ Ｐゴシック" pitchFamily="34" charset="-128"/>
              </a:rPr>
              <a:t>(</a:t>
            </a:r>
            <a:r>
              <a:rPr lang="en-US" altLang="en-US" dirty="0" err="1" smtClean="0">
                <a:ea typeface="ＭＳ Ｐゴシック" pitchFamily="34" charset="-128"/>
              </a:rPr>
              <a:t>aq</a:t>
            </a:r>
            <a:r>
              <a:rPr lang="en-US" altLang="en-US" dirty="0" smtClean="0">
                <a:ea typeface="ＭＳ Ｐゴシック" pitchFamily="34" charset="-128"/>
              </a:rPr>
              <a:t>) 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 Zn</a:t>
            </a:r>
            <a:r>
              <a:rPr lang="en-US" altLang="en-US" baseline="30000" dirty="0" smtClean="0">
                <a:ea typeface="ＭＳ Ｐゴシック" pitchFamily="34" charset="-128"/>
                <a:sym typeface="Symbol" pitchFamily="18" charset="2"/>
              </a:rPr>
              <a:t>2+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en-US" dirty="0" err="1" smtClean="0">
                <a:ea typeface="ＭＳ Ｐゴシック" pitchFamily="34" charset="-128"/>
                <a:sym typeface="Symbol" pitchFamily="18" charset="2"/>
              </a:rPr>
              <a:t>aq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) + Cu(s)</a:t>
            </a:r>
          </a:p>
        </p:txBody>
      </p:sp>
      <p:grpSp>
        <p:nvGrpSpPr>
          <p:cNvPr id="67591" name="Group 9"/>
          <p:cNvGrpSpPr>
            <a:grpSpLocks/>
          </p:cNvGrpSpPr>
          <p:nvPr/>
        </p:nvGrpSpPr>
        <p:grpSpPr bwMode="auto">
          <a:xfrm>
            <a:off x="8001000" y="2362200"/>
            <a:ext cx="838200" cy="523875"/>
            <a:chOff x="3886200" y="5791200"/>
            <a:chExt cx="838200" cy="523220"/>
          </a:xfrm>
        </p:grpSpPr>
        <p:sp>
          <p:nvSpPr>
            <p:cNvPr id="67592" name="TextBox 9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11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67593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 rot="162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smtClean="0">
                <a:solidFill>
                  <a:schemeClr val="bg2"/>
                </a:solidFill>
                <a:ea typeface="ＭＳ Ｐゴシック" pitchFamily="34" charset="-128"/>
              </a:rPr>
              <a:t>4.8	Oxidation-Reduction Reactions</a:t>
            </a:r>
            <a:endParaRPr lang="en-US" altLang="en-US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43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5"/>
          <p:cNvSpPr>
            <a:spLocks noChangeArrowheads="1"/>
          </p:cNvSpPr>
          <p:nvPr/>
        </p:nvSpPr>
        <p:spPr bwMode="auto">
          <a:xfrm>
            <a:off x="2057400" y="2667000"/>
            <a:ext cx="6324600" cy="990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81100"/>
            <a:ext cx="7391400" cy="4953000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P</a:t>
            </a:r>
            <a:r>
              <a:rPr lang="en-US" altLang="en-US" dirty="0" smtClean="0">
                <a:ea typeface="ＭＳ Ｐゴシック" pitchFamily="34" charset="-128"/>
              </a:rPr>
              <a:t>ractical unit for defining a collection of atoms is the </a:t>
            </a:r>
            <a:r>
              <a:rPr lang="en-US" altLang="en-US" b="1" dirty="0" smtClean="0">
                <a:solidFill>
                  <a:srgbClr val="006600"/>
                </a:solidFill>
                <a:ea typeface="ＭＳ Ｐゴシック" pitchFamily="34" charset="-128"/>
              </a:rPr>
              <a:t>mole</a:t>
            </a:r>
          </a:p>
          <a:p>
            <a:pPr>
              <a:buFontTx/>
              <a:buNone/>
            </a:pPr>
            <a:endParaRPr lang="en-US" altLang="en-US" b="1" dirty="0" smtClean="0">
              <a:solidFill>
                <a:srgbClr val="E87118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     </a:t>
            </a:r>
            <a:r>
              <a:rPr lang="en-US" altLang="en-US" dirty="0" smtClean="0">
                <a:solidFill>
                  <a:srgbClr val="002060"/>
                </a:solidFill>
                <a:ea typeface="ＭＳ Ｐゴシック" pitchFamily="34" charset="-128"/>
              </a:rPr>
              <a:t>1 mole of atoms = 6.022 </a:t>
            </a:r>
            <a:r>
              <a:rPr lang="en-US" altLang="en-US" dirty="0" smtClean="0">
                <a:solidFill>
                  <a:srgbClr val="002060"/>
                </a:solidFill>
                <a:ea typeface="ＭＳ Ｐゴシック" pitchFamily="34" charset="-128"/>
                <a:sym typeface="Symbol" pitchFamily="18" charset="2"/>
              </a:rPr>
              <a:t></a:t>
            </a:r>
            <a:r>
              <a:rPr lang="en-US" altLang="en-US" dirty="0" smtClean="0">
                <a:solidFill>
                  <a:srgbClr val="002060"/>
                </a:solidFill>
                <a:ea typeface="ＭＳ Ｐゴシック" pitchFamily="34" charset="-128"/>
              </a:rPr>
              <a:t> 10</a:t>
            </a:r>
            <a:r>
              <a:rPr lang="en-US" altLang="en-US" baseline="30000" dirty="0" smtClean="0">
                <a:solidFill>
                  <a:srgbClr val="002060"/>
                </a:solidFill>
                <a:ea typeface="ＭＳ Ｐゴシック" pitchFamily="34" charset="-128"/>
              </a:rPr>
              <a:t>23</a:t>
            </a:r>
            <a:r>
              <a:rPr lang="en-US" altLang="en-US" dirty="0" smtClean="0">
                <a:solidFill>
                  <a:srgbClr val="002060"/>
                </a:solidFill>
                <a:ea typeface="ＭＳ Ｐゴシック" pitchFamily="34" charset="-128"/>
              </a:rPr>
              <a:t> atoms</a:t>
            </a:r>
          </a:p>
          <a:p>
            <a:pPr>
              <a:buFontTx/>
              <a:buNone/>
            </a:pPr>
            <a:endParaRPr lang="en-US" altLang="en-US" dirty="0" smtClean="0">
              <a:solidFill>
                <a:schemeClr val="folHlink"/>
              </a:solidFill>
              <a:ea typeface="ＭＳ Ｐゴシック" pitchFamily="34" charset="-128"/>
            </a:endParaRPr>
          </a:p>
          <a:p>
            <a:r>
              <a:rPr lang="en-US" altLang="en-US" b="1" dirty="0" smtClean="0">
                <a:ea typeface="ＭＳ Ｐゴシック" pitchFamily="34" charset="-128"/>
              </a:rPr>
              <a:t>Avogadro’</a:t>
            </a:r>
            <a:r>
              <a:rPr lang="en-US" altLang="ja-JP" b="1" dirty="0" smtClean="0">
                <a:ea typeface="ＭＳ Ｐゴシック" pitchFamily="34" charset="-128"/>
              </a:rPr>
              <a:t>s number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Basis for the concept of the mole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077200" cy="6858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Mole and Avogadro’</a:t>
            </a:r>
            <a:r>
              <a:rPr lang="en-US" altLang="ja-JP" dirty="0" smtClean="0">
                <a:ea typeface="ＭＳ Ｐゴシック" pitchFamily="34" charset="-128"/>
              </a:rPr>
              <a:t>s Number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 rot="-5400000">
            <a:off x="-2438400" y="2895600"/>
            <a:ext cx="632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4.1 The Mole Concept and Atoms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935227" y="1868263"/>
            <a:ext cx="762000" cy="523875"/>
            <a:chOff x="3962400" y="5791200"/>
            <a:chExt cx="762000" cy="523220"/>
          </a:xfrm>
        </p:grpSpPr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>
                  <a:solidFill>
                    <a:schemeClr val="accent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9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1828800" y="1371600"/>
            <a:ext cx="6428363" cy="5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dirty="0" smtClean="0">
                <a:solidFill>
                  <a:schemeClr val="tx1"/>
                </a:solidFill>
              </a:rPr>
              <a:t>Zn(</a:t>
            </a:r>
            <a:r>
              <a:rPr lang="en-US" altLang="en-US" sz="3200" i="1" dirty="0" smtClean="0">
                <a:solidFill>
                  <a:schemeClr val="tx1"/>
                </a:solidFill>
              </a:rPr>
              <a:t>s</a:t>
            </a:r>
            <a:r>
              <a:rPr lang="en-US" altLang="en-US" sz="3200" dirty="0" smtClean="0">
                <a:solidFill>
                  <a:schemeClr val="tx1"/>
                </a:solidFill>
              </a:rPr>
              <a:t>) </a:t>
            </a:r>
            <a:r>
              <a:rPr lang="en-US" altLang="en-US" sz="3200" dirty="0">
                <a:solidFill>
                  <a:schemeClr val="tx1"/>
                </a:solidFill>
              </a:rPr>
              <a:t>+ Cu</a:t>
            </a:r>
            <a:r>
              <a:rPr lang="en-US" altLang="en-US" sz="3200" baseline="30000" dirty="0">
                <a:solidFill>
                  <a:schemeClr val="tx1"/>
                </a:solidFill>
              </a:rPr>
              <a:t>2+</a:t>
            </a:r>
            <a:r>
              <a:rPr lang="en-US" altLang="en-US" sz="3200" dirty="0">
                <a:solidFill>
                  <a:schemeClr val="tx1"/>
                </a:solidFill>
              </a:rPr>
              <a:t>(</a:t>
            </a:r>
            <a:r>
              <a:rPr lang="en-US" altLang="en-US" sz="3200" i="1" dirty="0" err="1">
                <a:solidFill>
                  <a:schemeClr val="tx1"/>
                </a:solidFill>
              </a:rPr>
              <a:t>aq</a:t>
            </a:r>
            <a:r>
              <a:rPr lang="en-US" altLang="en-US" sz="3200" dirty="0">
                <a:solidFill>
                  <a:schemeClr val="tx1"/>
                </a:solidFill>
              </a:rPr>
              <a:t>) </a:t>
            </a:r>
            <a:r>
              <a:rPr lang="en-US" altLang="en-US" sz="3200" dirty="0">
                <a:solidFill>
                  <a:schemeClr val="tx1"/>
                </a:solidFill>
                <a:sym typeface="Symbol" pitchFamily="18" charset="2"/>
              </a:rPr>
              <a:t> Zn</a:t>
            </a:r>
            <a:r>
              <a:rPr lang="en-US" altLang="en-US" sz="3200" baseline="30000" dirty="0">
                <a:solidFill>
                  <a:schemeClr val="tx1"/>
                </a:solidFill>
                <a:sym typeface="Symbol" pitchFamily="18" charset="2"/>
              </a:rPr>
              <a:t>2+</a:t>
            </a:r>
            <a:r>
              <a:rPr lang="en-US" altLang="en-US" sz="3200" dirty="0">
                <a:solidFill>
                  <a:schemeClr val="tx1"/>
                </a:solidFill>
                <a:sym typeface="Symbol" pitchFamily="18" charset="2"/>
              </a:rPr>
              <a:t>(</a:t>
            </a:r>
            <a:r>
              <a:rPr lang="en-US" altLang="en-US" sz="3200" i="1" dirty="0" err="1">
                <a:solidFill>
                  <a:schemeClr val="tx1"/>
                </a:solidFill>
                <a:sym typeface="Symbol" pitchFamily="18" charset="2"/>
              </a:rPr>
              <a:t>aq</a:t>
            </a:r>
            <a:r>
              <a:rPr lang="en-US" altLang="en-US" sz="3200" dirty="0">
                <a:solidFill>
                  <a:schemeClr val="tx1"/>
                </a:solidFill>
                <a:sym typeface="Symbol" pitchFamily="18" charset="2"/>
              </a:rPr>
              <a:t>) + Cu(</a:t>
            </a:r>
            <a:r>
              <a:rPr lang="en-US" altLang="en-US" sz="3200" i="1" dirty="0">
                <a:solidFill>
                  <a:schemeClr val="tx1"/>
                </a:solidFill>
                <a:sym typeface="Symbol" pitchFamily="18" charset="2"/>
              </a:rPr>
              <a:t>s</a:t>
            </a:r>
            <a:r>
              <a:rPr lang="en-US" altLang="en-US" sz="3200" dirty="0">
                <a:solidFill>
                  <a:schemeClr val="tx1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086600" cy="9144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Voltaic Cells - Example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0" y="2362200"/>
            <a:ext cx="7391400" cy="4191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ea typeface="ＭＳ Ｐゴシック" pitchFamily="34" charset="-128"/>
              </a:rPr>
              <a:t>If the two reactants are placed in the same flask they cannot produce electrical current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ea typeface="ＭＳ Ｐゴシック" pitchFamily="34" charset="-128"/>
              </a:rPr>
              <a:t>A voltaic cell separates the two half reactions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ea typeface="ＭＳ Ｐゴシック" pitchFamily="34" charset="-128"/>
              </a:rPr>
              <a:t>This makes the electrons flow through a wire to allow the oxidation and reduction to occur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rot="162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smtClean="0">
                <a:solidFill>
                  <a:schemeClr val="bg2"/>
                </a:solidFill>
                <a:ea typeface="ＭＳ Ｐゴシック" pitchFamily="34" charset="-128"/>
              </a:rPr>
              <a:t>4.8	Oxidation-Reduction Reactions</a:t>
            </a:r>
            <a:endParaRPr lang="en-US" altLang="en-US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91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5"/>
          <p:cNvSpPr txBox="1">
            <a:spLocks noChangeArrowheads="1"/>
          </p:cNvSpPr>
          <p:nvPr/>
        </p:nvSpPr>
        <p:spPr bwMode="auto">
          <a:xfrm>
            <a:off x="1905000" y="5141913"/>
            <a:ext cx="36576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en-US" sz="3200">
                <a:solidFill>
                  <a:schemeClr val="tx1"/>
                </a:solidFill>
              </a:rPr>
              <a:t>Zn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Zn</a:t>
            </a:r>
            <a:r>
              <a:rPr lang="en-US" altLang="en-US" sz="3200" baseline="30000">
                <a:solidFill>
                  <a:schemeClr val="tx1"/>
                </a:solidFill>
                <a:sym typeface="Symbol" pitchFamily="18" charset="2"/>
              </a:rPr>
              <a:t>2+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 + 2e</a:t>
            </a:r>
            <a:r>
              <a:rPr lang="en-US" altLang="en-US" sz="3200" baseline="30000">
                <a:solidFill>
                  <a:schemeClr val="tx1"/>
                </a:solidFill>
                <a:sym typeface="Symbol" pitchFamily="18" charset="2"/>
              </a:rPr>
              <a:t>-</a:t>
            </a:r>
            <a:endParaRPr lang="en-US" altLang="en-US" sz="3200">
              <a:solidFill>
                <a:schemeClr val="tx1"/>
              </a:solidFill>
              <a:sym typeface="Symbol" pitchFamily="18" charset="2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en-US" sz="3200" b="1">
                <a:solidFill>
                  <a:schemeClr val="accent2"/>
                </a:solidFill>
                <a:sym typeface="Symbol" pitchFamily="18" charset="2"/>
              </a:rPr>
              <a:t>Oxidation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en-US" sz="2800">
                <a:solidFill>
                  <a:schemeClr val="accent2"/>
                </a:solidFill>
                <a:sym typeface="Symbol" pitchFamily="18" charset="2"/>
              </a:rPr>
              <a:t>anode</a:t>
            </a:r>
            <a:r>
              <a:rPr lang="en-US" altLang="en-US" sz="2800">
                <a:solidFill>
                  <a:schemeClr val="tx1"/>
                </a:solidFill>
                <a:sym typeface="Symbol" pitchFamily="18" charset="2"/>
              </a:rPr>
              <a:t> – electrode 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en-US" sz="2800">
                <a:solidFill>
                  <a:schemeClr val="tx1"/>
                </a:solidFill>
                <a:sym typeface="Symbol" pitchFamily="18" charset="2"/>
              </a:rPr>
              <a:t>where oxidation occurs</a:t>
            </a: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69634" name="Text Box 6"/>
          <p:cNvSpPr txBox="1">
            <a:spLocks noChangeArrowheads="1"/>
          </p:cNvSpPr>
          <p:nvPr/>
        </p:nvSpPr>
        <p:spPr bwMode="auto">
          <a:xfrm>
            <a:off x="5105400" y="4876800"/>
            <a:ext cx="396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25000"/>
              </a:spcBef>
            </a:pPr>
            <a:r>
              <a:rPr lang="en-US" altLang="en-US" sz="3200">
                <a:solidFill>
                  <a:schemeClr val="tx1"/>
                </a:solidFill>
              </a:rPr>
              <a:t>Cu</a:t>
            </a:r>
            <a:r>
              <a:rPr lang="en-US" altLang="en-US" sz="3200" baseline="30000">
                <a:solidFill>
                  <a:schemeClr val="tx1"/>
                </a:solidFill>
              </a:rPr>
              <a:t>2+</a:t>
            </a:r>
            <a:r>
              <a:rPr lang="en-US" altLang="en-US" sz="3200">
                <a:solidFill>
                  <a:schemeClr val="tx1"/>
                </a:solidFill>
              </a:rPr>
              <a:t> + 2e</a:t>
            </a:r>
            <a:r>
              <a:rPr lang="en-US" altLang="en-US" sz="3200" baseline="30000">
                <a:solidFill>
                  <a:schemeClr val="tx1"/>
                </a:solidFill>
              </a:rPr>
              <a:t>-</a:t>
            </a:r>
            <a:r>
              <a:rPr lang="en-US" altLang="en-US" sz="3200">
                <a:solidFill>
                  <a:schemeClr val="tx1"/>
                </a:solidFill>
              </a:rPr>
              <a:t>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Cu</a:t>
            </a:r>
          </a:p>
          <a:p>
            <a:pPr>
              <a:lnSpc>
                <a:spcPct val="70000"/>
              </a:lnSpc>
              <a:spcBef>
                <a:spcPct val="25000"/>
              </a:spcBef>
            </a:pPr>
            <a:r>
              <a:rPr lang="en-US" altLang="en-US" sz="3200" b="1">
                <a:solidFill>
                  <a:schemeClr val="folHlink"/>
                </a:solidFill>
                <a:sym typeface="Symbol" pitchFamily="18" charset="2"/>
              </a:rPr>
              <a:t>Reduction</a:t>
            </a:r>
          </a:p>
          <a:p>
            <a:pPr>
              <a:lnSpc>
                <a:spcPct val="70000"/>
              </a:lnSpc>
              <a:spcBef>
                <a:spcPct val="25000"/>
              </a:spcBef>
            </a:pPr>
            <a:r>
              <a:rPr lang="en-US" altLang="en-US" sz="2800">
                <a:solidFill>
                  <a:schemeClr val="folHlink"/>
                </a:solidFill>
                <a:sym typeface="Symbol" pitchFamily="18" charset="2"/>
              </a:rPr>
              <a:t>cathode</a:t>
            </a:r>
            <a:r>
              <a:rPr lang="en-US" altLang="en-US" sz="2800">
                <a:solidFill>
                  <a:schemeClr val="tx1"/>
                </a:solidFill>
                <a:sym typeface="Symbol" pitchFamily="18" charset="2"/>
              </a:rPr>
              <a:t> – electrode where reduction occurs</a:t>
            </a:r>
          </a:p>
        </p:txBody>
      </p:sp>
      <p:sp>
        <p:nvSpPr>
          <p:cNvPr id="69636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9144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Voltaic Cell Generating Electrical Current</a:t>
            </a:r>
          </a:p>
        </p:txBody>
      </p:sp>
      <p:pic>
        <p:nvPicPr>
          <p:cNvPr id="69637" name="Picture 9" descr="G:\Graphics\Powerpoint\MH_DCM\Denniston\Final files\chapter 08\Jpg\Photos\den02621_08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572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 rot="162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smtClean="0">
                <a:solidFill>
                  <a:schemeClr val="bg2"/>
                </a:solidFill>
                <a:ea typeface="ＭＳ Ｐゴシック" pitchFamily="34" charset="-128"/>
              </a:rPr>
              <a:t>4.8	Oxidation-Reduction Reactions</a:t>
            </a:r>
            <a:endParaRPr lang="en-US" altLang="en-US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10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Voltaic Cell Representation</a:t>
            </a:r>
          </a:p>
        </p:txBody>
      </p:sp>
      <p:sp>
        <p:nvSpPr>
          <p:cNvPr id="706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70660" name="Picture 7" descr="G:\Graphics\Powerpoint\MH_DCM\Denniston\Final files\chapter 08\Jpg\Line Art\den02621_08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8580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 rot="162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smtClean="0">
                <a:solidFill>
                  <a:schemeClr val="bg2"/>
                </a:solidFill>
                <a:ea typeface="ＭＳ Ｐゴシック" pitchFamily="34" charset="-128"/>
              </a:rPr>
              <a:t>4.8	Oxidation-Reduction Reactions</a:t>
            </a:r>
            <a:endParaRPr lang="en-US" altLang="en-US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7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Electrolysis</a:t>
            </a:r>
          </a:p>
        </p:txBody>
      </p:sp>
      <p:sp>
        <p:nvSpPr>
          <p:cNvPr id="7270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73914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Electrolysis</a:t>
            </a:r>
            <a:r>
              <a:rPr lang="en-US" altLang="en-US" dirty="0" smtClean="0">
                <a:ea typeface="ＭＳ Ｐゴシック" pitchFamily="34" charset="-128"/>
              </a:rPr>
              <a:t> – uses electrical energy to cause nonspontaneous oxidation-reduction reactions to occur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These reactions are the reverse of a voltaic cell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Rechargeable battery</a:t>
            </a:r>
          </a:p>
          <a:p>
            <a:pPr lvl="2">
              <a:lnSpc>
                <a:spcPct val="85000"/>
              </a:lnSpc>
              <a:spcBef>
                <a:spcPct val="3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When powering a device behaves as voltaic cell</a:t>
            </a:r>
          </a:p>
          <a:p>
            <a:pPr lvl="2">
              <a:lnSpc>
                <a:spcPct val="85000"/>
              </a:lnSpc>
              <a:spcBef>
                <a:spcPct val="3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With time the chemical reaction nears completion</a:t>
            </a:r>
          </a:p>
          <a:p>
            <a:pPr lvl="2">
              <a:lnSpc>
                <a:spcPct val="85000"/>
              </a:lnSpc>
              <a:spcBef>
                <a:spcPct val="3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Battery appears to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run down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 lvl="2">
              <a:lnSpc>
                <a:spcPct val="85000"/>
              </a:lnSpc>
              <a:spcBef>
                <a:spcPct val="3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Cell reaction is reversible when battery attached to charger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ea typeface="ＭＳ Ｐゴシック" pitchFamily="34" charset="-128"/>
            </a:endParaRPr>
          </a:p>
        </p:txBody>
      </p:sp>
      <p:grpSp>
        <p:nvGrpSpPr>
          <p:cNvPr id="72708" name="Group 9"/>
          <p:cNvGrpSpPr>
            <a:grpSpLocks/>
          </p:cNvGrpSpPr>
          <p:nvPr/>
        </p:nvGrpSpPr>
        <p:grpSpPr bwMode="auto">
          <a:xfrm>
            <a:off x="8001000" y="2895600"/>
            <a:ext cx="838200" cy="523875"/>
            <a:chOff x="3886200" y="5791200"/>
            <a:chExt cx="838200" cy="523220"/>
          </a:xfrm>
        </p:grpSpPr>
        <p:sp>
          <p:nvSpPr>
            <p:cNvPr id="72709" name="TextBox 6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11</a:t>
              </a:r>
            </a:p>
          </p:txBody>
        </p:sp>
        <p:sp>
          <p:nvSpPr>
            <p:cNvPr id="72710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 rot="162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smtClean="0">
                <a:solidFill>
                  <a:schemeClr val="bg2"/>
                </a:solidFill>
                <a:ea typeface="ＭＳ Ｐゴシック" pitchFamily="34" charset="-128"/>
              </a:rPr>
              <a:t>4.8	Oxidation-Reduction Reactions</a:t>
            </a:r>
            <a:endParaRPr lang="en-US" altLang="en-US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72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3"/>
          <p:cNvSpPr txBox="1">
            <a:spLocks noChangeArrowheads="1"/>
          </p:cNvSpPr>
          <p:nvPr/>
        </p:nvSpPr>
        <p:spPr bwMode="auto">
          <a:xfrm>
            <a:off x="8496300" y="754063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64515" name="Rectangle 9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Applications of Oxidation and Reduction</a:t>
            </a:r>
          </a:p>
        </p:txBody>
      </p:sp>
      <p:sp>
        <p:nvSpPr>
          <p:cNvPr id="6451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7239000" cy="4495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Corrosion</a:t>
            </a:r>
            <a:r>
              <a:rPr lang="en-US" altLang="en-US" dirty="0" smtClean="0">
                <a:ea typeface="ＭＳ Ｐゴシック" pitchFamily="34" charset="-128"/>
              </a:rPr>
              <a:t> - the deterioration of metals caused by an oxidation-reduction process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Example: rust (oxidation of iron)</a:t>
            </a:r>
          </a:p>
          <a:p>
            <a:pPr lvl="1" algn="ctr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4Fe(s) + 3O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(g) 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 2Fe</a:t>
            </a:r>
            <a:r>
              <a:rPr lang="en-US" altLang="en-US" baseline="-25000" dirty="0" smtClean="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O</a:t>
            </a:r>
            <a:r>
              <a:rPr lang="en-US" altLang="en-US" baseline="-25000" dirty="0" smtClean="0">
                <a:ea typeface="ＭＳ Ｐゴシック" pitchFamily="34" charset="-128"/>
                <a:sym typeface="Symbol" pitchFamily="18" charset="2"/>
              </a:rPr>
              <a:t>3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(s)</a:t>
            </a:r>
            <a:endParaRPr lang="en-US" altLang="en-US" sz="3200" dirty="0" smtClean="0">
              <a:ea typeface="ＭＳ Ｐゴシック" pitchFamily="34" charset="-128"/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Combustion</a:t>
            </a:r>
            <a:r>
              <a:rPr lang="en-US" altLang="en-US" dirty="0" smtClean="0">
                <a:ea typeface="ＭＳ Ｐゴシック" pitchFamily="34" charset="-128"/>
              </a:rPr>
              <a:t> of Fossil Fuels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Example: natural gas furnaces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CH</a:t>
            </a:r>
            <a:r>
              <a:rPr lang="en-US" altLang="en-US" sz="2800" baseline="-25000" dirty="0" smtClean="0">
                <a:ea typeface="ＭＳ Ｐゴシック" pitchFamily="34" charset="-128"/>
              </a:rPr>
              <a:t>4</a:t>
            </a:r>
            <a:r>
              <a:rPr lang="en-US" altLang="en-US" sz="2800" dirty="0" smtClean="0">
                <a:ea typeface="ＭＳ Ｐゴシック" pitchFamily="34" charset="-128"/>
              </a:rPr>
              <a:t>(g) + 2O</a:t>
            </a:r>
            <a:r>
              <a:rPr lang="en-US" altLang="en-US" sz="2800" baseline="-25000" dirty="0" smtClean="0">
                <a:ea typeface="ＭＳ Ｐゴシック" pitchFamily="34" charset="-128"/>
              </a:rPr>
              <a:t>2</a:t>
            </a:r>
            <a:r>
              <a:rPr lang="en-US" altLang="en-US" sz="2800" dirty="0" smtClean="0">
                <a:ea typeface="ＭＳ Ｐゴシック" pitchFamily="34" charset="-128"/>
              </a:rPr>
              <a:t>(g)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 CO</a:t>
            </a:r>
            <a:r>
              <a:rPr lang="en-US" altLang="en-US" sz="2800" baseline="-25000" dirty="0" smtClean="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(g) + 2H</a:t>
            </a:r>
            <a:r>
              <a:rPr lang="en-US" altLang="en-US" sz="2800" baseline="-25000" dirty="0" smtClean="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O(g)</a:t>
            </a:r>
            <a:endParaRPr lang="en-US" altLang="en-US" b="1" dirty="0" smtClean="0">
              <a:ea typeface="ＭＳ Ｐゴシック" pitchFamily="34" charset="-128"/>
            </a:endParaRPr>
          </a:p>
        </p:txBody>
      </p:sp>
      <p:grpSp>
        <p:nvGrpSpPr>
          <p:cNvPr id="64517" name="Group 9"/>
          <p:cNvGrpSpPr>
            <a:grpSpLocks/>
          </p:cNvGrpSpPr>
          <p:nvPr/>
        </p:nvGrpSpPr>
        <p:grpSpPr bwMode="auto">
          <a:xfrm>
            <a:off x="8001000" y="1295400"/>
            <a:ext cx="838200" cy="523875"/>
            <a:chOff x="3886200" y="5791200"/>
            <a:chExt cx="838200" cy="523220"/>
          </a:xfrm>
        </p:grpSpPr>
        <p:sp>
          <p:nvSpPr>
            <p:cNvPr id="64518" name="TextBox 7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762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12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64519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 rot="162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smtClean="0">
                <a:solidFill>
                  <a:schemeClr val="bg2"/>
                </a:solidFill>
                <a:ea typeface="ＭＳ Ｐゴシック" pitchFamily="34" charset="-128"/>
              </a:rPr>
              <a:t>4.8	Oxidation-Reduction Reactions</a:t>
            </a:r>
            <a:endParaRPr lang="en-US" altLang="en-US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315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7391400" cy="45720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b="1" dirty="0" smtClean="0">
                <a:ea typeface="ＭＳ Ｐゴシック" pitchFamily="34" charset="-128"/>
              </a:rPr>
              <a:t>Bleaching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3200" dirty="0" smtClean="0">
                <a:ea typeface="ＭＳ Ｐゴシック" pitchFamily="34" charset="-128"/>
              </a:rPr>
              <a:t>Most bleaching agents are oxidizing agents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3200" dirty="0" smtClean="0">
                <a:ea typeface="ＭＳ Ｐゴシック" pitchFamily="34" charset="-128"/>
              </a:rPr>
              <a:t>The oxidation of the stains produces compounds that do not have color</a:t>
            </a:r>
          </a:p>
          <a:p>
            <a:pPr lvl="2">
              <a:spcBef>
                <a:spcPct val="50000"/>
              </a:spcBef>
              <a:buClrTx/>
              <a:buFontTx/>
              <a:buChar char="–"/>
            </a:pPr>
            <a:r>
              <a:rPr lang="en-US" altLang="en-US" sz="2800" dirty="0" smtClean="0">
                <a:ea typeface="ＭＳ Ｐゴシック" pitchFamily="34" charset="-128"/>
              </a:rPr>
              <a:t>Example: Chlorine bleach - sodium hypochlorite (</a:t>
            </a:r>
            <a:r>
              <a:rPr lang="en-US" altLang="en-US" sz="2800" dirty="0" err="1" smtClean="0">
                <a:ea typeface="ＭＳ Ｐゴシック" pitchFamily="34" charset="-128"/>
              </a:rPr>
              <a:t>NaOCl</a:t>
            </a:r>
            <a:r>
              <a:rPr lang="en-US" altLang="en-US" sz="2800" dirty="0" smtClean="0">
                <a:ea typeface="ＭＳ Ｐゴシック" pitchFamily="34" charset="-128"/>
              </a:rPr>
              <a:t>)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838200"/>
          </a:xfrm>
          <a:noFill/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Applications of Oxidation and Reduction: Bleaching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smtClean="0">
                <a:solidFill>
                  <a:schemeClr val="bg2"/>
                </a:solidFill>
                <a:ea typeface="ＭＳ Ｐゴシック" pitchFamily="34" charset="-128"/>
              </a:rPr>
              <a:t>4.8	Oxidation-Reduction Reactions</a:t>
            </a:r>
            <a:endParaRPr lang="en-US" altLang="en-US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1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title"/>
          </p:nvPr>
        </p:nvSpPr>
        <p:spPr>
          <a:xfrm>
            <a:off x="647700" y="381000"/>
            <a:ext cx="8191500" cy="914400"/>
          </a:xfrm>
        </p:spPr>
        <p:txBody>
          <a:bodyPr/>
          <a:lstStyle/>
          <a:p>
            <a:r>
              <a:rPr lang="en-US" altLang="en-US" sz="4000" dirty="0" smtClean="0">
                <a:ea typeface="ＭＳ Ｐゴシック" pitchFamily="34" charset="-128"/>
              </a:rPr>
              <a:t>Applications of Oxidation and Reduction: Metabolism and Microbes</a:t>
            </a:r>
          </a:p>
        </p:txBody>
      </p:sp>
      <p:sp>
        <p:nvSpPr>
          <p:cNvPr id="665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391400" cy="37338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Metabolism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Break down of molecules into smaller pieces by enzymes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Ethanol is oxidized to acetaldehyde  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A</a:t>
            </a:r>
            <a:r>
              <a:rPr lang="en-US" altLang="en-US" dirty="0" smtClean="0">
                <a:ea typeface="ＭＳ Ｐゴシック" pitchFamily="34" charset="-128"/>
              </a:rPr>
              <a:t>cetaldehyde is oxidized to acetic acid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Acetic acid is oxidized to carbon dioxide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Chemical Control of Microbes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Antiseptics and Disinfectants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Hydrogen peroxide - H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O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smtClean="0">
                <a:solidFill>
                  <a:schemeClr val="bg2"/>
                </a:solidFill>
                <a:ea typeface="ＭＳ Ｐゴシック" pitchFamily="34" charset="-128"/>
              </a:rPr>
              <a:t>4.8	Oxidation-Reduction Reactions</a:t>
            </a:r>
            <a:endParaRPr lang="en-US" altLang="en-US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0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CA" altLang="en-US" dirty="0" smtClean="0">
                <a:ea typeface="ＭＳ Ｐゴシック" pitchFamily="34" charset="-128"/>
              </a:rPr>
              <a:t>A Visual Example of the </a:t>
            </a:r>
            <a:br>
              <a:rPr lang="en-CA" altLang="en-US" dirty="0" smtClean="0">
                <a:ea typeface="ＭＳ Ｐゴシック" pitchFamily="34" charset="-128"/>
              </a:rPr>
            </a:br>
            <a:r>
              <a:rPr lang="en-CA" altLang="en-US" dirty="0" smtClean="0">
                <a:ea typeface="ＭＳ Ｐゴシック" pitchFamily="34" charset="-128"/>
              </a:rPr>
              <a:t>Law of Conservation of Mass</a:t>
            </a:r>
          </a:p>
        </p:txBody>
      </p:sp>
      <p:pic>
        <p:nvPicPr>
          <p:cNvPr id="69638" name="Picture 6" descr="den02761_04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030413"/>
            <a:ext cx="7299325" cy="398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 rot="16200000">
            <a:off x="-2514600" y="28956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chemeClr val="bg2"/>
                </a:solidFill>
              </a:rPr>
              <a:t>4.9 </a:t>
            </a:r>
            <a:r>
              <a:rPr lang="en-US" altLang="en-US" dirty="0">
                <a:solidFill>
                  <a:schemeClr val="bg2"/>
                </a:solidFill>
              </a:rPr>
              <a:t>Calculations Using the Chemical Equation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3"/>
          <p:cNvSpPr txBox="1">
            <a:spLocks noChangeArrowheads="1"/>
          </p:cNvSpPr>
          <p:nvPr/>
        </p:nvSpPr>
        <p:spPr bwMode="auto">
          <a:xfrm>
            <a:off x="1752600" y="6172200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endParaRPr lang="en-IN" altLang="en-US" sz="3200" b="1">
              <a:solidFill>
                <a:srgbClr val="CC0000"/>
              </a:solidFill>
            </a:endParaRP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82000" cy="685800"/>
          </a:xfrm>
        </p:spPr>
        <p:txBody>
          <a:bodyPr/>
          <a:lstStyle/>
          <a:p>
            <a:r>
              <a:rPr lang="en-US" altLang="en-US" sz="4000" b="1" dirty="0" smtClean="0">
                <a:ea typeface="ＭＳ Ｐゴシック" pitchFamily="34" charset="-128"/>
              </a:rPr>
              <a:t>General Problem-Solving Strategy</a:t>
            </a: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79" y="1326081"/>
            <a:ext cx="6540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57BA8"/>
                    </a:gs>
                    <a:gs pos="100000">
                      <a:srgbClr val="61116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1643581"/>
            <a:ext cx="6673850" cy="2546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3" y="4189931"/>
            <a:ext cx="8636000" cy="2489200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26760" y="6492490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8"/>
          <p:cNvSpPr>
            <a:spLocks noChangeArrowheads="1"/>
          </p:cNvSpPr>
          <p:nvPr/>
        </p:nvSpPr>
        <p:spPr bwMode="auto">
          <a:xfrm rot="-5400000">
            <a:off x="-2438400" y="2895600"/>
            <a:ext cx="632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4.1 The Mole Concept and Atoms</a:t>
            </a:r>
          </a:p>
        </p:txBody>
      </p:sp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46482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Mole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7239000" cy="4800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To make this connection we must define the </a:t>
            </a: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mole</a:t>
            </a:r>
            <a:r>
              <a:rPr lang="en-US" altLang="en-US" dirty="0" smtClean="0">
                <a:ea typeface="ＭＳ Ｐゴシック" pitchFamily="34" charset="-128"/>
              </a:rPr>
              <a:t> as a counting unit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The mole is abbreviated </a:t>
            </a:r>
            <a:r>
              <a:rPr lang="en-US" altLang="en-US" b="1" dirty="0" err="1" smtClean="0">
                <a:ea typeface="ＭＳ Ｐゴシック" pitchFamily="34" charset="-128"/>
              </a:rPr>
              <a:t>mol</a:t>
            </a:r>
            <a:endParaRPr lang="en-US" altLang="en-US" sz="3200" b="1" dirty="0" smtClean="0"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A mole is simply a unit that defines an amount of something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Dozen defines 12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Gross defines 144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985689"/>
              </p:ext>
            </p:extLst>
          </p:nvPr>
        </p:nvGraphicFramePr>
        <p:xfrm>
          <a:off x="1684338" y="4876800"/>
          <a:ext cx="72993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3" imgW="3200400" imgH="419040" progId="Equation.3">
                  <p:embed/>
                </p:oleObj>
              </mc:Choice>
              <mc:Fallback>
                <p:oleObj name="Equation" r:id="rId3" imgW="320040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4876800"/>
                        <a:ext cx="7299325" cy="9556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Line 7"/>
          <p:cNvSpPr>
            <a:spLocks noChangeShapeType="1"/>
          </p:cNvSpPr>
          <p:nvPr/>
        </p:nvSpPr>
        <p:spPr bwMode="auto">
          <a:xfrm>
            <a:off x="2743200" y="4876800"/>
            <a:ext cx="8382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Line 8"/>
          <p:cNvSpPr>
            <a:spLocks noChangeShapeType="1"/>
          </p:cNvSpPr>
          <p:nvPr/>
        </p:nvSpPr>
        <p:spPr bwMode="auto">
          <a:xfrm>
            <a:off x="4648200" y="5486400"/>
            <a:ext cx="8382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2438400" y="5486400"/>
            <a:ext cx="8382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10"/>
          <p:cNvSpPr>
            <a:spLocks noChangeShapeType="1"/>
          </p:cNvSpPr>
          <p:nvPr/>
        </p:nvSpPr>
        <p:spPr bwMode="auto">
          <a:xfrm>
            <a:off x="7924800" y="4876800"/>
            <a:ext cx="8382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057400" y="6019800"/>
            <a:ext cx="5918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dirty="0">
                <a:solidFill>
                  <a:schemeClr val="tx1"/>
                </a:solidFill>
              </a:rPr>
              <a:t>=19.00 g F/</a:t>
            </a:r>
            <a:r>
              <a:rPr lang="en-US" altLang="en-US" sz="3200" dirty="0" err="1">
                <a:solidFill>
                  <a:schemeClr val="tx1"/>
                </a:solidFill>
              </a:rPr>
              <a:t>mol</a:t>
            </a:r>
            <a:r>
              <a:rPr lang="en-US" altLang="en-US" sz="3200" dirty="0">
                <a:solidFill>
                  <a:schemeClr val="tx1"/>
                </a:solidFill>
              </a:rPr>
              <a:t> F </a:t>
            </a:r>
            <a:r>
              <a:rPr lang="en-US" altLang="en-US" sz="3200" i="1" dirty="0" smtClean="0">
                <a:solidFill>
                  <a:schemeClr val="tx1"/>
                </a:solidFill>
              </a:rPr>
              <a:t>or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19.00 g/</a:t>
            </a:r>
            <a:r>
              <a:rPr lang="en-US" altLang="en-US" sz="3200" dirty="0" err="1">
                <a:solidFill>
                  <a:schemeClr val="tx1"/>
                </a:solidFill>
              </a:rPr>
              <a:t>mol</a:t>
            </a:r>
            <a:r>
              <a:rPr lang="en-US" altLang="en-US" sz="3200" dirty="0">
                <a:solidFill>
                  <a:schemeClr val="tx1"/>
                </a:solidFill>
              </a:rPr>
              <a:t> F</a:t>
            </a:r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 rot="-5400000">
            <a:off x="-2438400" y="2895600"/>
            <a:ext cx="632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4.1 The Mole Concept and Atoms</a:t>
            </a:r>
          </a:p>
        </p:txBody>
      </p:sp>
      <p:sp>
        <p:nvSpPr>
          <p:cNvPr id="8200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838200"/>
          </a:xfrm>
        </p:spPr>
        <p:txBody>
          <a:bodyPr/>
          <a:lstStyle/>
          <a:p>
            <a:r>
              <a:rPr lang="en-US" altLang="en-US" b="1" dirty="0" smtClean="0">
                <a:ea typeface="ＭＳ Ｐゴシック" pitchFamily="34" charset="-128"/>
              </a:rPr>
              <a:t>Molar Mass</a:t>
            </a:r>
          </a:p>
        </p:txBody>
      </p:sp>
      <p:sp>
        <p:nvSpPr>
          <p:cNvPr id="8201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0" y="1143000"/>
            <a:ext cx="7391400" cy="2743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600" b="1" dirty="0" smtClean="0">
                <a:ea typeface="ＭＳ Ｐゴシック" pitchFamily="34" charset="-128"/>
              </a:rPr>
              <a:t>Atomic mass </a:t>
            </a:r>
            <a:r>
              <a:rPr lang="en-US" altLang="en-US" sz="2600" dirty="0" smtClean="0">
                <a:ea typeface="ＭＳ Ｐゴシック" pitchFamily="34" charset="-128"/>
              </a:rPr>
              <a:t>- </a:t>
            </a:r>
            <a:r>
              <a:rPr lang="en-US" altLang="en-US" sz="2600" dirty="0" smtClean="0">
                <a:solidFill>
                  <a:schemeClr val="accent2"/>
                </a:solidFill>
                <a:ea typeface="ＭＳ Ｐゴシック" pitchFamily="34" charset="-128"/>
              </a:rPr>
              <a:t>one atom</a:t>
            </a:r>
            <a:r>
              <a:rPr lang="en-US" altLang="en-US" sz="2600" dirty="0" smtClean="0">
                <a:ea typeface="ＭＳ Ｐゴシック" pitchFamily="34" charset="-128"/>
              </a:rPr>
              <a:t> of an element corresponds to average mass of a single atom in </a:t>
            </a:r>
            <a:r>
              <a:rPr lang="en-US" altLang="en-US" sz="2600" dirty="0" err="1" smtClean="0">
                <a:ea typeface="ＭＳ Ｐゴシック" pitchFamily="34" charset="-128"/>
              </a:rPr>
              <a:t>amu</a:t>
            </a:r>
            <a:endParaRPr lang="en-US" altLang="en-US" sz="2600" dirty="0" smtClean="0">
              <a:ea typeface="ＭＳ Ｐゴシック" pitchFamily="34" charset="-128"/>
            </a:endParaRPr>
          </a:p>
          <a:p>
            <a:pPr marL="3429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solidFill>
                  <a:schemeClr val="tx2"/>
                </a:solidFill>
                <a:ea typeface="ＭＳ Ｐゴシック" pitchFamily="34" charset="-128"/>
              </a:rPr>
              <a:t>Molar mass </a:t>
            </a:r>
            <a:r>
              <a:rPr lang="en-US" altLang="en-US" sz="2600" dirty="0" smtClean="0">
                <a:solidFill>
                  <a:schemeClr val="tx2"/>
                </a:solidFill>
                <a:ea typeface="ＭＳ Ｐゴシック" pitchFamily="34" charset="-128"/>
              </a:rPr>
              <a:t>– </a:t>
            </a:r>
            <a:r>
              <a:rPr lang="en-US" altLang="en-US" sz="2600" dirty="0" smtClean="0">
                <a:solidFill>
                  <a:schemeClr val="accent2"/>
                </a:solidFill>
                <a:ea typeface="ＭＳ Ｐゴシック" pitchFamily="34" charset="-128"/>
              </a:rPr>
              <a:t>one mole </a:t>
            </a:r>
            <a:r>
              <a:rPr lang="en-US" altLang="en-US" sz="2600" dirty="0" smtClean="0">
                <a:solidFill>
                  <a:schemeClr val="tx2"/>
                </a:solidFill>
                <a:ea typeface="ＭＳ Ｐゴシック" pitchFamily="34" charset="-128"/>
              </a:rPr>
              <a:t>of an element corresponds to the mass of a mole of atoms in grams</a:t>
            </a:r>
          </a:p>
          <a:p>
            <a:pPr lvl="1"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1</a:t>
            </a: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atom</a:t>
            </a: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 of </a:t>
            </a:r>
            <a:r>
              <a:rPr lang="en-US" altLang="en-US" sz="2400" dirty="0" smtClean="0">
                <a:ea typeface="ＭＳ Ｐゴシック" pitchFamily="34" charset="-128"/>
              </a:rPr>
              <a:t>F</a:t>
            </a:r>
            <a:r>
              <a:rPr lang="en-US" altLang="en-US" sz="2400" dirty="0" smtClean="0">
                <a:solidFill>
                  <a:srgbClr val="800080"/>
                </a:solidFill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is</a:t>
            </a:r>
            <a:r>
              <a:rPr lang="en-US" altLang="en-US" sz="2400" dirty="0" smtClean="0">
                <a:solidFill>
                  <a:srgbClr val="800080"/>
                </a:solidFill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19.00</a:t>
            </a: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ea typeface="ＭＳ Ｐゴシック" pitchFamily="34" charset="-128"/>
              </a:rPr>
              <a:t>amu</a:t>
            </a:r>
            <a:r>
              <a:rPr lang="en-US" altLang="en-US" sz="2400" dirty="0" smtClean="0">
                <a:ea typeface="ＭＳ Ｐゴシック" pitchFamily="34" charset="-128"/>
              </a:rPr>
              <a:t> 	19.00 </a:t>
            </a:r>
            <a:r>
              <a:rPr lang="en-US" altLang="en-US" sz="2400" dirty="0" err="1" smtClean="0">
                <a:ea typeface="ＭＳ Ｐゴシック" pitchFamily="34" charset="-128"/>
              </a:rPr>
              <a:t>amu</a:t>
            </a:r>
            <a:r>
              <a:rPr lang="en-US" altLang="en-US" sz="2400" dirty="0" smtClean="0">
                <a:ea typeface="ＭＳ Ｐゴシック" pitchFamily="34" charset="-128"/>
              </a:rPr>
              <a:t>/atom F </a:t>
            </a:r>
          </a:p>
          <a:p>
            <a:pPr lvl="1"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1 </a:t>
            </a: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mole</a:t>
            </a:r>
            <a:r>
              <a:rPr lang="en-US" altLang="en-US" sz="2400" dirty="0" smtClean="0">
                <a:ea typeface="ＭＳ Ｐゴシック" pitchFamily="34" charset="-128"/>
              </a:rPr>
              <a:t> of F is 19.00</a:t>
            </a: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g	</a:t>
            </a:r>
            <a:r>
              <a:rPr lang="en-US" altLang="en-US" sz="2400" dirty="0" smtClean="0">
                <a:ea typeface="ＭＳ Ｐゴシック" pitchFamily="34" charset="-128"/>
              </a:rPr>
              <a:t>19.00 g/mole 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 rot="-5400000">
            <a:off x="-2438400" y="2895600"/>
            <a:ext cx="632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4.1 The Mole Concept and Atoms</a:t>
            </a:r>
          </a:p>
        </p:txBody>
      </p:sp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990600"/>
          </a:xfrm>
        </p:spPr>
        <p:txBody>
          <a:bodyPr/>
          <a:lstStyle/>
          <a:p>
            <a:r>
              <a:rPr lang="en-US" altLang="en-US" sz="4300" smtClean="0">
                <a:ea typeface="ＭＳ Ｐゴシック" pitchFamily="34" charset="-128"/>
              </a:rPr>
              <a:t>Strategy for Calculations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76400" y="1905000"/>
            <a:ext cx="7467600" cy="121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>
                <a:ea typeface="ＭＳ Ｐゴシック" pitchFamily="34" charset="-128"/>
              </a:rPr>
              <a:t>Map out a pattern for the required conversion</a:t>
            </a:r>
            <a:br>
              <a:rPr lang="en-US" altLang="en-US" sz="2800" smtClean="0">
                <a:ea typeface="ＭＳ Ｐゴシック" pitchFamily="34" charset="-128"/>
              </a:rPr>
            </a:br>
            <a:r>
              <a:rPr lang="en-US" altLang="en-US" sz="2800" smtClean="0">
                <a:ea typeface="ＭＳ Ｐゴシック" pitchFamily="34" charset="-128"/>
              </a:rPr>
              <a:t/>
            </a:r>
            <a:br>
              <a:rPr lang="en-US" altLang="en-US" sz="2800" smtClean="0">
                <a:ea typeface="ＭＳ Ｐゴシック" pitchFamily="34" charset="-128"/>
              </a:rPr>
            </a:br>
            <a:r>
              <a:rPr lang="en-US" altLang="en-US" sz="2800" smtClean="0">
                <a:ea typeface="ＭＳ Ｐゴシック" pitchFamily="34" charset="-128"/>
              </a:rPr>
              <a:t/>
            </a:r>
            <a:br>
              <a:rPr lang="en-US" altLang="en-US" sz="2800" smtClean="0">
                <a:ea typeface="ＭＳ Ｐゴシック" pitchFamily="34" charset="-128"/>
              </a:rPr>
            </a:br>
            <a:r>
              <a:rPr lang="en-US" altLang="en-US" sz="2800" smtClean="0">
                <a:ea typeface="ＭＳ Ｐゴシック" pitchFamily="34" charset="-128"/>
              </a:rPr>
              <a:t/>
            </a:r>
            <a:br>
              <a:rPr lang="en-US" altLang="en-US" sz="2800" smtClean="0">
                <a:ea typeface="ＭＳ Ｐゴシック" pitchFamily="34" charset="-128"/>
              </a:rPr>
            </a:br>
            <a:endParaRPr lang="en-US" altLang="en-US" sz="2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>
                <a:ea typeface="ＭＳ Ｐゴシック" pitchFamily="34" charset="-128"/>
              </a:rPr>
              <a:t>Two conversions are required: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smtClean="0">
                <a:ea typeface="ＭＳ Ｐゴシック" pitchFamily="34" charset="-128"/>
              </a:rPr>
              <a:t>Step 1: Convert g to mol using Molar Mass of 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smtClean="0">
                <a:ea typeface="ＭＳ Ｐゴシック" pitchFamily="34" charset="-128"/>
              </a:rPr>
              <a:t>Step 2: Convert mol to atoms using Avogadro’s Number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143000" y="1295400"/>
            <a:ext cx="739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</a:rPr>
              <a:t>Calculate the number of atoms of S in 1.00 g of S.</a:t>
            </a:r>
          </a:p>
        </p:txBody>
      </p:sp>
      <p:pic>
        <p:nvPicPr>
          <p:cNvPr id="14341" name="Picture 8" descr="Pages from den28471_ch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5337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Interconversion Between Moles, Particles, and Grams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" y="2286000"/>
            <a:ext cx="9144000" cy="2766115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6844" y="5052115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4.2 The Chemical Formula, Formula Mass, and Molar Mass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724400"/>
          </a:xfrm>
        </p:spPr>
        <p:txBody>
          <a:bodyPr/>
          <a:lstStyle/>
          <a:p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Chemical formula</a:t>
            </a:r>
            <a:r>
              <a:rPr lang="en-US" altLang="en-US" b="1" smtClean="0">
                <a:ea typeface="ＭＳ Ｐゴシック" pitchFamily="34" charset="-128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- a combination of symbols of the various elements that make up the compound</a:t>
            </a:r>
          </a:p>
          <a:p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Formula unit</a:t>
            </a:r>
            <a:r>
              <a:rPr lang="en-US" altLang="en-US" b="1" smtClean="0">
                <a:ea typeface="ＭＳ Ｐゴシック" pitchFamily="34" charset="-128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- the smallest collection of atoms that provide two important pieces of information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The identity of the atoms or ions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The relative number of each type of atom or ion</a:t>
            </a: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8077200" y="1838325"/>
            <a:ext cx="762000" cy="523875"/>
            <a:chOff x="3962400" y="5791200"/>
            <a:chExt cx="762000" cy="523220"/>
          </a:xfrm>
        </p:grpSpPr>
        <p:sp>
          <p:nvSpPr>
            <p:cNvPr id="18436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4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18437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6.0&quot;&gt;&lt;object type=&quot;1&quot; unique_id=&quot;10001&quot;&gt;&lt;object type=&quot;8&quot; unique_id=&quot;31600&quot;&gt;&lt;/object&gt;&lt;object type=&quot;2&quot; unique_id=&quot;31601&quot;&gt;&lt;object type=&quot;3&quot; unique_id=&quot;31602&quot;&gt;&lt;property id=&quot;20148&quot; value=&quot;5&quot;/&gt;&lt;property id=&quot;20300&quot; value=&quot;Slide 1&quot;/&gt;&lt;property id=&quot;20307&quot; value=&quot;326&quot;/&gt;&lt;/object&gt;&lt;object type=&quot;3&quot; unique_id=&quot;31603&quot;&gt;&lt;property id=&quot;20148&quot; value=&quot;5&quot;/&gt;&lt;property id=&quot;20300&quot; value=&quot;Slide 2 - &amp;quot;4.1 The Mole Concept and Atoms&amp;quot;&quot;/&gt;&lt;property id=&quot;20307&quot; value=&quot;261&quot;/&gt;&lt;/object&gt;&lt;object type=&quot;3&quot; unique_id=&quot;31604&quot;&gt;&lt;property id=&quot;20148&quot; value=&quot;5&quot;/&gt;&lt;property id=&quot;20300&quot; value=&quot;Slide 3 - &amp;quot;4.1 The Mole Concept and Atoms&amp;quot;&quot;/&gt;&lt;property id=&quot;20307&quot; value=&quot;262&quot;/&gt;&lt;/object&gt;&lt;object type=&quot;3&quot; unique_id=&quot;31605&quot;&gt;&lt;property id=&quot;20148&quot; value=&quot;5&quot;/&gt;&lt;property id=&quot;20300&quot; value=&quot;Slide 4 - &amp;quot;The Mole and Avogadro’s Number&amp;quot;&quot;/&gt;&lt;property id=&quot;20307&quot; value=&quot;298&quot;/&gt;&lt;/object&gt;&lt;object type=&quot;3&quot; unique_id=&quot;31606&quot;&gt;&lt;property id=&quot;20148&quot; value=&quot;5&quot;/&gt;&lt;property id=&quot;20300&quot; value=&quot;Slide 5 - &amp;quot;The Mole&amp;quot;&quot;/&gt;&lt;property id=&quot;20307&quot; value=&quot;263&quot;/&gt;&lt;/object&gt;&lt;object type=&quot;3&quot; unique_id=&quot;31607&quot;&gt;&lt;property id=&quot;20148&quot; value=&quot;5&quot;/&gt;&lt;property id=&quot;20300&quot; value=&quot;Slide 6 - &amp;quot;Atomic Mass&amp;quot;&quot;/&gt;&lt;property id=&quot;20307&quot; value=&quot;264&quot;/&gt;&lt;/object&gt;&lt;object type=&quot;3&quot; unique_id=&quot;31608&quot;&gt;&lt;property id=&quot;20148&quot; value=&quot;5&quot;/&gt;&lt;property id=&quot;20300&quot; value=&quot;Slide 7 - &amp;quot;Calculating Atoms, Moles, and Mass&amp;quot;&quot;/&gt;&lt;property id=&quot;20307&quot; value=&quot;266&quot;/&gt;&lt;/object&gt;&lt;object type=&quot;3&quot; unique_id=&quot;31609&quot;&gt;&lt;property id=&quot;20148&quot; value=&quot;5&quot;/&gt;&lt;property id=&quot;20300&quot; value=&quot;Slide 8 - &amp;quot;Calculating Atoms, Moles, and Mass&amp;quot;&quot;/&gt;&lt;property id=&quot;20307&quot; value=&quot;327&quot;/&gt;&lt;/object&gt;&lt;object type=&quot;3&quot; unique_id=&quot;31610&quot;&gt;&lt;property id=&quot;20148&quot; value=&quot;5&quot;/&gt;&lt;property id=&quot;20300&quot; value=&quot;Slide 9 - &amp;quot;Calculating Atoms, Moles, and Mass&amp;quot;&quot;/&gt;&lt;property id=&quot;20307&quot; value=&quot;328&quot;/&gt;&lt;/object&gt;&lt;object type=&quot;3&quot; unique_id=&quot;31611&quot;&gt;&lt;property id=&quot;20148&quot; value=&quot;5&quot;/&gt;&lt;property id=&quot;20300&quot; value=&quot;Slide 10 - &amp;quot;Calculating Atoms, Moles, and Mass&amp;quot;&quot;/&gt;&lt;property id=&quot;20307&quot; value=&quot;329&quot;/&gt;&lt;/object&gt;&lt;object type=&quot;3&quot; unique_id=&quot;31612&quot;&gt;&lt;property id=&quot;20148&quot; value=&quot;5&quot;/&gt;&lt;property id=&quot;20300&quot; value=&quot;Slide 11 - &amp;quot;Calculating Atoms, Moles, and Mass&amp;quot;&quot;/&gt;&lt;property id=&quot;20307&quot; value=&quot;330&quot;/&gt;&lt;/object&gt;&lt;object type=&quot;3&quot; unique_id=&quot;31613&quot;&gt;&lt;property id=&quot;20148&quot; value=&quot;5&quot;/&gt;&lt;property id=&quot;20300&quot; value=&quot;Slide 12 - &amp;quot;Strategy for Calculations&amp;quot;&quot;/&gt;&lt;property id=&quot;20307&quot; value=&quot;299&quot;/&gt;&lt;/object&gt;&lt;object type=&quot;3&quot; unique_id=&quot;31614&quot;&gt;&lt;property id=&quot;20148&quot; value=&quot;5&quot;/&gt;&lt;property id=&quot;20300&quot; value=&quot;Slide 13 - &amp;quot;Strategy for Calculations&amp;quot;&quot;/&gt;&lt;property id=&quot;20307&quot; value=&quot;331&quot;/&gt;&lt;/object&gt;&lt;object type=&quot;3&quot; unique_id=&quot;31615&quot;&gt;&lt;property id=&quot;20148&quot; value=&quot;5&quot;/&gt;&lt;property id=&quot;20300&quot; value=&quot;Slide 14 - &amp;quot;Practice Calculations&amp;quot;&quot;/&gt;&lt;property id=&quot;20307&quot; value=&quot;267&quot;/&gt;&lt;/object&gt;&lt;object type=&quot;3&quot; unique_id=&quot;31616&quot;&gt;&lt;property id=&quot;20148&quot; value=&quot;5&quot;/&gt;&lt;property id=&quot;20300&quot; value=&quot;Slide 15 - &amp;quot;Interconversion Between Moles, Particles, and Grams&amp;quot;&quot;/&gt;&lt;property id=&quot;20307&quot; value=&quot;268&quot;/&gt;&lt;/object&gt;&lt;object type=&quot;3&quot; unique_id=&quot;31617&quot;&gt;&lt;property id=&quot;20148&quot; value=&quot;5&quot;/&gt;&lt;property id=&quot;20300&quot; value=&quot;Slide 16 - &amp;quot;4.2 The Chemical Formula, Formula Weight, and Molar Mass&amp;quot;&quot;/&gt;&lt;property id=&quot;20307&quot; value=&quot;269&quot;/&gt;&lt;/object&gt;&lt;object type=&quot;3&quot; unique_id=&quot;31618&quot;&gt;&lt;property id=&quot;20148&quot; value=&quot;5&quot;/&gt;&lt;property id=&quot;20300&quot; value=&quot;Slide 17 - &amp;quot;Chemical Formula&amp;quot;&quot;/&gt;&lt;property id=&quot;20307&quot; value=&quot;271&quot;/&gt;&lt;/object&gt;&lt;object type=&quot;3&quot; unique_id=&quot;31619&quot;&gt;&lt;property id=&quot;20148&quot; value=&quot;5&quot;/&gt;&lt;property id=&quot;20300&quot; value=&quot;Slide 18 - &amp;quot;Chemical Formula&amp;quot;&quot;/&gt;&lt;property id=&quot;20307&quot; value=&quot;300&quot;/&gt;&lt;/object&gt;&lt;object type=&quot;3&quot; unique_id=&quot;31620&quot;&gt;&lt;property id=&quot;20148&quot; value=&quot;5&quot;/&gt;&lt;property id=&quot;20300&quot; value=&quot;Slide 19 - &amp;quot;Comparison of Hydrated and Anhydrous Copper Sulfate&amp;quot;&quot;/&gt;&lt;property id=&quot;20307&quot; value=&quot;270&quot;/&gt;&lt;/object&gt;&lt;object type=&quot;3&quot; unique_id=&quot;31621&quot;&gt;&lt;property id=&quot;20148&quot; value=&quot;5&quot;/&gt;&lt;property id=&quot;20300&quot; value=&quot;Slide 20 - &amp;quot;Formula Weight and Molar Mass&amp;quot;&quot;/&gt;&lt;property id=&quot;20307&quot; value=&quot;272&quot;/&gt;&lt;/object&gt;&lt;object type=&quot;3&quot; unique_id=&quot;31622&quot;&gt;&lt;property id=&quot;20148&quot; value=&quot;5&quot;/&gt;&lt;property id=&quot;20300&quot; value=&quot;Slide 21 - &amp;quot;Formula Unit&amp;quot;&quot;/&gt;&lt;property id=&quot;20307&quot; value=&quot;273&quot;/&gt;&lt;/object&gt;&lt;object type=&quot;3&quot; unique_id=&quot;31623&quot;&gt;&lt;property id=&quot;20148&quot; value=&quot;5&quot;/&gt;&lt;property id=&quot;20300&quot; value=&quot;Slide 22 - &amp;quot;Molar Mass&amp;quot;&quot;/&gt;&lt;property id=&quot;20307&quot; value=&quot;265&quot;/&gt;&lt;/object&gt;&lt;object type=&quot;3&quot; unique_id=&quot;31624&quot;&gt;&lt;property id=&quot;20148&quot; value=&quot;5&quot;/&gt;&lt;property id=&quot;20300&quot; value=&quot;Slide 23 - &amp;quot;4.3 The Chemical Equation and the Information It Conveys&amp;quot;&quot;/&gt;&lt;property id=&quot;20307&quot; value=&quot;274&quot;/&gt;&lt;/object&gt;&lt;object type=&quot;3&quot; unique_id=&quot;31625&quot;&gt;&lt;property id=&quot;20148&quot; value=&quot;5&quot;/&gt;&lt;property id=&quot;20300&quot; value=&quot;Slide 24 - &amp;quot;Features of a Chemical Equation&amp;quot;&quot;/&gt;&lt;property id=&quot;20307&quot; value=&quot;275&quot;/&gt;&lt;/object&gt;&lt;object type=&quot;3&quot; unique_id=&quot;31626&quot;&gt;&lt;property id=&quot;20148&quot; value=&quot;5&quot;/&gt;&lt;property id=&quot;20300&quot; value=&quot;Slide 25 - &amp;quot;Features of a Chemical Equation&amp;quot;&quot;/&gt;&lt;property id=&quot;20307&quot; value=&quot;277&quot;/&gt;&lt;/object&gt;&lt;object type=&quot;3&quot; unique_id=&quot;31627&quot;&gt;&lt;property id=&quot;20148&quot; value=&quot;5&quot;/&gt;&lt;property id=&quot;20300&quot; value=&quot;Slide 26 - &amp;quot;The Experimental Basis of a Chemical Equation&amp;quot;&quot;/&gt;&lt;property id=&quot;20307&quot; value=&quot;279&quot;/&gt;&lt;/object&gt;&lt;object type=&quot;3&quot; unique_id=&quot;31628&quot;&gt;&lt;property id=&quot;20148&quot; value=&quot;5&quot;/&gt;&lt;property id=&quot;20300&quot; value=&quot;Slide 27 - &amp;quot;Evidence of a Reaction Occurring&amp;quot;&quot;/&gt;&lt;property id=&quot;20307&quot; value=&quot;302&quot;/&gt;&lt;/object&gt;&lt;object type=&quot;3&quot; unique_id=&quot;31629&quot;&gt;&lt;property id=&quot;20148&quot; value=&quot;5&quot;/&gt;&lt;property id=&quot;20300&quot; value=&quot;Slide 28 - &amp;quot;Subtle Indications of a Reaction&amp;quot;&quot;/&gt;&lt;property id=&quot;20307&quot; value=&quot;280&quot;/&gt;&lt;/object&gt;&lt;object type=&quot;3&quot; unique_id=&quot;31630&quot;&gt;&lt;property id=&quot;20148&quot; value=&quot;5&quot;/&gt;&lt;property id=&quot;20300&quot; value=&quot;Slide 29 - &amp;quot;Strategies for Writing Chemical Reactions&amp;quot;&quot;/&gt;&lt;property id=&quot;20307&quot; value=&quot;303&quot;/&gt;&lt;/object&gt;&lt;object type=&quot;3&quot; unique_id=&quot;31631&quot;&gt;&lt;property id=&quot;20148&quot; value=&quot;5&quot;/&gt;&lt;property id=&quot;20300&quot; value=&quot;Slide 30 - &amp;quot;Combination Reactions&amp;quot;&quot;/&gt;&lt;property id=&quot;20307&quot; value=&quot;304&quot;/&gt;&lt;/object&gt;&lt;object type=&quot;3&quot; unique_id=&quot;31632&quot;&gt;&lt;property id=&quot;20148&quot; value=&quot;5&quot;/&gt;&lt;property id=&quot;20300&quot; value=&quot;Slide 31 - &amp;quot;Types of Combination Reactions&amp;quot;&quot;/&gt;&lt;property id=&quot;20307&quot; value=&quot;315&quot;/&gt;&lt;/object&gt;&lt;object type=&quot;3&quot; unique_id=&quot;31633&quot;&gt;&lt;property id=&quot;20148&quot; value=&quot;5&quot;/&gt;&lt;property id=&quot;20300&quot; value=&quot;Slide 32 - &amp;quot;Decomposition Reactions&amp;quot;&quot;/&gt;&lt;property id=&quot;20307&quot; value=&quot;305&quot;/&gt;&lt;/object&gt;&lt;object type=&quot;3&quot; unique_id=&quot;31634&quot;&gt;&lt;property id=&quot;20148&quot; value=&quot;5&quot;/&gt;&lt;property id=&quot;20300&quot; value=&quot;Slide 33 - &amp;quot;Types of Decomposition Reactions&amp;quot;&quot;/&gt;&lt;property id=&quot;20307&quot; value=&quot;316&quot;/&gt;&lt;/object&gt;&lt;object type=&quot;3&quot; unique_id=&quot;31635&quot;&gt;&lt;property id=&quot;20148&quot; value=&quot;5&quot;/&gt;&lt;property id=&quot;20300&quot; value=&quot;Slide 34 - &amp;quot;Replacement Reactions &amp;quot;&quot;/&gt;&lt;property id=&quot;20307&quot; value=&quot;306&quot;/&gt;&lt;/object&gt;&lt;object type=&quot;3&quot; unique_id=&quot;31636&quot;&gt;&lt;property id=&quot;20148&quot; value=&quot;5&quot;/&gt;&lt;property id=&quot;20300&quot; value=&quot;Slide 35 - &amp;quot;Types of Replacement Reactions &amp;quot;&quot;/&gt;&lt;property id=&quot;20307&quot; value=&quot;317&quot;/&gt;&lt;/object&gt;&lt;object type=&quot;3&quot; unique_id=&quot;31637&quot;&gt;&lt;property id=&quot;20148&quot; value=&quot;5&quot;/&gt;&lt;property id=&quot;20300&quot; value=&quot;Slide 36 - &amp;quot;Replacement Reactions &amp;quot;&quot;/&gt;&lt;property id=&quot;20307&quot; value=&quot;318&quot;/&gt;&lt;/object&gt;&lt;object type=&quot;3&quot; unique_id=&quot;31638&quot;&gt;&lt;property id=&quot;20148&quot; value=&quot;5&quot;/&gt;&lt;property id=&quot;20300&quot; value=&quot;Slide 37 - &amp;quot;Types of Double-Replacement&amp;quot;&quot;/&gt;&lt;property id=&quot;20307&quot; value=&quot;307&quot;/&gt;&lt;/object&gt;&lt;object type=&quot;3&quot; unique_id=&quot;31639&quot;&gt;&lt;property id=&quot;20148&quot; value=&quot;5&quot;/&gt;&lt;property id=&quot;20300&quot; value=&quot;Slide 38 - &amp;quot;Writing Chemical Reactions&amp;quot;&quot;/&gt;&lt;property id=&quot;20307&quot; value=&quot;281&quot;/&gt;&lt;/object&gt;&lt;object type=&quot;3&quot; unique_id=&quot;31640&quot;&gt;&lt;property id=&quot;20148&quot; value=&quot;5&quot;/&gt;&lt;property id=&quot;20300&quot; value=&quot;Slide 39 - &amp;quot;4.4 Chemical Equations Represent Chemical Change&amp;quot;&quot;/&gt;&lt;property id=&quot;20307&quot; value=&quot;297&quot;/&gt;&lt;/object&gt;&lt;object type=&quot;3&quot; unique_id=&quot;31641&quot;&gt;&lt;property id=&quot;20148&quot; value=&quot;5&quot;/&gt;&lt;property id=&quot;20300&quot; value=&quot;Slide 40 - &amp;quot;Law of Conservation of Mass&amp;quot;&quot;/&gt;&lt;property id=&quot;20307&quot; value=&quot;301&quot;/&gt;&lt;/object&gt;&lt;object type=&quot;3&quot; unique_id=&quot;31642&quot;&gt;&lt;property id=&quot;20148&quot; value=&quot;5&quot;/&gt;&lt;property id=&quot;20300&quot; value=&quot;Slide 41 - &amp;quot;Balancing&amp;quot;&quot;/&gt;&lt;property id=&quot;20307&quot; value=&quot;278&quot;/&gt;&lt;/object&gt;&lt;object type=&quot;3&quot; unique_id=&quot;31643&quot;&gt;&lt;property id=&quot;20148&quot; value=&quot;5&quot;/&gt;&lt;property id=&quot;20300&quot; value=&quot;Slide 42 - &amp;quot;Examine the Equation&amp;quot;&quot;/&gt;&lt;property id=&quot;20307&quot; value=&quot;282&quot;/&gt;&lt;/object&gt;&lt;object type=&quot;3&quot; unique_id=&quot;31644&quot;&gt;&lt;property id=&quot;20148&quot; value=&quot;5&quot;/&gt;&lt;property id=&quot;20300&quot; value=&quot;Slide 43 - &amp;quot;Steps in Equation Balancing&amp;quot;&quot;/&gt;&lt;property id=&quot;20307&quot; value=&quot;283&quot;/&gt;&lt;/object&gt;&lt;object type=&quot;3&quot; unique_id=&quot;31645&quot;&gt;&lt;property id=&quot;20148&quot; value=&quot;5&quot;/&gt;&lt;property id=&quot;20300&quot; value=&quot;Slide 44 - &amp;quot;Steps in Equation Balancing&amp;quot;&quot;/&gt;&lt;property id=&quot;20307&quot; value=&quot;284&quot;/&gt;&lt;/object&gt;&lt;object type=&quot;3&quot; unique_id=&quot;31646&quot;&gt;&lt;property id=&quot;20148&quot; value=&quot;5&quot;/&gt;&lt;property id=&quot;20300&quot; value=&quot;Slide 45 - &amp;quot;Steps in Equation Balancing&amp;quot;&quot;/&gt;&lt;property id=&quot;20307&quot; value=&quot;285&quot;/&gt;&lt;/object&gt;&lt;object type=&quot;3&quot; unique_id=&quot;31647&quot;&gt;&lt;property id=&quot;20148&quot; value=&quot;5&quot;/&gt;&lt;property id=&quot;20300&quot; value=&quot;Slide 46 - &amp;quot;Balancing an Equation&amp;quot;&quot;/&gt;&lt;property id=&quot;20307&quot; value=&quot;286&quot;/&gt;&lt;/object&gt;&lt;object type=&quot;3&quot; unique_id=&quot;31648&quot;&gt;&lt;property id=&quot;20148&quot; value=&quot;5&quot;/&gt;&lt;property id=&quot;20300&quot; value=&quot;Slide 47 - &amp;quot;Practice Equation Balancing&amp;quot;&quot;/&gt;&lt;property id=&quot;20307&quot; value=&quot;287&quot;/&gt;&lt;/object&gt;&lt;object type=&quot;3&quot; unique_id=&quot;31649&quot;&gt;&lt;property id=&quot;20148&quot; value=&quot;5&quot;/&gt;&lt;property id=&quot;20300&quot; value=&quot;Slide 48 - &amp;quot;Classifying Chemical Reactions&amp;quot;&quot;/&gt;&lt;property id=&quot;20307&quot; value=&quot;308&quot;/&gt;&lt;/object&gt;&lt;object type=&quot;3&quot; unique_id=&quot;31650&quot;&gt;&lt;property id=&quot;20148&quot; value=&quot;5&quot;/&gt;&lt;property id=&quot;20300&quot; value=&quot;Slide 49 - &amp;quot;Solubilities of Some Common Ionic Compounds&amp;quot;&quot;/&gt;&lt;property id=&quot;20307&quot; value=&quot;309&quot;/&gt;&lt;/object&gt;&lt;object type=&quot;3&quot; unique_id=&quot;31651&quot;&gt;&lt;property id=&quot;20148&quot; value=&quot;5&quot;/&gt;&lt;property id=&quot;20300&quot; value=&quot;Slide 50&quot;/&gt;&lt;property id=&quot;20307&quot; value=&quot;310&quot;/&gt;&lt;/object&gt;&lt;object type=&quot;3&quot; unique_id=&quot;31652&quot;&gt;&lt;property id=&quot;20148&quot; value=&quot;5&quot;/&gt;&lt;property id=&quot;20300&quot; value=&quot;Slide 51 - &amp;quot;Predict Whether These Reactions Form Precipitates&amp;quot;&quot;/&gt;&lt;property id=&quot;20307&quot; value=&quot;311&quot;/&gt;&lt;/object&gt;&lt;object type=&quot;3&quot; unique_id=&quot;31653&quot;&gt;&lt;property id=&quot;20148&quot; value=&quot;5&quot;/&gt;&lt;property id=&quot;20300&quot; value=&quot;Slide 52 - &amp;quot;Reactions with Oxygen&amp;quot;&quot;/&gt;&lt;property id=&quot;20307&quot; value=&quot;312&quot;/&gt;&lt;/object&gt;&lt;object type=&quot;3&quot; unique_id=&quot;31654&quot;&gt;&lt;property id=&quot;20148&quot; value=&quot;5&quot;/&gt;&lt;property id=&quot;20300&quot; value=&quot;Slide 53 - &amp;quot;Acid-Base Reactions&amp;quot;&quot;/&gt;&lt;property id=&quot;20307&quot; value=&quot;313&quot;/&gt;&lt;/object&gt;&lt;object type=&quot;3&quot; unique_id=&quot;31655&quot;&gt;&lt;property id=&quot;20148&quot; value=&quot;5&quot;/&gt;&lt;property id=&quot;20300&quot; value=&quot;Slide 54 - &amp;quot;Oxidation-Reduction Reactions&amp;quot;&quot;/&gt;&lt;property id=&quot;20307&quot; value=&quot;314&quot;/&gt;&lt;/object&gt;&lt;object type=&quot;3&quot; unique_id=&quot;31656&quot;&gt;&lt;property id=&quot;20148&quot; value=&quot;5&quot;/&gt;&lt;property id=&quot;20300&quot; value=&quot;Slide 55 - &amp;quot;4.5 Calculations Using the Chemical Equation&amp;quot;&quot;/&gt;&lt;property id=&quot;20307&quot; value=&quot;288&quot;/&gt;&lt;/object&gt;&lt;object type=&quot;3&quot; unique_id=&quot;31657&quot;&gt;&lt;property id=&quot;20148&quot; value=&quot;5&quot;/&gt;&lt;property id=&quot;20300&quot; value=&quot;Slide 56 - &amp;quot;General Principles&amp;quot;&quot;/&gt;&lt;property id=&quot;20307&quot; value=&quot;289&quot;/&gt;&lt;/object&gt;&lt;object type=&quot;3&quot; unique_id=&quot;31658&quot;&gt;&lt;property id=&quot;20148&quot; value=&quot;5&quot;/&gt;&lt;property id=&quot;20300&quot; value=&quot;Slide 57 - &amp;quot;Using the Chemical Equation&amp;quot;&quot;/&gt;&lt;property id=&quot;20307&quot; value=&quot;319&quot;/&gt;&lt;/object&gt;&lt;object type=&quot;3&quot; unique_id=&quot;31659&quot;&gt;&lt;property id=&quot;20148&quot; value=&quot;5&quot;/&gt;&lt;property id=&quot;20300&quot; value=&quot;Slide 58 - &amp;quot;Using the Chemical Equation&amp;quot;&quot;/&gt;&lt;property id=&quot;20307&quot; value=&quot;290&quot;/&gt;&lt;/object&gt;&lt;object type=&quot;3&quot; unique_id=&quot;31660&quot;&gt;&lt;property id=&quot;20148&quot; value=&quot;5&quot;/&gt;&lt;property id=&quot;20300&quot; value=&quot;Slide 59 - &amp;quot;Use of Conversion Factors&amp;quot;&quot;/&gt;&lt;property id=&quot;20307&quot; value=&quot;291&quot;/&gt;&lt;/object&gt;&lt;object type=&quot;3&quot; unique_id=&quot;31661&quot;&gt;&lt;property id=&quot;20148&quot; value=&quot;5&quot;/&gt;&lt;property id=&quot;20300&quot; value=&quot;Slide 60 - &amp;quot;Conversion Between Moles &amp;#x0D;&amp;#x0A;and Grams&amp;quot;&quot;/&gt;&lt;property id=&quot;20307&quot; value=&quot;320&quot;/&gt;&lt;/object&gt;&lt;object type=&quot;3&quot; unique_id=&quot;31662&quot;&gt;&lt;property id=&quot;20148&quot; value=&quot;5&quot;/&gt;&lt;property id=&quot;20300&quot; value=&quot;Slide 61 - &amp;quot;Conversion of Mole Reactants to Mole Products&amp;quot;&quot;/&gt;&lt;property id=&quot;20307&quot; value=&quot;321&quot;/&gt;&lt;/object&gt;&lt;object type=&quot;3&quot; unique_id=&quot;31663&quot;&gt;&lt;property id=&quot;20148&quot; value=&quot;5&quot;/&gt;&lt;property id=&quot;20300&quot; value=&quot;Slide 62 - &amp;quot;Calculating Reacting Quantities&amp;quot;&quot;/&gt;&lt;property id=&quot;20307&quot; value=&quot;323&quot;/&gt;&lt;/object&gt;&lt;object type=&quot;3&quot; unique_id=&quot;31664&quot;&gt;&lt;property id=&quot;20148&quot; value=&quot;5&quot;/&gt;&lt;property id=&quot;20300&quot; value=&quot;Slide 63 - &amp;quot;Calculating Grams of Product from Moles of Reactant&amp;quot;&quot;/&gt;&lt;property id=&quot;20307&quot; value=&quot;324&quot;/&gt;&lt;/object&gt;&lt;object type=&quot;3&quot; unique_id=&quot;31665&quot;&gt;&lt;property id=&quot;20148&quot; value=&quot;5&quot;/&gt;&lt;property id=&quot;20300&quot; value=&quot;Slide 64 - &amp;quot;Relating Masses of Reactants&amp;#x0D;&amp;#x0A;and Products&amp;quot;&quot;/&gt;&lt;property id=&quot;20307&quot; value=&quot;325&quot;/&gt;&lt;/object&gt;&lt;object type=&quot;3&quot; unique_id=&quot;31666&quot;&gt;&lt;property id=&quot;20148&quot; value=&quot;5&quot;/&gt;&lt;property id=&quot;20300&quot; value=&quot;Slide 65 - &amp;quot;Calculating a Quantity of Reactant&amp;quot;&quot;/&gt;&lt;property id=&quot;20307&quot; value=&quot;322&quot;/&gt;&lt;/object&gt;&lt;object type=&quot;3&quot; unique_id=&quot;31667&quot;&gt;&lt;property id=&quot;20148&quot; value=&quot;5&quot;/&gt;&lt;property id=&quot;20300&quot; value=&quot;Slide 66 - &amp;quot;A Visual Example of the Law of Conservation of Mass&amp;quot;&quot;/&gt;&lt;property id=&quot;20307&quot; value=&quot;276&quot;/&gt;&lt;/object&gt;&lt;object type=&quot;3&quot; unique_id=&quot;31668&quot;&gt;&lt;property id=&quot;20148&quot; value=&quot;5&quot;/&gt;&lt;property id=&quot;20300&quot; value=&quot;Slide 67 - &amp;quot;General Problem-solving Strategy&amp;quot;&quot;/&gt;&lt;property id=&quot;20307&quot; value=&quot;293&quot;/&gt;&lt;/object&gt;&lt;object type=&quot;3&quot; unique_id=&quot;31669&quot;&gt;&lt;property id=&quot;20148&quot; value=&quot;5&quot;/&gt;&lt;property id=&quot;20300&quot; value=&quot;Slide 68 - &amp;quot;Sample Calculation&amp;quot;&quot;/&gt;&lt;property id=&quot;20307&quot; value=&quot;294&quot;/&gt;&lt;/object&gt;&lt;object type=&quot;3&quot; unique_id=&quot;31670&quot;&gt;&lt;property id=&quot;20148&quot; value=&quot;5&quot;/&gt;&lt;property id=&quot;20300&quot; value=&quot;Slide 69 - &amp;quot;Theoretical and Percent Yield&amp;quot;&quot;/&gt;&lt;property id=&quot;20307&quot; value=&quot;295&quot;/&gt;&lt;/object&gt;&lt;object type=&quot;3&quot; unique_id=&quot;31671&quot;&gt;&lt;property id=&quot;20148&quot; value=&quot;5&quot;/&gt;&lt;property id=&quot;20300&quot; value=&quot;Slide 70 - &amp;quot;Sample Calculation&amp;quot;&quot;/&gt;&lt;property id=&quot;20307&quot; value=&quot;296&quot;/&gt;&lt;/object&gt;&lt;/object&gt;&lt;/object&gt;&lt;/database&gt;"/>
</p:tagLst>
</file>

<file path=ppt/theme/theme1.xml><?xml version="1.0" encoding="utf-8"?>
<a:theme xmlns:a="http://schemas.openxmlformats.org/drawingml/2006/main" name="Denn_6e_powerpoint">
  <a:themeElements>
    <a:clrScheme name="Denn_6e_powerpoint 16">
      <a:dk1>
        <a:srgbClr val="132D6F"/>
      </a:dk1>
      <a:lt1>
        <a:srgbClr val="ECE6EE"/>
      </a:lt1>
      <a:dk2>
        <a:srgbClr val="003ABC"/>
      </a:dk2>
      <a:lt2>
        <a:srgbClr val="CDE1FF"/>
      </a:lt2>
      <a:accent1>
        <a:srgbClr val="D9F2FF"/>
      </a:accent1>
      <a:accent2>
        <a:srgbClr val="004BF2"/>
      </a:accent2>
      <a:accent3>
        <a:srgbClr val="F4F0F5"/>
      </a:accent3>
      <a:accent4>
        <a:srgbClr val="0E255E"/>
      </a:accent4>
      <a:accent5>
        <a:srgbClr val="E9F7FF"/>
      </a:accent5>
      <a:accent6>
        <a:srgbClr val="0043DB"/>
      </a:accent6>
      <a:hlink>
        <a:srgbClr val="E0E090"/>
      </a:hlink>
      <a:folHlink>
        <a:srgbClr val="2F9D2F"/>
      </a:folHlink>
    </a:clrScheme>
    <a:fontScheme name="Denn_6e_powerpo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7BA8"/>
            </a:gs>
            <a:gs pos="100000">
              <a:srgbClr val="61116D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D0C1D5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7BA8"/>
            </a:gs>
            <a:gs pos="100000">
              <a:srgbClr val="61116D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D0C1D5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smtClean="0">
            <a:solidFill>
              <a:schemeClr val="accent2"/>
            </a:solidFill>
          </a:defRPr>
        </a:defPPr>
      </a:lstStyle>
    </a:txDef>
  </a:objectDefaults>
  <a:extraClrSchemeLst>
    <a:extraClrScheme>
      <a:clrScheme name="Denn_6e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n_6e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8">
        <a:dk1>
          <a:srgbClr val="380A3E"/>
        </a:dk1>
        <a:lt1>
          <a:srgbClr val="ECE6EE"/>
        </a:lt1>
        <a:dk2>
          <a:srgbClr val="61116D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2E0734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9">
        <a:dk1>
          <a:srgbClr val="380A3E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2E0734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0">
        <a:dk1>
          <a:srgbClr val="1C42A0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163788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1">
        <a:dk1>
          <a:srgbClr val="132D6F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0E255E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2">
        <a:dk1>
          <a:srgbClr val="132D6F"/>
        </a:dk1>
        <a:lt1>
          <a:srgbClr val="ECE6EE"/>
        </a:lt1>
        <a:dk2>
          <a:srgbClr val="003ABC"/>
        </a:dk2>
        <a:lt2>
          <a:srgbClr val="C5ECFF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0E255E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3">
        <a:dk1>
          <a:srgbClr val="132D6F"/>
        </a:dk1>
        <a:lt1>
          <a:srgbClr val="ECE6EE"/>
        </a:lt1>
        <a:dk2>
          <a:srgbClr val="003ABC"/>
        </a:dk2>
        <a:lt2>
          <a:srgbClr val="C5ECFF"/>
        </a:lt2>
        <a:accent1>
          <a:srgbClr val="B3E6FF"/>
        </a:accent1>
        <a:accent2>
          <a:srgbClr val="A36CD9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9361C4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4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B3E6FF"/>
        </a:accent1>
        <a:accent2>
          <a:srgbClr val="A36CD9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9361C4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5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B3E6FF"/>
        </a:accent1>
        <a:accent2>
          <a:srgbClr val="004BF2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0043DB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6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D9F2FF"/>
        </a:accent1>
        <a:accent2>
          <a:srgbClr val="004BF2"/>
        </a:accent2>
        <a:accent3>
          <a:srgbClr val="F4F0F5"/>
        </a:accent3>
        <a:accent4>
          <a:srgbClr val="0E255E"/>
        </a:accent4>
        <a:accent5>
          <a:srgbClr val="E9F7FF"/>
        </a:accent5>
        <a:accent6>
          <a:srgbClr val="0043DB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Denn_6e_powerpoint</Template>
  <TotalTime>6506</TotalTime>
  <Words>1996</Words>
  <Application>Microsoft Office PowerPoint</Application>
  <PresentationFormat>On-screen Show (4:3)</PresentationFormat>
  <Paragraphs>354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Denn_6e_powerpoint</vt:lpstr>
      <vt:lpstr>Equation</vt:lpstr>
      <vt:lpstr>PowerPoint Presentation</vt:lpstr>
      <vt:lpstr>4.1 The Mole Concept and Atoms</vt:lpstr>
      <vt:lpstr>4.1 The Mole Concept and Atoms</vt:lpstr>
      <vt:lpstr>The Mole and Avogadro’s Number</vt:lpstr>
      <vt:lpstr>The Mole</vt:lpstr>
      <vt:lpstr>Molar Mass</vt:lpstr>
      <vt:lpstr>Strategy for Calculations</vt:lpstr>
      <vt:lpstr>Interconversion Between Moles, Particles, and Grams</vt:lpstr>
      <vt:lpstr>4.2 The Chemical Formula, Formula Mass, and Molar Mass</vt:lpstr>
      <vt:lpstr>Chemical Formula</vt:lpstr>
      <vt:lpstr>Chemical Formula Examples</vt:lpstr>
      <vt:lpstr>Comparison of Hydrated and Anhydrous Copper Sulfate</vt:lpstr>
      <vt:lpstr>Molar Mass Defined</vt:lpstr>
      <vt:lpstr>4.3 The Chemical Equation and the Information It Conveys</vt:lpstr>
      <vt:lpstr>Features of a Chemical Equation</vt:lpstr>
      <vt:lpstr>Combination Reactions</vt:lpstr>
      <vt:lpstr>Types of Combination Reactions</vt:lpstr>
      <vt:lpstr>Decomposition Reactions</vt:lpstr>
      <vt:lpstr>Types of Decomposition Reactions</vt:lpstr>
      <vt:lpstr>Single - Replacement Reactions </vt:lpstr>
      <vt:lpstr>Replacement Reaction Examples </vt:lpstr>
      <vt:lpstr>Double-Replacement Reactions </vt:lpstr>
      <vt:lpstr>Types of Double-Replacement</vt:lpstr>
      <vt:lpstr>4.4 Balancing Chemical Equations</vt:lpstr>
      <vt:lpstr>Law of Conservation of Mass</vt:lpstr>
      <vt:lpstr>Balancing</vt:lpstr>
      <vt:lpstr>Examine the Equation</vt:lpstr>
      <vt:lpstr>Steps in Equation Balancing</vt:lpstr>
      <vt:lpstr>Steps 2 and 3 in Equation Balancing</vt:lpstr>
      <vt:lpstr>Step 4 in Equation Balancing</vt:lpstr>
      <vt:lpstr>Balancing an Equation</vt:lpstr>
      <vt:lpstr>4.5 Precipitation Reactions</vt:lpstr>
      <vt:lpstr>Solubilities of Some Common Ionic Compounds</vt:lpstr>
      <vt:lpstr>Predicting Whether Precipitation  Will Occur </vt:lpstr>
      <vt:lpstr>4.7Acid-Base Reactions</vt:lpstr>
      <vt:lpstr>4.8 Oxidation-Reduction Reactions</vt:lpstr>
      <vt:lpstr>4.8 Oxidation-Reduction Reactions</vt:lpstr>
      <vt:lpstr>Oxidation and Reduction as Complementary Processes</vt:lpstr>
      <vt:lpstr>Voltaic Cells</vt:lpstr>
      <vt:lpstr>Voltaic Cells - Example</vt:lpstr>
      <vt:lpstr>Voltaic Cell Generating Electrical Current</vt:lpstr>
      <vt:lpstr>Voltaic Cell Representation</vt:lpstr>
      <vt:lpstr>Electrolysis</vt:lpstr>
      <vt:lpstr>Applications of Oxidation and Reduction</vt:lpstr>
      <vt:lpstr>Applications of Oxidation and Reduction: Bleaching</vt:lpstr>
      <vt:lpstr>Applications of Oxidation and Reduction: Metabolism and Microbes</vt:lpstr>
      <vt:lpstr>A Visual Example of the  Law of Conservation of Mass</vt:lpstr>
      <vt:lpstr>General Problem-Solving Strategy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Danae R. Quirk Dorr</dc:creator>
  <cp:lastModifiedBy>Mascotti, David P.</cp:lastModifiedBy>
  <cp:revision>148</cp:revision>
  <dcterms:created xsi:type="dcterms:W3CDTF">2001-06-11T10:28:45Z</dcterms:created>
  <dcterms:modified xsi:type="dcterms:W3CDTF">2019-01-24T15:51:56Z</dcterms:modified>
</cp:coreProperties>
</file>