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435" r:id="rId2"/>
    <p:sldId id="335" r:id="rId3"/>
    <p:sldId id="410" r:id="rId4"/>
    <p:sldId id="336" r:id="rId5"/>
    <p:sldId id="412" r:id="rId6"/>
    <p:sldId id="337" r:id="rId7"/>
    <p:sldId id="411" r:id="rId8"/>
    <p:sldId id="338" r:id="rId9"/>
    <p:sldId id="339" r:id="rId10"/>
    <p:sldId id="413" r:id="rId11"/>
    <p:sldId id="340" r:id="rId12"/>
    <p:sldId id="341" r:id="rId13"/>
    <p:sldId id="414" r:id="rId14"/>
    <p:sldId id="342" r:id="rId15"/>
    <p:sldId id="343" r:id="rId16"/>
    <p:sldId id="344" r:id="rId17"/>
    <p:sldId id="345" r:id="rId18"/>
    <p:sldId id="415" r:id="rId19"/>
    <p:sldId id="416" r:id="rId20"/>
    <p:sldId id="346" r:id="rId21"/>
    <p:sldId id="347" r:id="rId22"/>
    <p:sldId id="348" r:id="rId23"/>
    <p:sldId id="349" r:id="rId24"/>
    <p:sldId id="350" r:id="rId25"/>
    <p:sldId id="355" r:id="rId26"/>
    <p:sldId id="357" r:id="rId27"/>
    <p:sldId id="359" r:id="rId28"/>
    <p:sldId id="361" r:id="rId29"/>
    <p:sldId id="362" r:id="rId30"/>
    <p:sldId id="365" r:id="rId31"/>
    <p:sldId id="367" r:id="rId32"/>
    <p:sldId id="368" r:id="rId33"/>
    <p:sldId id="369" r:id="rId34"/>
    <p:sldId id="372" r:id="rId35"/>
    <p:sldId id="373" r:id="rId36"/>
    <p:sldId id="374" r:id="rId37"/>
    <p:sldId id="375" r:id="rId38"/>
    <p:sldId id="376" r:id="rId39"/>
    <p:sldId id="421" r:id="rId40"/>
    <p:sldId id="382" r:id="rId41"/>
    <p:sldId id="386" r:id="rId42"/>
    <p:sldId id="387" r:id="rId43"/>
    <p:sldId id="425" r:id="rId44"/>
    <p:sldId id="427" r:id="rId45"/>
    <p:sldId id="428" r:id="rId46"/>
    <p:sldId id="429" r:id="rId47"/>
    <p:sldId id="389" r:id="rId48"/>
    <p:sldId id="397" r:id="rId49"/>
    <p:sldId id="399" r:id="rId50"/>
    <p:sldId id="401" r:id="rId51"/>
    <p:sldId id="436" r:id="rId52"/>
    <p:sldId id="404" r:id="rId53"/>
    <p:sldId id="405" r:id="rId54"/>
    <p:sldId id="406" r:id="rId55"/>
    <p:sldId id="437" r:id="rId56"/>
    <p:sldId id="438" r:id="rId57"/>
    <p:sldId id="407" r:id="rId58"/>
    <p:sldId id="408" r:id="rId59"/>
    <p:sldId id="431" r:id="rId60"/>
    <p:sldId id="432" r:id="rId61"/>
  </p:sldIdLst>
  <p:sldSz cx="9144000" cy="6858000" type="screen4x3"/>
  <p:notesSz cx="9282113" cy="6991350"/>
  <p:custDataLst>
    <p:tags r:id="rId6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A6B"/>
    <a:srgbClr val="61116D"/>
    <a:srgbClr val="FFC489"/>
    <a:srgbClr val="D0C1D5"/>
    <a:srgbClr val="E0E090"/>
    <a:srgbClr val="BFB297"/>
    <a:srgbClr val="F3F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0" autoAdjust="0"/>
    <p:restoredTop sz="94636" autoAdjust="0"/>
  </p:normalViewPr>
  <p:slideViewPr>
    <p:cSldViewPr>
      <p:cViewPr varScale="1">
        <p:scale>
          <a:sx n="107" d="100"/>
          <a:sy n="107" d="100"/>
        </p:scale>
        <p:origin x="-1926" y="-84"/>
      </p:cViewPr>
      <p:guideLst>
        <p:guide orient="horz" pos="3504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1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9388" y="0"/>
            <a:ext cx="40211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40513"/>
            <a:ext cx="4021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9388" y="6640513"/>
            <a:ext cx="40211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84EDA4-EB18-4194-BC23-3F7CAA082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46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257800" y="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352800"/>
            <a:ext cx="685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93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294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7800" y="66294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defRPr>
            </a:lvl1pPr>
          </a:lstStyle>
          <a:p>
            <a:pPr>
              <a:defRPr/>
            </a:pPr>
            <a:fld id="{A485F3BE-B975-40AB-A862-4DE84CB8A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65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31829B9-FC42-44A4-9949-22B30EE353B7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B69B3B4-4DB4-4EE2-9433-B5D7C1B4AD9B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161CA18-C799-4359-B4FD-96ADCDAC17C1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0DC5BB6-5915-4321-8228-0291EAC41984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E95DBCB-2599-49BB-90F6-A056E728621C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E33935B-65B7-4AF2-B658-8E0A56864A7A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A395263-2614-4C00-A75B-7FA3BDCEC996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A99509E-58EC-4E67-8C2D-9BF9AB5452C9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F78010F-E755-4637-8B5D-42D4555922C6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663FD75-471E-40F3-BC37-63422334D485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BBB8FB4-FF12-47F6-99CA-66D6A1B7BEE9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0A7B136-D196-45C9-8EAE-23DDDBF8E486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A431007-9455-4348-907A-DFECD93CF2E2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95890B5-F7F7-4837-A17B-F4F8D0CB6B7E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4F038C1-A75A-4D24-8FBF-4C875CB316EA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B3713D8-B10B-4E7E-8E9B-0339688C166F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3B4FDC2-D3F4-4A57-BB96-9F4BC2649827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EF9DFC2-D0A3-41E8-9CD5-6551D5018720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1FE56A6-AC45-4316-841C-5294F4CD875B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218DC00-D399-48A1-A628-CC764C6AD2F7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3726DEA-6867-4238-A322-193BA2C8B2C8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457A5DC-2752-42B7-BD17-3554E523046A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2D80914-3970-4124-8C16-3888B9D406DC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301AD32-3CB5-4C27-BB92-932592D2EE5E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2EA4AAB-52A7-4527-B18E-95A60E34ACA9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FA52631-04D6-487B-B2AA-7CA6F26C8687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E0A74D0-C217-4126-9283-3D9878C478F0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0FDA06D-D460-4004-8E52-AD1C4818EFF3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C96331B-CD48-4DA8-B35C-F3A07B3B3F76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36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CF93079-5FD6-4FB9-B45D-F8C7F454DBBD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37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B24AE48-F237-437F-8A35-0ED036B43542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38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B30C6C6-11E2-491E-B4A9-6489778712FF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39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4AACF88-D2D7-4CB0-A25F-45A639821DDB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40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58C71A9-9353-4F5B-9451-A0068B7255FC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0C59AE0-BD59-49AF-97FE-849E55218EE4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41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E4F5D75-6497-405E-BE54-E5FFEFF30F85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42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523A1D2-23E0-4656-AC1E-E3355F316FBB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43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0FEBA42-3820-4001-A167-87D95B76FB55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44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886CAFB-9642-4564-9909-8D8E04D6A89F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45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6A41CD3-E185-4755-8466-969E43D205A5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46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02E731D-88E2-4C1E-B3C1-5ECD9F72C70A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47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4A5889D-F2BF-43A7-B3FA-17E6A00F8D4E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48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5C53A21-8944-4E40-9C8D-32F777C6CA22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49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EACC823-C063-4EE1-8BC9-F7FAC0D5EF4D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50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4082A7A-2761-484C-8567-7D30D7FE2030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3383C04-B71E-4926-8984-BDD1DFD168E4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51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691F42EC-AD7D-41DA-B06D-F2B308C9D42C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52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CEBFF7D-E184-41B7-8DA2-881D3EC22227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53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93815EF-1D77-4E99-B463-8379AF5E609B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54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7855E20-D826-48F7-997B-AF5AE87B0D28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55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612C9FB-B32C-43E4-BB0C-57FC530D0AB0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56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661D1B41-FF07-4A8D-B522-6163566910EE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57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AD88F9D-8147-4891-BDBF-15619025A13B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58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E05263F-A1C2-4AED-AF60-0E35F0BC600C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59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B55751E-C468-45A6-8518-7D1214F34D0F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60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9A113E-C6DB-468B-A480-40D47DF48974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1D379BA-7369-4946-AA4C-0B6ECC83DFC8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33FEA76-8FE2-4A2C-949E-124180FC0AFB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61DA1AEB-9511-423C-B04E-C4E80596E906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7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6096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88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93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00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97780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20574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374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0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88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4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1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7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50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42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35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jvX-RMv_l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533400"/>
            <a:ext cx="14478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3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304800"/>
            <a:ext cx="492125" cy="33528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+mn-ea"/>
              </a:rPr>
              <a:t>GENERAL CHEMISTRY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19849" y="21454"/>
            <a:ext cx="3581400" cy="6858000"/>
          </a:xfrm>
          <a:prstGeom prst="rect">
            <a:avLst/>
          </a:prstGeom>
          <a:gradFill>
            <a:gsLst>
              <a:gs pos="8000">
                <a:schemeClr val="accent6"/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6771" y="533400"/>
            <a:ext cx="4623382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Structure and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Properties of Ionic and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Covalent Compounds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</a:rPr>
              <a:t>General, </a:t>
            </a:r>
            <a:r>
              <a:rPr lang="en-US" altLang="en-US" sz="2400" b="1" i="1" dirty="0" smtClean="0">
                <a:solidFill>
                  <a:srgbClr val="FFFFFF"/>
                </a:solidFill>
              </a:rPr>
              <a:t>Organic, </a:t>
            </a:r>
            <a:r>
              <a:rPr lang="en-US" altLang="en-US" sz="2400" b="1" i="1" dirty="0">
                <a:solidFill>
                  <a:srgbClr val="FFFFFF"/>
                </a:solidFill>
              </a:rPr>
              <a:t>and Biochemistry </a:t>
            </a:r>
            <a:br>
              <a:rPr lang="en-US" altLang="en-US" sz="2400" b="1" i="1" dirty="0">
                <a:solidFill>
                  <a:srgbClr val="FFFFFF"/>
                </a:solidFill>
              </a:rPr>
            </a:br>
            <a:r>
              <a:rPr lang="en-US" altLang="en-US" sz="2000" b="1" i="1" dirty="0">
                <a:solidFill>
                  <a:srgbClr val="FFFFFF"/>
                </a:solidFill>
              </a:rPr>
              <a:t>9</a:t>
            </a:r>
            <a:r>
              <a:rPr lang="en-US" altLang="en-US" sz="2000" b="1" i="1" baseline="30000" dirty="0">
                <a:solidFill>
                  <a:srgbClr val="FFFFFF"/>
                </a:solidFill>
              </a:rPr>
              <a:t>th</a:t>
            </a:r>
            <a:r>
              <a:rPr lang="en-US" altLang="en-US" sz="2000" b="1" i="1" dirty="0">
                <a:solidFill>
                  <a:srgbClr val="FFFFFF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Katherine </a:t>
            </a:r>
            <a:r>
              <a:rPr lang="en-US" sz="2000" b="1" dirty="0">
                <a:solidFill>
                  <a:schemeClr val="accent1"/>
                </a:solidFill>
              </a:rPr>
              <a:t>J. </a:t>
            </a:r>
            <a:r>
              <a:rPr lang="en-US" sz="2000" b="1" dirty="0" smtClean="0">
                <a:solidFill>
                  <a:schemeClr val="accent1"/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Joseph </a:t>
            </a:r>
            <a:r>
              <a:rPr lang="en-US" sz="2000" b="1" dirty="0">
                <a:solidFill>
                  <a:schemeClr val="accent1"/>
                </a:solidFill>
              </a:rPr>
              <a:t>J. Topping 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Danaè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R. Quirk Dorr 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Robert </a:t>
            </a:r>
            <a:r>
              <a:rPr lang="en-US" sz="2000" b="1" dirty="0">
                <a:solidFill>
                  <a:schemeClr val="accent1"/>
                </a:solidFill>
              </a:rPr>
              <a:t>L. Caret 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endParaRPr lang="en-US" altLang="en-US" sz="2400" b="1" dirty="0">
              <a:solidFill>
                <a:srgbClr val="FFF6E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096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Ion Arrangement in a Crystal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19200"/>
            <a:ext cx="77724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As a sodium atom loses one electron, it becomes a smaller sodium ion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When a chlorine atom gains that electron, it becomes a larger chloride ion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Attraction of the Na cation with the Cl anion forms NaCl ion pairs that aggregate into a crystal</a:t>
            </a:r>
          </a:p>
        </p:txBody>
      </p:sp>
      <p:sp>
        <p:nvSpPr>
          <p:cNvPr id="11268" name="Rectangle 1029"/>
          <p:cNvSpPr>
            <a:spLocks noChangeArrowheads="1"/>
          </p:cNvSpPr>
          <p:nvPr/>
        </p:nvSpPr>
        <p:spPr bwMode="auto">
          <a:xfrm rot="-5400000">
            <a:off x="-2057400" y="29718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pic>
        <p:nvPicPr>
          <p:cNvPr id="11269" name="Picture 7" descr="den02761_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3824288"/>
            <a:ext cx="359251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431925" y="933450"/>
            <a:ext cx="6873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2292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914400"/>
          </a:xfrm>
        </p:spPr>
        <p:txBody>
          <a:bodyPr/>
          <a:lstStyle/>
          <a:p>
            <a:r>
              <a:rPr lang="en-US" altLang="en-US" b="1" dirty="0" smtClean="0">
                <a:ea typeface="ＭＳ Ｐゴシック" pitchFamily="34" charset="-128"/>
              </a:rPr>
              <a:t>Covalent Bonding</a:t>
            </a:r>
          </a:p>
        </p:txBody>
      </p:sp>
      <p:sp>
        <p:nvSpPr>
          <p:cNvPr id="122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Consider </a:t>
            </a:r>
            <a:r>
              <a:rPr lang="en-US" altLang="ja-JP" sz="2800" dirty="0" smtClean="0">
                <a:ea typeface="ＭＳ Ｐゴシック" pitchFamily="34" charset="-128"/>
              </a:rPr>
              <a:t>the formation of H</a:t>
            </a:r>
            <a:r>
              <a:rPr lang="en-US" altLang="ja-JP" sz="2800" baseline="-25000" dirty="0" smtClean="0">
                <a:ea typeface="ＭＳ Ｐゴシック" pitchFamily="34" charset="-128"/>
              </a:rPr>
              <a:t>2</a:t>
            </a:r>
            <a:r>
              <a:rPr lang="en-US" altLang="ja-JP" sz="2800" dirty="0" smtClean="0">
                <a:ea typeface="ＭＳ Ｐゴシック" pitchFamily="34" charset="-128"/>
              </a:rPr>
              <a:t>: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H + H </a:t>
            </a:r>
            <a:r>
              <a:rPr lang="en-US" altLang="en-US" sz="2800" dirty="0" smtClean="0">
                <a:ea typeface="ＭＳ Ｐゴシック" pitchFamily="34" charset="-128"/>
                <a:sym typeface="Wingdings" pitchFamily="50" charset="0"/>
              </a:rPr>
              <a:t> H</a:t>
            </a:r>
            <a:r>
              <a:rPr lang="en-US" altLang="en-US" sz="2800" baseline="-25000" dirty="0" smtClean="0">
                <a:ea typeface="ＭＳ Ｐゴシック" pitchFamily="34" charset="-128"/>
                <a:sym typeface="Wingdings" pitchFamily="50" charset="0"/>
              </a:rPr>
              <a:t>2</a:t>
            </a:r>
            <a:endParaRPr lang="en-US" altLang="en-US" sz="2800" dirty="0" smtClean="0">
              <a:ea typeface="ＭＳ Ｐゴシック" pitchFamily="34" charset="-128"/>
              <a:sym typeface="Wingdings" pitchFamily="50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>
                <a:ea typeface="ＭＳ Ｐゴシック" pitchFamily="34" charset="-128"/>
                <a:sym typeface="Wingdings" pitchFamily="50" charset="0"/>
              </a:rPr>
              <a:t>Each hydrogen has one electron in its valance shell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>
                <a:ea typeface="ＭＳ Ｐゴシック" pitchFamily="34" charset="-128"/>
                <a:sym typeface="Wingdings" pitchFamily="50" charset="0"/>
              </a:rPr>
              <a:t>If it were an ionic bond it would look like this: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800" dirty="0" smtClean="0">
              <a:ea typeface="ＭＳ Ｐゴシック" pitchFamily="34" charset="-128"/>
              <a:sym typeface="Wingdings" pitchFamily="50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ea typeface="ＭＳ Ｐゴシック" pitchFamily="34" charset="-128"/>
              <a:sym typeface="Wingdings" pitchFamily="50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However, both hydrogen atoms have an equal tendency to gain or lose electrons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dirty="0" smtClean="0">
                <a:ea typeface="ＭＳ Ｐゴシック" pitchFamily="34" charset="-128"/>
              </a:rPr>
              <a:t>Electron transfer from one H to another usually will not occur under normal conditions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  <p:graphicFrame>
        <p:nvGraphicFramePr>
          <p:cNvPr id="12294" name="Object 1024"/>
          <p:cNvGraphicFramePr>
            <a:graphicFrameLocks noChangeAspect="1"/>
          </p:cNvGraphicFramePr>
          <p:nvPr/>
        </p:nvGraphicFramePr>
        <p:xfrm>
          <a:off x="2514600" y="3581400"/>
          <a:ext cx="37338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4" imgW="1358310" imgH="241195" progId="Equation.3">
                  <p:embed/>
                </p:oleObj>
              </mc:Choice>
              <mc:Fallback>
                <p:oleObj name="Equation" r:id="rId4" imgW="1358310" imgH="241195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3733800" cy="6588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5" name="Group 9"/>
          <p:cNvGrpSpPr>
            <a:grpSpLocks/>
          </p:cNvGrpSpPr>
          <p:nvPr/>
        </p:nvGrpSpPr>
        <p:grpSpPr bwMode="auto">
          <a:xfrm>
            <a:off x="8077200" y="1600200"/>
            <a:ext cx="762000" cy="523875"/>
            <a:chOff x="3962400" y="5791200"/>
            <a:chExt cx="762000" cy="523220"/>
          </a:xfrm>
        </p:grpSpPr>
        <p:sp>
          <p:nvSpPr>
            <p:cNvPr id="12296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12297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6248400" y="3962400"/>
            <a:ext cx="2667000" cy="2667000"/>
          </a:xfrm>
          <a:prstGeom prst="wedgeRectCallout">
            <a:avLst>
              <a:gd name="adj1" fmla="val -17620"/>
              <a:gd name="adj2" fmla="val -77319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shared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electron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pair is called 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Covalent Bond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6096000" y="2362200"/>
            <a:ext cx="1143000" cy="8382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6858000" y="2362200"/>
            <a:ext cx="1143000" cy="8382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752600" y="3810000"/>
            <a:ext cx="3429000" cy="255746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Each hydrogen atom now has two electrons around it and attained a He configuration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616" y="114299"/>
            <a:ext cx="7772400" cy="876301"/>
          </a:xfrm>
        </p:spPr>
        <p:txBody>
          <a:bodyPr/>
          <a:lstStyle/>
          <a:p>
            <a:r>
              <a:rPr lang="en-US" dirty="0" smtClean="0"/>
              <a:t>Covalent Bond</a:t>
            </a:r>
            <a:endParaRPr lang="en-US" dirty="0"/>
          </a:p>
        </p:txBody>
      </p:sp>
      <p:sp>
        <p:nvSpPr>
          <p:cNvPr id="13319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1600" y="914400"/>
            <a:ext cx="7772400" cy="13716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Instead, each atom attains a noble gas configuration by </a:t>
            </a:r>
            <a:r>
              <a:rPr lang="en-US" altLang="en-US" b="1" i="1" dirty="0" smtClean="0">
                <a:solidFill>
                  <a:schemeClr val="accent2"/>
                </a:solidFill>
                <a:ea typeface="ＭＳ Ｐゴシック" pitchFamily="34" charset="-128"/>
              </a:rPr>
              <a:t>sharing</a:t>
            </a:r>
            <a:r>
              <a:rPr lang="en-US" altLang="en-US" dirty="0" smtClean="0">
                <a:ea typeface="ＭＳ Ｐゴシック" pitchFamily="34" charset="-128"/>
              </a:rPr>
              <a:t> electrons</a:t>
            </a:r>
          </a:p>
        </p:txBody>
      </p:sp>
      <p:graphicFrame>
        <p:nvGraphicFramePr>
          <p:cNvPr id="13320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14600" y="2286000"/>
          <a:ext cx="66294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Equation" r:id="rId4" imgW="1155199" imgH="177723" progId="Equation.3">
                  <p:embed/>
                </p:oleObj>
              </mc:Choice>
              <mc:Fallback>
                <p:oleObj name="Equation" r:id="rId4" imgW="1155199" imgH="17772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86000"/>
                        <a:ext cx="66294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21" name="Straight Arrow Connector 2"/>
          <p:cNvCxnSpPr>
            <a:cxnSpLocks noChangeShapeType="1"/>
          </p:cNvCxnSpPr>
          <p:nvPr/>
        </p:nvCxnSpPr>
        <p:spPr bwMode="auto">
          <a:xfrm flipV="1">
            <a:off x="5181600" y="3276600"/>
            <a:ext cx="838200" cy="533400"/>
          </a:xfrm>
          <a:prstGeom prst="straightConnector1">
            <a:avLst/>
          </a:prstGeom>
          <a:noFill/>
          <a:ln w="28575">
            <a:solidFill>
              <a:srgbClr val="E0E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Covalent Bonding in Hydrogen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pic>
        <p:nvPicPr>
          <p:cNvPr id="14340" name="Picture 6" descr="den02761_03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1033463"/>
            <a:ext cx="2957513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1676400" y="5105400"/>
          <a:ext cx="3581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Equation" r:id="rId4" imgW="1117600" imgH="368300" progId="Equation.3">
                  <p:embed/>
                </p:oleObj>
              </mc:Choice>
              <mc:Fallback>
                <p:oleObj name="Equation" r:id="rId4" imgW="11176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5400"/>
                        <a:ext cx="3581400" cy="1219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190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3962400" y="5334000"/>
            <a:ext cx="762000" cy="9144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4495800" y="5334000"/>
            <a:ext cx="762000" cy="9144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6019800" y="4724400"/>
            <a:ext cx="2895600" cy="19494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000" dirty="0">
                <a:solidFill>
                  <a:schemeClr val="tx1"/>
                </a:solidFill>
              </a:rPr>
              <a:t>Each fluorine is surrounded by 8 </a:t>
            </a:r>
            <a:r>
              <a:rPr lang="en-US" altLang="en-US" sz="3000" dirty="0" smtClean="0">
                <a:solidFill>
                  <a:schemeClr val="tx1"/>
                </a:solidFill>
              </a:rPr>
              <a:t>electrons – Ne configuration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7" name="Rectangle 8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r>
              <a:rPr lang="en-US" altLang="en-US" b="1" dirty="0" smtClean="0">
                <a:ea typeface="ＭＳ Ｐゴシック" pitchFamily="34" charset="-128"/>
              </a:rPr>
              <a:t>Features of Covalent Bonds</a:t>
            </a:r>
          </a:p>
        </p:txBody>
      </p:sp>
      <p:sp>
        <p:nvSpPr>
          <p:cNvPr id="1536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772400" cy="4114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dirty="0" smtClean="0">
                <a:ea typeface="ＭＳ Ｐゴシック" pitchFamily="34" charset="-128"/>
              </a:rPr>
              <a:t>Covalent bonds form between atoms with similar tendencies to gain or lose electrons</a:t>
            </a:r>
          </a:p>
          <a:p>
            <a:pPr>
              <a:spcBef>
                <a:spcPct val="25000"/>
              </a:spcBef>
            </a:pPr>
            <a:r>
              <a:rPr lang="en-US" altLang="en-US" dirty="0" smtClean="0">
                <a:ea typeface="ＭＳ Ｐゴシック" pitchFamily="34" charset="-128"/>
              </a:rPr>
              <a:t>Compounds containing covalent bonds are called </a:t>
            </a:r>
            <a:r>
              <a:rPr lang="en-US" altLang="en-US" i="1" dirty="0" smtClean="0">
                <a:ea typeface="ＭＳ Ｐゴシック" pitchFamily="34" charset="-128"/>
              </a:rPr>
              <a:t>covalent compounds</a:t>
            </a:r>
            <a:r>
              <a:rPr lang="en-US" altLang="en-US" dirty="0" smtClean="0">
                <a:ea typeface="ＭＳ Ｐゴシック" pitchFamily="34" charset="-128"/>
              </a:rPr>
              <a:t> or molecules</a:t>
            </a:r>
          </a:p>
          <a:p>
            <a:pPr>
              <a:spcBef>
                <a:spcPct val="25000"/>
              </a:spcBef>
            </a:pPr>
            <a:r>
              <a:rPr lang="en-US" altLang="en-US" dirty="0" smtClean="0">
                <a:ea typeface="ＭＳ Ｐゴシック" pitchFamily="34" charset="-128"/>
              </a:rPr>
              <a:t>The diatomic elements have </a:t>
            </a:r>
            <a:r>
              <a:rPr lang="en-US" altLang="en-US" i="1" dirty="0" smtClean="0">
                <a:ea typeface="ＭＳ Ｐゴシック" pitchFamily="34" charset="-128"/>
              </a:rPr>
              <a:t>completely covalent</a:t>
            </a:r>
            <a:r>
              <a:rPr lang="en-US" altLang="en-US" dirty="0" smtClean="0">
                <a:ea typeface="ＭＳ Ｐゴシック" pitchFamily="34" charset="-128"/>
              </a:rPr>
              <a:t> bonds (totally equal sharing)</a:t>
            </a:r>
          </a:p>
          <a:p>
            <a:pPr lvl="1">
              <a:spcBef>
                <a:spcPct val="25000"/>
              </a:spcBef>
            </a:pPr>
            <a:r>
              <a:rPr lang="en-US" altLang="en-US" dirty="0" smtClean="0">
                <a:ea typeface="ＭＳ Ｐゴシック" pitchFamily="34" charset="-128"/>
              </a:rPr>
              <a:t>H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, N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, O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, F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, Cl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, Br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, I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2362200" y="1066800"/>
          <a:ext cx="4724400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Equation" r:id="rId4" imgW="1346200" imgH="368300" progId="Equation.3">
                  <p:embed/>
                </p:oleObj>
              </mc:Choice>
              <mc:Fallback>
                <p:oleObj name="Equation" r:id="rId4" imgW="13462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724400" cy="12938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2514600" y="3651250"/>
          <a:ext cx="434340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Equation" r:id="rId6" imgW="1358900" imgH="596900" progId="Equation.3">
                  <p:embed/>
                </p:oleObj>
              </mc:Choice>
              <mc:Fallback>
                <p:oleObj name="Equation" r:id="rId6" imgW="1358900" imgH="596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51250"/>
                        <a:ext cx="4343400" cy="1911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7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sp>
        <p:nvSpPr>
          <p:cNvPr id="16389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Examples of Covalent Bonding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2362200" y="2438400"/>
            <a:ext cx="4740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2e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from 2H		   2e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for 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6e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from O		   8e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for O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438400" y="5562600"/>
            <a:ext cx="4740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4e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from 4H		   2e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for 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4e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from C		   8e</a:t>
            </a:r>
            <a:r>
              <a:rPr lang="en-US" altLang="en-US" sz="2800" baseline="3000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en-US" sz="2800">
                <a:solidFill>
                  <a:schemeClr val="tx1"/>
                </a:solidFill>
                <a:cs typeface="Times New Roman" pitchFamily="18" charset="0"/>
              </a:rPr>
              <a:t> for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Polar Covalent Bonding and Electronegativity</a:t>
            </a:r>
          </a:p>
        </p:txBody>
      </p:sp>
      <p:sp>
        <p:nvSpPr>
          <p:cNvPr id="174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The Polar Covalent Bond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3200" dirty="0" smtClean="0">
                <a:ea typeface="ＭＳ Ｐゴシック" pitchFamily="34" charset="-128"/>
              </a:rPr>
              <a:t>Ionic bonding involves the </a:t>
            </a:r>
            <a:r>
              <a:rPr lang="en-US" altLang="en-US" sz="3200" i="1" dirty="0" smtClean="0">
                <a:solidFill>
                  <a:schemeClr val="accent2"/>
                </a:solidFill>
                <a:ea typeface="ＭＳ Ｐゴシック" pitchFamily="34" charset="-128"/>
              </a:rPr>
              <a:t>transfer</a:t>
            </a:r>
            <a:r>
              <a:rPr lang="en-US" altLang="en-US" sz="3200" dirty="0" smtClean="0">
                <a:ea typeface="ＭＳ Ｐゴシック" pitchFamily="34" charset="-128"/>
              </a:rPr>
              <a:t> of electrons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3200" dirty="0" smtClean="0">
                <a:ea typeface="ＭＳ Ｐゴシック" pitchFamily="34" charset="-128"/>
              </a:rPr>
              <a:t>Covalent bonding involves the </a:t>
            </a:r>
            <a:r>
              <a:rPr lang="en-US" altLang="en-US" sz="3200" i="1" dirty="0" smtClean="0">
                <a:solidFill>
                  <a:schemeClr val="accent2"/>
                </a:solidFill>
                <a:ea typeface="ＭＳ Ｐゴシック" pitchFamily="34" charset="-128"/>
              </a:rPr>
              <a:t>sharing</a:t>
            </a:r>
            <a:r>
              <a:rPr lang="en-US" altLang="en-US" sz="3200" dirty="0" smtClean="0">
                <a:ea typeface="ＭＳ Ｐゴシック" pitchFamily="34" charset="-128"/>
              </a:rPr>
              <a:t> of electrons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3200" b="1" dirty="0" smtClean="0">
                <a:solidFill>
                  <a:schemeClr val="tx2"/>
                </a:solidFill>
                <a:ea typeface="ＭＳ Ｐゴシック" pitchFamily="34" charset="-128"/>
              </a:rPr>
              <a:t>Polar covalent bonding</a:t>
            </a:r>
            <a:r>
              <a:rPr lang="en-US" altLang="en-US" sz="3200" dirty="0" smtClean="0">
                <a:ea typeface="ＭＳ Ｐゴシック" pitchFamily="34" charset="-128"/>
              </a:rPr>
              <a:t> - bonds made up of </a:t>
            </a:r>
            <a:r>
              <a:rPr lang="en-US" altLang="en-US" sz="3200" b="1" i="1" dirty="0" smtClean="0">
                <a:solidFill>
                  <a:srgbClr val="006600"/>
                </a:solidFill>
                <a:ea typeface="ＭＳ Ｐゴシック" pitchFamily="34" charset="-128"/>
              </a:rPr>
              <a:t>unequally</a:t>
            </a:r>
            <a:r>
              <a:rPr lang="en-US" altLang="en-US" sz="3200" b="1" dirty="0" smtClean="0">
                <a:solidFill>
                  <a:srgbClr val="006600"/>
                </a:solidFill>
                <a:ea typeface="ＭＳ Ｐゴシック" pitchFamily="34" charset="-128"/>
              </a:rPr>
              <a:t> shared </a:t>
            </a:r>
            <a:r>
              <a:rPr lang="en-US" altLang="en-US" sz="3200" dirty="0" smtClean="0">
                <a:ea typeface="ＭＳ Ｐゴシック" pitchFamily="34" charset="-128"/>
              </a:rPr>
              <a:t>electron pairs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5660231" y="3162300"/>
            <a:ext cx="3124200" cy="1600200"/>
          </a:xfrm>
          <a:prstGeom prst="wedgeRectCallout">
            <a:avLst>
              <a:gd name="adj1" fmla="val -70579"/>
              <a:gd name="adj2" fmla="val -95931"/>
            </a:avLst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These two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electrons are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not shared equally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5507831" y="1231900"/>
            <a:ext cx="3524250" cy="44608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accent2"/>
                </a:solidFill>
              </a:rPr>
              <a:t>somewhat negatively charged</a:t>
            </a: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1545431" y="1638300"/>
            <a:ext cx="274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1164431" y="1104900"/>
            <a:ext cx="3462338" cy="44608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2200"/>
              <a:t>somewhat positively charged</a:t>
            </a:r>
          </a:p>
        </p:txBody>
      </p:sp>
      <p:sp>
        <p:nvSpPr>
          <p:cNvPr id="18439" name="Oval 10"/>
          <p:cNvSpPr>
            <a:spLocks noChangeArrowheads="1"/>
          </p:cNvSpPr>
          <p:nvPr/>
        </p:nvSpPr>
        <p:spPr bwMode="auto">
          <a:xfrm>
            <a:off x="4822031" y="1866900"/>
            <a:ext cx="228600" cy="5334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5831" y="88900"/>
            <a:ext cx="7772400" cy="901700"/>
          </a:xfrm>
        </p:spPr>
        <p:txBody>
          <a:bodyPr/>
          <a:lstStyle/>
          <a:p>
            <a:r>
              <a:rPr lang="en-US" dirty="0" smtClean="0"/>
              <a:t>Polar Covalent Bond</a:t>
            </a:r>
            <a:endParaRPr lang="en-US" dirty="0"/>
          </a:p>
        </p:txBody>
      </p:sp>
      <p:graphicFrame>
        <p:nvGraphicFramePr>
          <p:cNvPr id="18440" name="Object 1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53029123"/>
              </p:ext>
            </p:extLst>
          </p:nvPr>
        </p:nvGraphicFramePr>
        <p:xfrm>
          <a:off x="1765141" y="1454944"/>
          <a:ext cx="38798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4" imgW="1091726" imgH="355446" progId="Equation.3">
                  <p:embed/>
                </p:oleObj>
              </mc:Choice>
              <mc:Fallback>
                <p:oleObj name="Equation" r:id="rId4" imgW="1091726" imgH="35544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141" y="1454944"/>
                        <a:ext cx="387985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3048000"/>
            <a:ext cx="4572000" cy="3810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The electrons spend more time with fluorine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This sets up a polar covalent bond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A truly covalent bond can only occur when both atoms are identical</a:t>
            </a:r>
          </a:p>
        </p:txBody>
      </p:sp>
      <p:sp>
        <p:nvSpPr>
          <p:cNvPr id="18442" name="Line 14"/>
          <p:cNvSpPr>
            <a:spLocks noChangeShapeType="1"/>
          </p:cNvSpPr>
          <p:nvPr/>
        </p:nvSpPr>
        <p:spPr bwMode="auto">
          <a:xfrm>
            <a:off x="4441031" y="1562100"/>
            <a:ext cx="76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3" name="Line 15"/>
          <p:cNvSpPr>
            <a:spLocks noChangeShapeType="1"/>
          </p:cNvSpPr>
          <p:nvPr/>
        </p:nvSpPr>
        <p:spPr bwMode="auto">
          <a:xfrm flipH="1">
            <a:off x="5431631" y="1714500"/>
            <a:ext cx="14478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Polar Covalent Bonding in HF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Fluorine is electron rich = </a:t>
            </a: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</a:t>
            </a:r>
            <a:r>
              <a:rPr lang="en-US" altLang="en-US" b="1" baseline="30000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-</a:t>
            </a:r>
          </a:p>
          <a:p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Hydrogen is electron deficient = </a:t>
            </a: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</a:t>
            </a:r>
            <a:r>
              <a:rPr lang="en-US" altLang="en-US" b="1" baseline="30000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+</a:t>
            </a:r>
          </a:p>
          <a:p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This results in unequal sharing of electrons in the pairs = polar covalent bonds</a:t>
            </a:r>
          </a:p>
        </p:txBody>
      </p:sp>
      <p:sp>
        <p:nvSpPr>
          <p:cNvPr id="19460" name="Rectangle 1029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pic>
        <p:nvPicPr>
          <p:cNvPr id="19461" name="Picture 6" descr="G:\Graphics\Powerpoint\MH_DCM\Denniston\Final files\chapter 03\Jpg\Line Art\den02621_03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2286000"/>
            <a:ext cx="4098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Electronegativity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295400"/>
            <a:ext cx="7543800" cy="4876800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Electronegativity</a:t>
            </a:r>
            <a:r>
              <a:rPr lang="en-US" altLang="en-US" smtClean="0">
                <a:ea typeface="ＭＳ Ｐゴシック" pitchFamily="34" charset="-128"/>
              </a:rPr>
              <a:t> - a measure of the ability of an atom to attract electrons in a chemical bond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Elements with high electronegativity have a greater ability to attract electrons than do elements with low electronegativity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Consider the covalent bond as competition for electrons between 2 positive centers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The difference in electronegativity determines the extent of bond polarity</a:t>
            </a:r>
          </a:p>
        </p:txBody>
      </p:sp>
      <p:sp>
        <p:nvSpPr>
          <p:cNvPr id="20484" name="Rectangle 1028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3.1 Chemical Bonding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3434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Chemical bond</a:t>
            </a:r>
            <a:r>
              <a:rPr lang="en-US" altLang="en-US" dirty="0" smtClean="0">
                <a:ea typeface="ＭＳ Ｐゴシック" pitchFamily="34" charset="-128"/>
              </a:rPr>
              <a:t> - the force of attraction between any two atoms in a compound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This attractive force overcomes the repulsion of the positively charged nuclei of the two atoms participating in the bond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Interactions involving valence electrons are responsible for the chemical bond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0" y="8382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endParaRPr lang="en-IN" altLang="en-US">
              <a:solidFill>
                <a:schemeClr val="tx1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05000" y="6338888"/>
            <a:ext cx="3514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electronegativity increases</a:t>
            </a:r>
            <a:r>
              <a:rPr lang="en-US" altLang="en-US" sz="2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334000" y="6629400"/>
            <a:ext cx="2819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6939756" y="4863307"/>
            <a:ext cx="3494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electronegativity increases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8686800" y="2819400"/>
            <a:ext cx="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1463"/>
            <a:ext cx="693420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altLang="en-US" dirty="0" err="1" smtClean="0">
                <a:ea typeface="ＭＳ Ｐゴシック" pitchFamily="34" charset="-128"/>
              </a:rPr>
              <a:t>Electronegativities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of Selected Elements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77724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The </a:t>
            </a:r>
            <a:r>
              <a:rPr lang="en-US" altLang="en-US" sz="2400" i="1" dirty="0" smtClean="0">
                <a:ea typeface="ＭＳ Ｐゴシック" pitchFamily="34" charset="-128"/>
              </a:rPr>
              <a:t>most electronegative </a:t>
            </a:r>
            <a:r>
              <a:rPr lang="en-US" altLang="en-US" sz="2400" dirty="0" smtClean="0">
                <a:ea typeface="ＭＳ Ｐゴシック" pitchFamily="34" charset="-128"/>
              </a:rPr>
              <a:t>elements are found in the </a:t>
            </a:r>
            <a:r>
              <a:rPr lang="en-US" altLang="en-US" sz="2400" b="1" dirty="0" smtClean="0">
                <a:ea typeface="ＭＳ Ｐゴシック" pitchFamily="34" charset="-128"/>
              </a:rPr>
              <a:t>upper right corner</a:t>
            </a:r>
            <a:r>
              <a:rPr lang="en-US" altLang="en-US" sz="2400" dirty="0" smtClean="0">
                <a:ea typeface="ＭＳ Ｐゴシック" pitchFamily="34" charset="-128"/>
              </a:rPr>
              <a:t> of the periodic table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The </a:t>
            </a:r>
            <a:r>
              <a:rPr lang="en-US" altLang="en-US" sz="2400" i="1" dirty="0" smtClean="0">
                <a:ea typeface="ＭＳ Ｐゴシック" pitchFamily="34" charset="-128"/>
              </a:rPr>
              <a:t>least electronegative </a:t>
            </a:r>
            <a:r>
              <a:rPr lang="en-US" altLang="en-US" sz="2400" dirty="0" smtClean="0">
                <a:ea typeface="ＭＳ Ｐゴシック" pitchFamily="34" charset="-128"/>
              </a:rPr>
              <a:t>elements are found in the </a:t>
            </a:r>
            <a:r>
              <a:rPr lang="en-US" altLang="en-US" sz="2400" b="1" dirty="0" smtClean="0">
                <a:ea typeface="ＭＳ Ｐゴシック" pitchFamily="34" charset="-128"/>
              </a:rPr>
              <a:t>lower left corner</a:t>
            </a:r>
            <a:r>
              <a:rPr lang="en-US" altLang="en-US" sz="2400" dirty="0" smtClean="0">
                <a:ea typeface="ＭＳ Ｐゴシック" pitchFamily="34" charset="-128"/>
              </a:rPr>
              <a:t> of the periodic 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9906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Electronegativity Calculations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772400" cy="495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smtClean="0">
                <a:ea typeface="ＭＳ Ｐゴシック" pitchFamily="34" charset="-128"/>
              </a:rPr>
              <a:t>The greater the difference in electronegativity between two atoms, the greater the polarity of their bond</a:t>
            </a:r>
          </a:p>
          <a:p>
            <a:pPr>
              <a:spcBef>
                <a:spcPct val="50000"/>
              </a:spcBef>
            </a:pP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Which would be more polar, a H-F bond or H-Cl bond?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H-F … 4.0 - 2.1 =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1.9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mtClean="0">
                <a:ea typeface="ＭＳ Ｐゴシック" pitchFamily="34" charset="-128"/>
              </a:rPr>
              <a:t>H-Cl … 3.0 - 2.1 = 0.9</a:t>
            </a:r>
          </a:p>
          <a:p>
            <a:pPr>
              <a:spcBef>
                <a:spcPct val="50000"/>
              </a:spcBef>
            </a:pPr>
            <a:r>
              <a:rPr lang="en-US" altLang="en-US" sz="2800" smtClean="0">
                <a:ea typeface="ＭＳ Ｐゴシック" pitchFamily="34" charset="-128"/>
              </a:rPr>
              <a:t>The HF bond is more polar than the HCl bond</a:t>
            </a:r>
          </a:p>
          <a:p>
            <a:endParaRPr lang="en-US" alt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3.2 Naming Compounds and Writing Formulas of Compounds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772400" cy="41148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Nomenclature</a:t>
            </a:r>
            <a:r>
              <a:rPr lang="en-US" altLang="en-US" dirty="0" smtClean="0">
                <a:ea typeface="ＭＳ Ｐゴシック" pitchFamily="34" charset="-128"/>
              </a:rPr>
              <a:t> - the assignment of a correct and unambiguous name to each and every chemical compound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Two naming systems: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ionic compounds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covalent compounds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8077201" y="3733800"/>
            <a:ext cx="762000" cy="523875"/>
            <a:chOff x="3962400" y="5791200"/>
            <a:chExt cx="762000" cy="52322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 dirty="0" smtClean="0">
                  <a:solidFill>
                    <a:schemeClr val="accent2"/>
                  </a:solidFill>
                  <a:latin typeface="Arial Black" pitchFamily="34" charset="0"/>
                </a:rPr>
                <a:t>3</a:t>
              </a:r>
              <a:endParaRPr lang="en-US" altLang="en-US" sz="2800" b="1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 b="1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 rot="-5400000">
            <a:off x="-2697162" y="2843212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3.2 Naming Compounds</a:t>
            </a:r>
            <a:r>
              <a:rPr lang="en-US" altLang="en-US" sz="4000">
                <a:solidFill>
                  <a:schemeClr val="bg2"/>
                </a:solidFill>
              </a:rPr>
              <a:t> </a:t>
            </a:r>
            <a:r>
              <a:rPr lang="en-US" altLang="en-US" sz="3600">
                <a:solidFill>
                  <a:schemeClr val="bg2"/>
                </a:solidFill>
              </a:rPr>
              <a:t>and Writing Formulas of Compounds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Formulas of Compounds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7391400" cy="495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formula</a:t>
            </a:r>
            <a:r>
              <a:rPr lang="en-US" altLang="en-US" dirty="0" smtClean="0">
                <a:ea typeface="ＭＳ Ｐゴシック" pitchFamily="34" charset="-128"/>
              </a:rPr>
              <a:t> is the representation of the fundamental compound using chemical symbols and numerical subscripts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The formula identifies the number and type of the various atoms that make up the compound unit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The number of like atoms in the unit is shown by the use of a subscript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Presence of only one atom is understood when no subscript is present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 rot="-5400000">
            <a:off x="-2697162" y="2843212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3.2 Naming Compounds</a:t>
            </a:r>
            <a:r>
              <a:rPr lang="en-US" altLang="en-US" sz="4000">
                <a:solidFill>
                  <a:schemeClr val="bg2"/>
                </a:solidFill>
              </a:rPr>
              <a:t> </a:t>
            </a:r>
            <a:r>
              <a:rPr lang="en-US" altLang="en-US" sz="3600">
                <a:solidFill>
                  <a:schemeClr val="bg2"/>
                </a:solidFill>
              </a:rPr>
              <a:t>and Writing Formulas of Compounds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Ionic Compounds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95400" y="1219200"/>
            <a:ext cx="76962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dirty="0" smtClean="0">
                <a:ea typeface="ＭＳ Ｐゴシック" pitchFamily="34" charset="-128"/>
              </a:rPr>
              <a:t>Metals and nonmetals usually react to form ionic compounds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dirty="0" smtClean="0">
                <a:ea typeface="ＭＳ Ｐゴシック" pitchFamily="34" charset="-128"/>
              </a:rPr>
              <a:t>The metals are cations and the nonmetals are anions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dirty="0" smtClean="0">
                <a:ea typeface="ＭＳ Ｐゴシック" pitchFamily="34" charset="-128"/>
              </a:rPr>
              <a:t>The cations and anions arrange themselves in a regular three-dimensional repeating array called a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crystal lattice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dirty="0" smtClean="0">
                <a:ea typeface="ＭＳ Ｐゴシック" pitchFamily="34" charset="-128"/>
              </a:rPr>
              <a:t>Formula of an ionic compound is the smallest whole-number ratio of ions in the substance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1" y="304800"/>
            <a:ext cx="8839200" cy="1143000"/>
          </a:xfrm>
        </p:spPr>
        <p:txBody>
          <a:bodyPr/>
          <a:lstStyle/>
          <a:p>
            <a:r>
              <a:rPr lang="en-US" altLang="en-US" sz="4000" b="1" dirty="0" smtClean="0">
                <a:ea typeface="ＭＳ Ｐゴシック" pitchFamily="34" charset="-128"/>
              </a:rPr>
              <a:t>Writing Names of Ionic Compounds from the Formula of the Compound</a:t>
            </a:r>
            <a:r>
              <a:rPr lang="en-US" altLang="en-US" sz="3200" b="1" u="sng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3200" b="1" u="sng" dirty="0" smtClean="0">
                <a:solidFill>
                  <a:schemeClr val="tx1"/>
                </a:solidFill>
                <a:ea typeface="ＭＳ Ｐゴシック" pitchFamily="34" charset="-128"/>
              </a:rPr>
            </a:br>
            <a:endParaRPr lang="en-US" altLang="en-US" sz="3200" b="1" u="sng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391400" cy="2590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Name the cation followed by the name of the anion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A positive ion retains the name of the element; change the anion suffix to -</a:t>
            </a:r>
            <a:r>
              <a:rPr lang="en-US" altLang="en-US" i="1" dirty="0" smtClean="0">
                <a:ea typeface="ＭＳ Ｐゴシック" pitchFamily="34" charset="-128"/>
              </a:rPr>
              <a:t>ide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28677" name="Picture 9" descr="den02761_ut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889375"/>
            <a:ext cx="82105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itchFamily="34" charset="-128"/>
              </a:rPr>
              <a:t>Stock and Common Names for Iron and Copper Ions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 rot="-5400000">
            <a:off x="-2697162" y="2841625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3.2 Naming Compounds</a:t>
            </a:r>
            <a:r>
              <a:rPr lang="en-US" altLang="en-US" sz="4000">
                <a:solidFill>
                  <a:schemeClr val="bg2"/>
                </a:solidFill>
              </a:rPr>
              <a:t> </a:t>
            </a:r>
            <a:r>
              <a:rPr lang="en-US" altLang="en-US" sz="3600">
                <a:solidFill>
                  <a:schemeClr val="bg2"/>
                </a:solidFill>
              </a:rPr>
              <a:t>and Writing Formulas of Compounds</a:t>
            </a:r>
          </a:p>
        </p:txBody>
      </p:sp>
      <p:pic>
        <p:nvPicPr>
          <p:cNvPr id="31748" name="Picture 6" descr="den02761_t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2260600"/>
            <a:ext cx="7415212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 rot="-5400000">
            <a:off x="-2697162" y="2841625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3.2 Naming Compounds</a:t>
            </a:r>
            <a:r>
              <a:rPr lang="en-US" altLang="en-US" sz="4000">
                <a:solidFill>
                  <a:schemeClr val="bg2"/>
                </a:solidFill>
              </a:rPr>
              <a:t> </a:t>
            </a:r>
            <a:r>
              <a:rPr lang="en-US" altLang="en-US" sz="3600">
                <a:solidFill>
                  <a:schemeClr val="bg2"/>
                </a:solidFill>
              </a:rPr>
              <a:t>and Writing Formulas of Compounds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ea typeface="ＭＳ Ｐゴシック" pitchFamily="34" charset="-128"/>
              </a:rPr>
              <a:t>Common Monatomic </a:t>
            </a:r>
            <a:br>
              <a:rPr lang="en-US" altLang="en-US" b="1" dirty="0" smtClean="0">
                <a:ea typeface="ＭＳ Ｐゴシック" pitchFamily="34" charset="-128"/>
              </a:rPr>
            </a:br>
            <a:r>
              <a:rPr lang="en-US" altLang="en-US" b="1" dirty="0" smtClean="0">
                <a:ea typeface="ＭＳ Ｐゴシック" pitchFamily="34" charset="-128"/>
              </a:rPr>
              <a:t>Cations and Anions</a:t>
            </a: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5486400"/>
            <a:ext cx="7391400" cy="11430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Monatomic ions</a:t>
            </a:r>
            <a:r>
              <a:rPr lang="en-US" altLang="en-US" smtClean="0">
                <a:ea typeface="ＭＳ Ｐゴシック" pitchFamily="34" charset="-128"/>
              </a:rPr>
              <a:t> - ions consisting of a single charged atom</a:t>
            </a:r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32773" name="Picture 7" descr="den02761_t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927225"/>
            <a:ext cx="6221412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 rot="-5400000">
            <a:off x="-2697162" y="2841625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3.2 Naming Compounds</a:t>
            </a:r>
            <a:r>
              <a:rPr lang="en-US" altLang="en-US" sz="4000">
                <a:solidFill>
                  <a:schemeClr val="bg2"/>
                </a:solidFill>
              </a:rPr>
              <a:t> </a:t>
            </a:r>
            <a:r>
              <a:rPr lang="en-US" altLang="en-US" sz="3600">
                <a:solidFill>
                  <a:schemeClr val="bg2"/>
                </a:solidFill>
              </a:rPr>
              <a:t>and Writing Formulas of Compounds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85800"/>
          </a:xfrm>
        </p:spPr>
        <p:txBody>
          <a:bodyPr/>
          <a:lstStyle/>
          <a:p>
            <a:r>
              <a:rPr lang="en-US" altLang="en-US" b="1" dirty="0" smtClean="0">
                <a:ea typeface="ＭＳ Ｐゴシック" pitchFamily="34" charset="-128"/>
              </a:rPr>
              <a:t>Polyatomic Ions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73914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Polyatomic ions</a:t>
            </a:r>
            <a:r>
              <a:rPr lang="en-US" altLang="en-US" dirty="0" smtClean="0">
                <a:ea typeface="ＭＳ Ｐゴシック" pitchFamily="34" charset="-128"/>
              </a:rPr>
              <a:t> - ions composed of 2 or more atoms bonded together with an </a:t>
            </a:r>
            <a:r>
              <a:rPr lang="en-US" altLang="en-US" i="1" dirty="0" smtClean="0">
                <a:solidFill>
                  <a:schemeClr val="accent2"/>
                </a:solidFill>
                <a:ea typeface="ＭＳ Ｐゴシック" pitchFamily="34" charset="-128"/>
              </a:rPr>
              <a:t>overall</a:t>
            </a:r>
            <a:r>
              <a:rPr lang="en-US" altLang="en-US" dirty="0" smtClean="0">
                <a:ea typeface="ＭＳ Ｐゴシック" pitchFamily="34" charset="-128"/>
              </a:rPr>
              <a:t> positive or negative charge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Within the ion itself, the atoms are bonded using covalent bonds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The positive and negative ions will be bonded to each other with ionic bonds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Examples: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NH</a:t>
            </a:r>
            <a:r>
              <a:rPr lang="en-US" altLang="en-US" baseline="-25000" dirty="0" smtClean="0">
                <a:ea typeface="ＭＳ Ｐゴシック" pitchFamily="34" charset="-128"/>
              </a:rPr>
              <a:t>4</a:t>
            </a:r>
            <a:r>
              <a:rPr lang="en-US" altLang="en-US" baseline="30000" dirty="0" smtClean="0">
                <a:ea typeface="ＭＳ Ｐゴシック" pitchFamily="34" charset="-128"/>
              </a:rPr>
              <a:t>+</a:t>
            </a:r>
            <a:r>
              <a:rPr lang="en-US" altLang="en-US" dirty="0" smtClean="0">
                <a:ea typeface="ＭＳ Ｐゴシック" pitchFamily="34" charset="-128"/>
              </a:rPr>
              <a:t>	ammonium ion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SO</a:t>
            </a:r>
            <a:r>
              <a:rPr lang="en-US" altLang="en-US" baseline="-25000" dirty="0" smtClean="0">
                <a:ea typeface="ＭＳ Ｐゴシック" pitchFamily="34" charset="-128"/>
              </a:rPr>
              <a:t>4</a:t>
            </a:r>
            <a:r>
              <a:rPr lang="en-US" altLang="en-US" baseline="30000" dirty="0" smtClean="0">
                <a:ea typeface="ＭＳ Ｐゴシック" pitchFamily="34" charset="-128"/>
              </a:rPr>
              <a:t>2-</a:t>
            </a:r>
            <a:r>
              <a:rPr lang="en-US" altLang="en-US" dirty="0" smtClean="0">
                <a:ea typeface="ＭＳ Ｐゴシック" pitchFamily="34" charset="-128"/>
              </a:rPr>
              <a:t>	sulfate 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7"/>
          <p:cNvSpPr txBox="1">
            <a:spLocks noChangeArrowheads="1"/>
          </p:cNvSpPr>
          <p:nvPr/>
        </p:nvSpPr>
        <p:spPr bwMode="auto">
          <a:xfrm rot="-5400000">
            <a:off x="-2697162" y="2841625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3.2 Naming Compounds</a:t>
            </a:r>
            <a:r>
              <a:rPr lang="en-US" altLang="en-US" sz="4000">
                <a:solidFill>
                  <a:schemeClr val="bg2"/>
                </a:solidFill>
              </a:rPr>
              <a:t> </a:t>
            </a:r>
            <a:r>
              <a:rPr lang="en-US" altLang="en-US" sz="3600">
                <a:solidFill>
                  <a:schemeClr val="bg2"/>
                </a:solidFill>
              </a:rPr>
              <a:t>and Writing Formulas of Compounds</a:t>
            </a:r>
          </a:p>
        </p:txBody>
      </p:sp>
      <p:pic>
        <p:nvPicPr>
          <p:cNvPr id="34820" name="Picture 6" descr="den02761_t03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879814"/>
            <a:ext cx="5486400" cy="58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4462"/>
            <a:ext cx="8351838" cy="846138"/>
          </a:xfrm>
        </p:spPr>
        <p:txBody>
          <a:bodyPr/>
          <a:lstStyle/>
          <a:p>
            <a:r>
              <a:rPr lang="en-US" sz="3600" dirty="0" smtClean="0"/>
              <a:t>Common Polyatomic Cations and Anions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Lewis Symbols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6962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 smtClean="0">
                <a:ea typeface="ＭＳ Ｐゴシック" pitchFamily="34" charset="-128"/>
              </a:rPr>
              <a:t>Lewis symbol </a:t>
            </a:r>
            <a:r>
              <a:rPr lang="en-US" altLang="en-US" dirty="0" smtClean="0">
                <a:ea typeface="ＭＳ Ｐゴシック" pitchFamily="34" charset="-128"/>
              </a:rPr>
              <a:t>- a way to represent atoms using the element symbol and valence electrons as dots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As only valence electrons participate in bonding, this makes it much easier to work with the octet rule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The number of dots used corresponds directly to the number of valence electrons located in the outermost shell of the atoms of the element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962900" y="777942"/>
            <a:ext cx="762000" cy="523875"/>
            <a:chOff x="3962400" y="5791200"/>
            <a:chExt cx="762000" cy="52322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7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7"/>
          <p:cNvSpPr txBox="1">
            <a:spLocks noChangeArrowheads="1"/>
          </p:cNvSpPr>
          <p:nvPr/>
        </p:nvSpPr>
        <p:spPr bwMode="auto">
          <a:xfrm rot="-5400000">
            <a:off x="-2697162" y="2840037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3.2 Naming Compounds</a:t>
            </a:r>
            <a:r>
              <a:rPr lang="en-US" altLang="en-US" sz="4000">
                <a:solidFill>
                  <a:schemeClr val="bg2"/>
                </a:solidFill>
              </a:rPr>
              <a:t> </a:t>
            </a:r>
            <a:r>
              <a:rPr lang="en-US" altLang="en-US" sz="3600">
                <a:solidFill>
                  <a:schemeClr val="bg2"/>
                </a:solidFill>
              </a:rPr>
              <a:t>and Writing Formulas of Compounds</a:t>
            </a:r>
          </a:p>
        </p:txBody>
      </p:sp>
      <p:sp>
        <p:nvSpPr>
          <p:cNvPr id="36867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8229600" cy="914400"/>
          </a:xfrm>
        </p:spPr>
        <p:txBody>
          <a:bodyPr/>
          <a:lstStyle/>
          <a:p>
            <a:r>
              <a:rPr lang="en-US" altLang="en-US" sz="4000" b="1" dirty="0" smtClean="0">
                <a:ea typeface="ＭＳ Ｐゴシック" pitchFamily="34" charset="-128"/>
              </a:rPr>
              <a:t>Writing Formulas of </a:t>
            </a:r>
            <a:br>
              <a:rPr lang="en-US" altLang="en-US" sz="4000" b="1" dirty="0" smtClean="0">
                <a:ea typeface="ＭＳ Ｐゴシック" pitchFamily="34" charset="-128"/>
              </a:rPr>
            </a:br>
            <a:r>
              <a:rPr lang="en-US" altLang="en-US" sz="4000" b="1" dirty="0" smtClean="0">
                <a:ea typeface="ＭＳ Ｐゴシック" pitchFamily="34" charset="-128"/>
              </a:rPr>
              <a:t>Ionic Compounds from the </a:t>
            </a:r>
            <a:br>
              <a:rPr lang="en-US" altLang="en-US" sz="4000" b="1" dirty="0" smtClean="0">
                <a:ea typeface="ＭＳ Ｐゴシック" pitchFamily="34" charset="-128"/>
              </a:rPr>
            </a:br>
            <a:r>
              <a:rPr lang="en-US" altLang="en-US" sz="4000" b="1" dirty="0" smtClean="0">
                <a:ea typeface="ＭＳ Ｐゴシック" pitchFamily="34" charset="-128"/>
              </a:rPr>
              <a:t>Name of the Compound</a:t>
            </a:r>
            <a:r>
              <a:rPr lang="en-US" alt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36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endParaRPr lang="en-US" alt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86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6629400" cy="4419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Determine the charge of each 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Write the formula so that the resulting compound is neutral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Example: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 dirty="0" smtClean="0">
                <a:ea typeface="ＭＳ Ｐゴシック" pitchFamily="34" charset="-128"/>
              </a:rPr>
              <a:t>Barium chloride: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Barium is </a:t>
            </a:r>
            <a:r>
              <a:rPr lang="en-US" altLang="en-US" sz="2400" b="1" dirty="0" smtClean="0">
                <a:ea typeface="ＭＳ Ｐゴシック" pitchFamily="34" charset="-128"/>
              </a:rPr>
              <a:t>2</a:t>
            </a:r>
            <a:r>
              <a:rPr lang="en-US" altLang="en-US" sz="2400" b="1" baseline="30000" dirty="0" smtClean="0">
                <a:ea typeface="ＭＳ Ｐゴシック" pitchFamily="34" charset="-128"/>
              </a:rPr>
              <a:t>+</a:t>
            </a:r>
            <a:r>
              <a:rPr lang="en-US" altLang="en-US" sz="2400" dirty="0" smtClean="0">
                <a:ea typeface="ＭＳ Ｐゴシック" pitchFamily="34" charset="-128"/>
              </a:rPr>
              <a:t>, Chloride is </a:t>
            </a:r>
            <a:r>
              <a:rPr lang="en-US" altLang="en-US" sz="2400" b="1" dirty="0" smtClean="0">
                <a:ea typeface="ＭＳ Ｐゴシック" pitchFamily="34" charset="-128"/>
              </a:rPr>
              <a:t>1</a:t>
            </a:r>
            <a:r>
              <a:rPr lang="en-US" altLang="en-US" sz="2400" b="1" baseline="30000" dirty="0" smtClean="0">
                <a:ea typeface="ＭＳ Ｐゴシック" pitchFamily="34" charset="-128"/>
              </a:rPr>
              <a:t>-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Formula is BaCl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marL="914400" lvl="2" indent="0">
              <a:lnSpc>
                <a:spcPct val="90000"/>
              </a:lnSpc>
              <a:buNone/>
            </a:pPr>
            <a:endParaRPr lang="en-US" altLang="en-US" sz="2000" dirty="0" smtClean="0">
              <a:ea typeface="ＭＳ Ｐゴシック" pitchFamily="34" charset="-128"/>
            </a:endParaRPr>
          </a:p>
        </p:txBody>
      </p:sp>
      <p:grpSp>
        <p:nvGrpSpPr>
          <p:cNvPr id="36869" name="Group 9"/>
          <p:cNvGrpSpPr>
            <a:grpSpLocks/>
          </p:cNvGrpSpPr>
          <p:nvPr/>
        </p:nvGrpSpPr>
        <p:grpSpPr bwMode="auto">
          <a:xfrm>
            <a:off x="8001000" y="1905000"/>
            <a:ext cx="762000" cy="523875"/>
            <a:chOff x="3962400" y="5791200"/>
            <a:chExt cx="762000" cy="523220"/>
          </a:xfrm>
        </p:grpSpPr>
        <p:sp>
          <p:nvSpPr>
            <p:cNvPr id="36870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3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36871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 rot="-5400000">
            <a:off x="-2697162" y="2841625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3.2 Naming Compounds</a:t>
            </a:r>
            <a:r>
              <a:rPr lang="en-US" altLang="en-US" sz="4000">
                <a:solidFill>
                  <a:schemeClr val="bg2"/>
                </a:solidFill>
              </a:rPr>
              <a:t> </a:t>
            </a:r>
            <a:r>
              <a:rPr lang="en-US" altLang="en-US" sz="3600">
                <a:solidFill>
                  <a:schemeClr val="bg2"/>
                </a:solidFill>
              </a:rPr>
              <a:t>and Writing Formulas of Compounds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Covalent Compounds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72390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Covalent compounds are typically formed from nonmetals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Molecules</a:t>
            </a:r>
            <a:r>
              <a:rPr lang="en-US" altLang="en-US" dirty="0" smtClean="0">
                <a:ea typeface="ＭＳ Ｐゴシック" pitchFamily="34" charset="-128"/>
              </a:rPr>
              <a:t> - compounds characterized by covalent bonding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600" dirty="0" smtClean="0">
                <a:ea typeface="ＭＳ Ｐゴシック" pitchFamily="34" charset="-128"/>
              </a:rPr>
              <a:t>Not a part of a massive three-dimensional crystal structure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600" dirty="0" smtClean="0">
                <a:ea typeface="ＭＳ Ｐゴシック" pitchFamily="34" charset="-128"/>
              </a:rPr>
              <a:t>Exist as discrete molecules in the solid, liquid, and gas states</a:t>
            </a:r>
          </a:p>
          <a:p>
            <a:pPr>
              <a:lnSpc>
                <a:spcPct val="90000"/>
              </a:lnSpc>
            </a:pPr>
            <a:endParaRPr lang="en-US" altLang="en-US" sz="26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7"/>
          <p:cNvSpPr txBox="1">
            <a:spLocks noChangeArrowheads="1"/>
          </p:cNvSpPr>
          <p:nvPr/>
        </p:nvSpPr>
        <p:spPr bwMode="auto">
          <a:xfrm rot="-5400000">
            <a:off x="-2697162" y="2841625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3.2 Naming Compounds</a:t>
            </a:r>
            <a:r>
              <a:rPr lang="en-US" altLang="en-US" sz="4000">
                <a:solidFill>
                  <a:schemeClr val="bg2"/>
                </a:solidFill>
              </a:rPr>
              <a:t> </a:t>
            </a:r>
            <a:r>
              <a:rPr lang="en-US" altLang="en-US" sz="3600">
                <a:solidFill>
                  <a:schemeClr val="bg2"/>
                </a:solidFill>
              </a:rPr>
              <a:t>and Writing Formulas of Compounds</a:t>
            </a:r>
          </a:p>
        </p:txBody>
      </p:sp>
      <p:sp>
        <p:nvSpPr>
          <p:cNvPr id="39939" name="Rectangle 9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altLang="en-US" b="1" dirty="0" smtClean="0">
                <a:ea typeface="ＭＳ Ｐゴシック" pitchFamily="34" charset="-128"/>
              </a:rPr>
              <a:t>Naming Covalent Compounds</a:t>
            </a:r>
          </a:p>
        </p:txBody>
      </p:sp>
      <p:sp>
        <p:nvSpPr>
          <p:cNvPr id="3994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371600"/>
            <a:ext cx="7010400" cy="26670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The names of the elements are written in the order in which they appear in the formula</a:t>
            </a:r>
          </a:p>
          <a:p>
            <a:pPr marL="533400" indent="-5334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A prefix indicates the number of each kind of atom</a:t>
            </a:r>
            <a:endParaRPr lang="en-US" altLang="en-US" sz="2800" smtClean="0">
              <a:ea typeface="ＭＳ Ｐゴシック" pitchFamily="34" charset="-128"/>
            </a:endParaRPr>
          </a:p>
        </p:txBody>
      </p:sp>
      <p:grpSp>
        <p:nvGrpSpPr>
          <p:cNvPr id="39941" name="Group 9"/>
          <p:cNvGrpSpPr>
            <a:grpSpLocks/>
          </p:cNvGrpSpPr>
          <p:nvPr/>
        </p:nvGrpSpPr>
        <p:grpSpPr bwMode="auto">
          <a:xfrm>
            <a:off x="8001000" y="2209800"/>
            <a:ext cx="762000" cy="523875"/>
            <a:chOff x="3962400" y="5791200"/>
            <a:chExt cx="762000" cy="523220"/>
          </a:xfrm>
        </p:grpSpPr>
        <p:sp>
          <p:nvSpPr>
            <p:cNvPr id="39943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4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3994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>
                <a:solidFill>
                  <a:srgbClr val="D0C1D5"/>
                </a:solidFill>
              </a:endParaRPr>
            </a:p>
          </p:txBody>
        </p:sp>
      </p:grpSp>
      <p:pic>
        <p:nvPicPr>
          <p:cNvPr id="39942" name="Picture 10" descr="den02761_t03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3921125"/>
            <a:ext cx="5630863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44462"/>
            <a:ext cx="7772400" cy="1143000"/>
          </a:xfrm>
        </p:spPr>
        <p:txBody>
          <a:bodyPr/>
          <a:lstStyle/>
          <a:p>
            <a:r>
              <a:rPr lang="en-US" altLang="en-US" sz="3600" b="1" dirty="0">
                <a:ea typeface="ＭＳ Ｐゴシック" pitchFamily="34" charset="-128"/>
              </a:rPr>
              <a:t>Naming Covalent </a:t>
            </a:r>
            <a:r>
              <a:rPr lang="en-US" altLang="en-US" sz="3600" b="1" dirty="0" smtClean="0">
                <a:ea typeface="ＭＳ Ｐゴシック" pitchFamily="34" charset="-128"/>
              </a:rPr>
              <a:t>Compounds - continued</a:t>
            </a:r>
            <a:endParaRPr lang="en-US" sz="3600" dirty="0"/>
          </a:p>
        </p:txBody>
      </p:sp>
      <p:sp>
        <p:nvSpPr>
          <p:cNvPr id="4096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1135063"/>
            <a:ext cx="6629400" cy="5715000"/>
          </a:xfrm>
        </p:spPr>
        <p:txBody>
          <a:bodyPr/>
          <a:lstStyle/>
          <a:p>
            <a:pPr marL="609600" indent="-609600">
              <a:spcBef>
                <a:spcPct val="50000"/>
              </a:spcBef>
              <a:buFontTx/>
              <a:buAutoNum type="arabicPeriod" startAt="3"/>
            </a:pPr>
            <a:r>
              <a:rPr lang="en-US" altLang="en-US" dirty="0" smtClean="0">
                <a:ea typeface="ＭＳ Ｐゴシック" pitchFamily="34" charset="-128"/>
              </a:rPr>
              <a:t>If only one atom of a particular element is present in the molecule, the prefix </a:t>
            </a:r>
            <a:r>
              <a:rPr lang="en-US" altLang="en-US" i="1" dirty="0" smtClean="0">
                <a:ea typeface="ＭＳ Ｐゴシック" pitchFamily="34" charset="-128"/>
              </a:rPr>
              <a:t>mono-</a:t>
            </a:r>
            <a:r>
              <a:rPr lang="en-US" altLang="en-US" dirty="0" smtClean="0">
                <a:ea typeface="ＭＳ Ｐゴシック" pitchFamily="34" charset="-128"/>
              </a:rPr>
              <a:t> is usually omitted from the first element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		</a:t>
            </a:r>
            <a:r>
              <a:rPr lang="en-US" altLang="en-US" sz="2400" dirty="0" smtClean="0">
                <a:ea typeface="ＭＳ Ｐゴシック" pitchFamily="34" charset="-128"/>
              </a:rPr>
              <a:t>Example: CO is carbon </a:t>
            </a:r>
            <a:r>
              <a:rPr lang="en-US" altLang="en-US" sz="2400" b="1" dirty="0" smtClean="0">
                <a:solidFill>
                  <a:srgbClr val="7030A0"/>
                </a:solidFill>
                <a:ea typeface="ＭＳ Ｐゴシック" pitchFamily="34" charset="-128"/>
              </a:rPr>
              <a:t>mon</a:t>
            </a: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oxide</a:t>
            </a: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Tx/>
              <a:buAutoNum type="arabicPeriod" startAt="4"/>
            </a:pPr>
            <a:r>
              <a:rPr lang="en-US" altLang="en-US" dirty="0" smtClean="0">
                <a:ea typeface="ＭＳ Ｐゴシック" pitchFamily="34" charset="-128"/>
              </a:rPr>
              <a:t>The stem of the name of the last element is used with the suffix </a:t>
            </a:r>
            <a:r>
              <a:rPr lang="en-US" altLang="en-US" i="1" dirty="0" smtClean="0">
                <a:solidFill>
                  <a:schemeClr val="accent2"/>
                </a:solidFill>
                <a:ea typeface="ＭＳ Ｐゴシック" pitchFamily="34" charset="-128"/>
              </a:rPr>
              <a:t>–ide</a:t>
            </a:r>
          </a:p>
          <a:p>
            <a:pPr marL="609600" indent="-609600">
              <a:spcBef>
                <a:spcPct val="50000"/>
              </a:spcBef>
              <a:buFontTx/>
              <a:buAutoNum type="arabicPeriod" startAt="4"/>
            </a:pPr>
            <a:r>
              <a:rPr lang="en-US" altLang="en-US" dirty="0" smtClean="0">
                <a:ea typeface="ＭＳ Ｐゴシック" pitchFamily="34" charset="-128"/>
              </a:rPr>
              <a:t>The final vowel in a prefix is often dropped before a vowel in the stem name</a:t>
            </a:r>
          </a:p>
        </p:txBody>
      </p:sp>
      <p:sp>
        <p:nvSpPr>
          <p:cNvPr id="40963" name="Line 5"/>
          <p:cNvSpPr>
            <a:spLocks noChangeShapeType="1"/>
          </p:cNvSpPr>
          <p:nvPr/>
        </p:nvSpPr>
        <p:spPr bwMode="auto">
          <a:xfrm>
            <a:off x="6019800" y="32766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Line 8"/>
          <p:cNvSpPr>
            <a:spLocks noChangeShapeType="1"/>
          </p:cNvSpPr>
          <p:nvPr/>
        </p:nvSpPr>
        <p:spPr bwMode="auto">
          <a:xfrm>
            <a:off x="5562600" y="3275744"/>
            <a:ext cx="457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 rot="-5400000">
            <a:off x="-2697162" y="2841625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</a:rPr>
              <a:t>3.2 Naming Compounds</a:t>
            </a:r>
            <a:r>
              <a:rPr lang="en-US" altLang="en-US" sz="4000" dirty="0">
                <a:solidFill>
                  <a:schemeClr val="bg2"/>
                </a:solidFill>
              </a:rPr>
              <a:t> </a:t>
            </a:r>
            <a:r>
              <a:rPr lang="en-US" altLang="en-US" sz="3600" dirty="0">
                <a:solidFill>
                  <a:schemeClr val="bg2"/>
                </a:solidFill>
              </a:rPr>
              <a:t>and Writing Formulas of Compounds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9"/>
          <p:cNvSpPr txBox="1">
            <a:spLocks noChangeArrowheads="1"/>
          </p:cNvSpPr>
          <p:nvPr/>
        </p:nvSpPr>
        <p:spPr bwMode="auto">
          <a:xfrm rot="-5400000">
            <a:off x="-2697162" y="2841625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3.2 Naming Compounds</a:t>
            </a:r>
            <a:r>
              <a:rPr lang="en-US" altLang="en-US" sz="4000">
                <a:solidFill>
                  <a:schemeClr val="bg2"/>
                </a:solidFill>
              </a:rPr>
              <a:t> </a:t>
            </a:r>
            <a:r>
              <a:rPr lang="en-US" altLang="en-US" sz="3600">
                <a:solidFill>
                  <a:schemeClr val="bg2"/>
                </a:solidFill>
              </a:rPr>
              <a:t>and Writing Formulas of Compounds</a:t>
            </a:r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685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Writing Formulas of Covalent Compounds</a:t>
            </a:r>
          </a:p>
        </p:txBody>
      </p:sp>
      <p:sp>
        <p:nvSpPr>
          <p:cNvPr id="4301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5438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Use the prefixes in the names to determine the subscripts for the elements</a:t>
            </a:r>
          </a:p>
          <a:p>
            <a:pPr>
              <a:lnSpc>
                <a:spcPct val="75000"/>
              </a:lnSpc>
              <a:spcBef>
                <a:spcPct val="25000"/>
              </a:spcBef>
            </a:pPr>
            <a:endParaRPr lang="en-US" altLang="en-US" sz="2800" dirty="0" smtClean="0">
              <a:ea typeface="ＭＳ Ｐゴシック" pitchFamily="34" charset="-128"/>
            </a:endParaRPr>
          </a:p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Examples: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nitrogen </a:t>
            </a:r>
            <a:r>
              <a:rPr lang="en-US" altLang="en-US" sz="2400" dirty="0" err="1" smtClean="0">
                <a:ea typeface="ＭＳ Ｐゴシック" pitchFamily="34" charset="-128"/>
              </a:rPr>
              <a:t>trichloride</a:t>
            </a:r>
            <a:r>
              <a:rPr lang="en-US" altLang="en-US" sz="2400" dirty="0" smtClean="0">
                <a:ea typeface="ＭＳ Ｐゴシック" pitchFamily="34" charset="-128"/>
              </a:rPr>
              <a:t>		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NCl</a:t>
            </a:r>
            <a:r>
              <a:rPr lang="en-US" altLang="en-US" baseline="-25000" dirty="0" smtClean="0">
                <a:solidFill>
                  <a:schemeClr val="accent2"/>
                </a:solidFill>
                <a:ea typeface="ＭＳ Ｐゴシック" pitchFamily="34" charset="-128"/>
              </a:rPr>
              <a:t>3</a:t>
            </a:r>
            <a:endParaRPr lang="en-US" altLang="en-US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lvl="1">
              <a:lnSpc>
                <a:spcPct val="75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2400" dirty="0" err="1" smtClean="0">
                <a:ea typeface="ＭＳ Ｐゴシック" pitchFamily="34" charset="-128"/>
              </a:rPr>
              <a:t>diphosphorus</a:t>
            </a:r>
            <a:r>
              <a:rPr lang="en-US" altLang="en-US" sz="2400" dirty="0" smtClean="0">
                <a:ea typeface="ＭＳ Ｐゴシック" pitchFamily="34" charset="-128"/>
              </a:rPr>
              <a:t> pentoxide	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P</a:t>
            </a:r>
            <a:r>
              <a:rPr lang="en-US" altLang="en-US" baseline="-25000" dirty="0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O</a:t>
            </a:r>
            <a:r>
              <a:rPr lang="en-US" altLang="en-US" baseline="-25000" dirty="0" smtClean="0">
                <a:solidFill>
                  <a:schemeClr val="accent2"/>
                </a:solidFill>
                <a:ea typeface="ＭＳ Ｐゴシック" pitchFamily="34" charset="-128"/>
              </a:rPr>
              <a:t>5</a:t>
            </a:r>
            <a:endParaRPr lang="en-US" altLang="en-US" sz="3200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Some common names that are used: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H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O	  water	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NH</a:t>
            </a:r>
            <a:r>
              <a:rPr lang="en-US" altLang="en-US" sz="2400" baseline="-25000" dirty="0" smtClean="0">
                <a:ea typeface="ＭＳ Ｐゴシック" pitchFamily="34" charset="-128"/>
              </a:rPr>
              <a:t>3</a:t>
            </a:r>
            <a:r>
              <a:rPr lang="en-US" altLang="en-US" sz="2400" dirty="0" smtClean="0">
                <a:ea typeface="ＭＳ Ｐゴシック" pitchFamily="34" charset="-128"/>
              </a:rPr>
              <a:t>	  ammonia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C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H</a:t>
            </a:r>
            <a:r>
              <a:rPr lang="en-US" altLang="en-US" sz="2400" baseline="-25000" dirty="0" smtClean="0">
                <a:ea typeface="ＭＳ Ｐゴシック" pitchFamily="34" charset="-128"/>
              </a:rPr>
              <a:t>5</a:t>
            </a:r>
            <a:r>
              <a:rPr lang="en-US" altLang="en-US" sz="2400" dirty="0" smtClean="0">
                <a:ea typeface="ＭＳ Ｐゴシック" pitchFamily="34" charset="-128"/>
              </a:rPr>
              <a:t>OH	  ethanol or ethyl alcohol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C</a:t>
            </a:r>
            <a:r>
              <a:rPr lang="en-US" altLang="en-US" sz="2400" baseline="-25000" dirty="0" smtClean="0">
                <a:ea typeface="ＭＳ Ｐゴシック" pitchFamily="34" charset="-128"/>
              </a:rPr>
              <a:t>6</a:t>
            </a:r>
            <a:r>
              <a:rPr lang="en-US" altLang="en-US" sz="2400" dirty="0" smtClean="0">
                <a:ea typeface="ＭＳ Ｐゴシック" pitchFamily="34" charset="-128"/>
              </a:rPr>
              <a:t>H</a:t>
            </a:r>
            <a:r>
              <a:rPr lang="en-US" altLang="en-US" sz="2400" baseline="-25000" dirty="0" smtClean="0">
                <a:ea typeface="ＭＳ Ｐゴシック" pitchFamily="34" charset="-128"/>
              </a:rPr>
              <a:t>12</a:t>
            </a:r>
            <a:r>
              <a:rPr lang="en-US" altLang="en-US" sz="2400" dirty="0" smtClean="0">
                <a:ea typeface="ＭＳ Ｐゴシック" pitchFamily="34" charset="-128"/>
              </a:rPr>
              <a:t>O</a:t>
            </a:r>
            <a:r>
              <a:rPr lang="en-US" altLang="en-US" sz="2400" baseline="-25000" dirty="0" smtClean="0">
                <a:ea typeface="ＭＳ Ｐゴシック" pitchFamily="34" charset="-128"/>
              </a:rPr>
              <a:t>6</a:t>
            </a:r>
            <a:r>
              <a:rPr lang="en-US" altLang="en-US" sz="2400" dirty="0" smtClean="0">
                <a:ea typeface="ＭＳ Ｐゴシック" pitchFamily="34" charset="-128"/>
              </a:rPr>
              <a:t>	  glucose</a:t>
            </a:r>
          </a:p>
        </p:txBody>
      </p:sp>
      <p:grpSp>
        <p:nvGrpSpPr>
          <p:cNvPr id="43013" name="Group 9"/>
          <p:cNvGrpSpPr>
            <a:grpSpLocks/>
          </p:cNvGrpSpPr>
          <p:nvPr/>
        </p:nvGrpSpPr>
        <p:grpSpPr bwMode="auto">
          <a:xfrm>
            <a:off x="8001000" y="2209800"/>
            <a:ext cx="762000" cy="523875"/>
            <a:chOff x="3962400" y="5791200"/>
            <a:chExt cx="762000" cy="523220"/>
          </a:xfrm>
        </p:grpSpPr>
        <p:sp>
          <p:nvSpPr>
            <p:cNvPr id="43014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4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43015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058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3.3 Properties of Ionic and Covalent Compounds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Physical State	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Ionic compounds are usually solids at room temperature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Covalent compounds can be solids, liquids, and gases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Melting and Boiling Points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Melting point</a:t>
            </a:r>
            <a:r>
              <a:rPr lang="en-US" altLang="en-US" dirty="0" smtClean="0">
                <a:ea typeface="ＭＳ Ｐゴシック" pitchFamily="34" charset="-128"/>
              </a:rPr>
              <a:t> - the temperature at which a solid is converted to a liquid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Boiling point</a:t>
            </a:r>
            <a:r>
              <a:rPr lang="en-US" altLang="en-US" dirty="0" smtClean="0">
                <a:ea typeface="ＭＳ Ｐゴシック" pitchFamily="34" charset="-128"/>
              </a:rPr>
              <a:t> - the temperature at which a liquid is converted to a gas</a:t>
            </a:r>
          </a:p>
        </p:txBody>
      </p:sp>
      <p:grpSp>
        <p:nvGrpSpPr>
          <p:cNvPr id="45060" name="Group 9"/>
          <p:cNvGrpSpPr>
            <a:grpSpLocks/>
          </p:cNvGrpSpPr>
          <p:nvPr/>
        </p:nvGrpSpPr>
        <p:grpSpPr bwMode="auto">
          <a:xfrm>
            <a:off x="8001000" y="2362200"/>
            <a:ext cx="762000" cy="523875"/>
            <a:chOff x="3962400" y="5791200"/>
            <a:chExt cx="762000" cy="523220"/>
          </a:xfrm>
        </p:grpSpPr>
        <p:sp>
          <p:nvSpPr>
            <p:cNvPr id="45061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5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45062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Physical Properties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7391400" cy="4953000"/>
          </a:xfrm>
        </p:spPr>
        <p:txBody>
          <a:bodyPr/>
          <a:lstStyle/>
          <a:p>
            <a:r>
              <a:rPr lang="en-US" altLang="en-US" sz="2800" smtClean="0">
                <a:ea typeface="ＭＳ Ｐゴシック" pitchFamily="34" charset="-128"/>
              </a:rPr>
              <a:t>Melting and Boiling Points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Ionic compounds have much higher melting points and boiling points than covalent compounds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A large amount of energy is required to break the electrostatic attractions between ions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Ionic compounds typically melt at several hundred degrees Celsius</a:t>
            </a:r>
          </a:p>
          <a:p>
            <a:r>
              <a:rPr lang="en-US" altLang="en-US" sz="2800" smtClean="0">
                <a:ea typeface="ＭＳ Ｐゴシック" pitchFamily="34" charset="-128"/>
              </a:rPr>
              <a:t>Structure of Compounds in the Solid State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Ionic compounds are crystalline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Covalent compounds are crystalline or amorphous – having no regular structure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 rot="-5400000">
            <a:off x="-2628900" y="28575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3.3 Properties of Ionic and Covalent Compounds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543800" cy="48006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Solutions of Ionic and Covalent Compounds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Ionic compounds often dissolve in water, where they </a:t>
            </a:r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dissociate</a:t>
            </a:r>
            <a:r>
              <a:rPr lang="en-US" altLang="en-US" smtClean="0">
                <a:ea typeface="ＭＳ Ｐゴシック" pitchFamily="34" charset="-128"/>
              </a:rPr>
              <a:t> - form positive and negative ions in solution</a:t>
            </a:r>
          </a:p>
          <a:p>
            <a:pPr lvl="1"/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Electrolytes </a:t>
            </a:r>
            <a:r>
              <a:rPr lang="en-US" altLang="en-US" smtClean="0">
                <a:ea typeface="ＭＳ Ｐゴシック" pitchFamily="34" charset="-128"/>
              </a:rPr>
              <a:t>- ions present in solution allowing the solution to conduct electricity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Covalent solids usually do not dissociate and do not conduct electricity - </a:t>
            </a:r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nonelectrolytes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 rot="-5400000">
            <a:off x="-2628900" y="28575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3.3 Properties of Ionic and Covalent Compounds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Electrolytes and Nonelectrolytes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Comparison of Ionic vs. Covalent Compounds</a:t>
            </a:r>
          </a:p>
        </p:txBody>
      </p:sp>
      <p:graphicFrame>
        <p:nvGraphicFramePr>
          <p:cNvPr id="141377" name="Group 6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65752438"/>
              </p:ext>
            </p:extLst>
          </p:nvPr>
        </p:nvGraphicFramePr>
        <p:xfrm>
          <a:off x="1219200" y="1752600"/>
          <a:ext cx="7696200" cy="4791525"/>
        </p:xfrm>
        <a:graphic>
          <a:graphicData uri="http://schemas.openxmlformats.org/drawingml/2006/table">
            <a:tbl>
              <a:tblPr/>
              <a:tblGrid>
                <a:gridCol w="2487613"/>
                <a:gridCol w="2798762"/>
                <a:gridCol w="2409825"/>
              </a:tblGrid>
              <a:tr h="652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Ionic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Covalent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0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Often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Composed of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Metal + nonmetal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 nonmetals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Electrons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Transferred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Shared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Physical state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Solid / crystal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Any / crystal OR amorphous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Dissociation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Yes, electrolytes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No, nonelectrolytes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Boiling/Melting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High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Low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1" name="Rectangle 66"/>
          <p:cNvSpPr>
            <a:spLocks noChangeArrowheads="1"/>
          </p:cNvSpPr>
          <p:nvPr/>
        </p:nvSpPr>
        <p:spPr bwMode="auto">
          <a:xfrm rot="-5400000">
            <a:off x="-2628900" y="28575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3.3 Properties of Ionic and Covalent Compounds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447801" y="2330450"/>
            <a:ext cx="73152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912813" indent="-341313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lang="en-US" altLang="en-US" b="1" dirty="0">
                <a:solidFill>
                  <a:schemeClr val="accent2"/>
                </a:solidFill>
              </a:rPr>
              <a:t>Single bond</a:t>
            </a:r>
            <a:r>
              <a:rPr lang="en-US" altLang="en-US" dirty="0">
                <a:solidFill>
                  <a:schemeClr val="tx1"/>
                </a:solidFill>
              </a:rPr>
              <a:t> - one pair of electrons are shared between two atoms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b="1" dirty="0">
                <a:solidFill>
                  <a:schemeClr val="accent2"/>
                </a:solidFill>
              </a:rPr>
              <a:t>Double bond</a:t>
            </a:r>
            <a:r>
              <a:rPr lang="en-US" altLang="en-US" dirty="0">
                <a:solidFill>
                  <a:schemeClr val="tx1"/>
                </a:solidFill>
              </a:rPr>
              <a:t> - two pairs of electrons are shared between two atoms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b="1" dirty="0">
                <a:solidFill>
                  <a:schemeClr val="accent2"/>
                </a:solidFill>
              </a:rPr>
              <a:t>Triple bond</a:t>
            </a:r>
            <a:r>
              <a:rPr lang="en-US" altLang="en-US" dirty="0">
                <a:solidFill>
                  <a:schemeClr val="tx1"/>
                </a:solidFill>
              </a:rPr>
              <a:t> - three pairs of electrons are shared between two atoms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en-US" altLang="en-US" dirty="0"/>
              <a:t>Very stable</a:t>
            </a:r>
          </a:p>
        </p:txBody>
      </p:sp>
      <p:sp>
        <p:nvSpPr>
          <p:cNvPr id="59396" name="Rectangle 7"/>
          <p:cNvSpPr>
            <a:spLocks noChangeArrowheads="1"/>
          </p:cNvSpPr>
          <p:nvPr/>
        </p:nvSpPr>
        <p:spPr bwMode="auto">
          <a:xfrm rot="-5400000">
            <a:off x="-2362200" y="30480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3.4 Drawing Lewis Structures of Molecules</a:t>
            </a:r>
          </a:p>
        </p:txBody>
      </p:sp>
      <p:grpSp>
        <p:nvGrpSpPr>
          <p:cNvPr id="59397" name="Group 9"/>
          <p:cNvGrpSpPr>
            <a:grpSpLocks/>
          </p:cNvGrpSpPr>
          <p:nvPr/>
        </p:nvGrpSpPr>
        <p:grpSpPr bwMode="auto">
          <a:xfrm>
            <a:off x="8001000" y="1295400"/>
            <a:ext cx="762000" cy="523875"/>
            <a:chOff x="3962400" y="5791200"/>
            <a:chExt cx="762000" cy="523220"/>
          </a:xfrm>
        </p:grpSpPr>
        <p:sp>
          <p:nvSpPr>
            <p:cNvPr id="59398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7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59399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>
                <a:solidFill>
                  <a:srgbClr val="D0C1D5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96" y="985837"/>
            <a:ext cx="7772400" cy="1143000"/>
          </a:xfrm>
        </p:spPr>
        <p:txBody>
          <a:bodyPr/>
          <a:lstStyle/>
          <a:p>
            <a:r>
              <a:rPr lang="en-US" altLang="en-US" dirty="0"/>
              <a:t>Lewis Structure, Stability, Multiple Bonds, and Bond Energies</a:t>
            </a:r>
            <a:br>
              <a:rPr lang="en-US" altLang="en-US" dirty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Writing Lewis Symbols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The four sides around the atomic symbol can each have two dots for a maximum of eight (octet of electrons).</a:t>
            </a:r>
            <a:endParaRPr lang="en-US" dirty="0">
              <a:cs typeface="+mn-cs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W</a:t>
            </a:r>
            <a:r>
              <a:rPr lang="en-US" dirty="0" smtClean="0">
                <a:cs typeface="+mn-cs"/>
              </a:rPr>
              <a:t>riting </a:t>
            </a:r>
            <a:r>
              <a:rPr lang="en-US" dirty="0">
                <a:cs typeface="+mn-cs"/>
              </a:rPr>
              <a:t>Lewis symbols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400" dirty="0"/>
              <a:t>Place one dot on each side until there are four dots around the symbol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400" dirty="0" smtClean="0"/>
              <a:t>Then add </a:t>
            </a:r>
            <a:r>
              <a:rPr lang="en-US" sz="2400" dirty="0"/>
              <a:t>a second dot to each side in turn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400" dirty="0"/>
              <a:t>The number of valence electrons limits the number of dots placed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400" dirty="0"/>
              <a:t>Each unpaired dot (unpaired valence electron) is available to form a chemical bond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1676400" y="990600"/>
            <a:ext cx="7086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Bond energy</a:t>
            </a:r>
            <a:r>
              <a:rPr lang="en-US" altLang="en-US" dirty="0">
                <a:solidFill>
                  <a:schemeClr val="tx1"/>
                </a:solidFill>
              </a:rPr>
              <a:t> - the amount of energy required to break a bond holding two atoms together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i="1" dirty="0">
                <a:solidFill>
                  <a:schemeClr val="tx1"/>
                </a:solidFill>
              </a:rPr>
              <a:t>triple bond &gt; double bond &gt; single </a:t>
            </a:r>
            <a:r>
              <a:rPr lang="en-US" altLang="en-US" i="1" dirty="0" smtClean="0">
                <a:solidFill>
                  <a:schemeClr val="tx1"/>
                </a:solidFill>
              </a:rPr>
              <a:t>bond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Bond length</a:t>
            </a:r>
            <a:r>
              <a:rPr lang="en-US" altLang="en-US" dirty="0">
                <a:solidFill>
                  <a:schemeClr val="tx1"/>
                </a:solidFill>
              </a:rPr>
              <a:t> - the distance separating the nuclei of two adjacent atoms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i="1" dirty="0">
                <a:solidFill>
                  <a:schemeClr val="tx1"/>
                </a:solidFill>
              </a:rPr>
              <a:t>single bond &gt; double bond &gt; triple bond</a:t>
            </a:r>
          </a:p>
        </p:txBody>
      </p:sp>
      <p:sp>
        <p:nvSpPr>
          <p:cNvPr id="60419" name="Rectangle 7"/>
          <p:cNvSpPr>
            <a:spLocks noChangeArrowheads="1"/>
          </p:cNvSpPr>
          <p:nvPr/>
        </p:nvSpPr>
        <p:spPr bwMode="auto">
          <a:xfrm rot="-5400000">
            <a:off x="-2362200" y="30480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3.4 Drawing Lewis Structures of Molecules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"/>
            <a:ext cx="7772400" cy="1143000"/>
          </a:xfrm>
        </p:spPr>
        <p:txBody>
          <a:bodyPr/>
          <a:lstStyle/>
          <a:p>
            <a:r>
              <a:rPr lang="en-US" dirty="0" smtClean="0"/>
              <a:t>Bond Energy and Bond Length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ChangeArrowheads="1"/>
          </p:cNvSpPr>
          <p:nvPr/>
        </p:nvSpPr>
        <p:spPr bwMode="auto">
          <a:xfrm>
            <a:off x="3581400" y="5029200"/>
            <a:ext cx="20574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 rot="-5400000">
            <a:off x="-2362200" y="30480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3.4 Drawing Lewis Structures of Molecules</a:t>
            </a:r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Odd Electron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219200"/>
            <a:ext cx="7315200" cy="30480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50000"/>
              </a:spcBef>
              <a:buFontTx/>
              <a:buAutoNum type="arabicPeriod" startAt="2"/>
            </a:pPr>
            <a:r>
              <a:rPr lang="en-US" altLang="en-US" i="1" dirty="0" smtClean="0">
                <a:solidFill>
                  <a:schemeClr val="accent4"/>
                </a:solidFill>
                <a:ea typeface="ＭＳ Ｐゴシック" pitchFamily="34" charset="-128"/>
              </a:rPr>
              <a:t>Odd electron </a:t>
            </a:r>
            <a:r>
              <a:rPr lang="en-US" altLang="en-US" dirty="0" smtClean="0">
                <a:ea typeface="ＭＳ Ｐゴシック" pitchFamily="34" charset="-128"/>
              </a:rPr>
              <a:t>- if there is an odd number of valence electrons, it is not possible to give every atom eight electrons</a:t>
            </a: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200" dirty="0" smtClean="0">
                <a:solidFill>
                  <a:srgbClr val="006600"/>
                </a:solidFill>
                <a:ea typeface="ＭＳ Ｐゴシック" pitchFamily="34" charset="-128"/>
              </a:rPr>
              <a:t>Let</a:t>
            </a:r>
            <a:r>
              <a:rPr lang="ja-JP" altLang="en-US" sz="3200" dirty="0" smtClean="0">
                <a:solidFill>
                  <a:srgbClr val="006600"/>
                </a:solidFill>
                <a:ea typeface="ＭＳ Ｐゴシック" pitchFamily="34" charset="-128"/>
              </a:rPr>
              <a:t>’</a:t>
            </a:r>
            <a:r>
              <a:rPr lang="en-US" altLang="ja-JP" sz="3200" dirty="0" smtClean="0">
                <a:solidFill>
                  <a:srgbClr val="006600"/>
                </a:solidFill>
                <a:ea typeface="ＭＳ Ｐゴシック" pitchFamily="34" charset="-128"/>
              </a:rPr>
              <a:t>s look at NO, nitric oxide</a:t>
            </a: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200" dirty="0" smtClean="0">
                <a:ea typeface="ＭＳ Ｐゴシック" pitchFamily="34" charset="-128"/>
              </a:rPr>
              <a:t>It is impossible to pair all electrons as the compound contains an </a:t>
            </a:r>
            <a:r>
              <a:rPr lang="en-US" altLang="en-US" sz="3200" dirty="0" smtClean="0">
                <a:solidFill>
                  <a:schemeClr val="accent2"/>
                </a:solidFill>
                <a:ea typeface="ＭＳ Ｐゴシック" pitchFamily="34" charset="-128"/>
              </a:rPr>
              <a:t>ODD</a:t>
            </a:r>
            <a:r>
              <a:rPr lang="en-US" altLang="en-US" sz="3200" dirty="0" smtClean="0">
                <a:ea typeface="ＭＳ Ｐゴシック" pitchFamily="34" charset="-128"/>
              </a:rPr>
              <a:t> number of valence electrons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3420792" y="5181600"/>
            <a:ext cx="228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N =  O</a:t>
            </a:r>
          </a:p>
        </p:txBody>
      </p:sp>
      <p:sp>
        <p:nvSpPr>
          <p:cNvPr id="64519" name="Oval 12"/>
          <p:cNvSpPr>
            <a:spLocks noChangeArrowheads="1"/>
          </p:cNvSpPr>
          <p:nvPr/>
        </p:nvSpPr>
        <p:spPr bwMode="auto">
          <a:xfrm>
            <a:off x="3962400" y="5867400"/>
            <a:ext cx="76200" cy="76200"/>
          </a:xfrm>
          <a:prstGeom prst="ellips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64520" name="Oval 13"/>
          <p:cNvSpPr>
            <a:spLocks noChangeArrowheads="1"/>
          </p:cNvSpPr>
          <p:nvPr/>
        </p:nvSpPr>
        <p:spPr bwMode="auto">
          <a:xfrm>
            <a:off x="3886200" y="5257800"/>
            <a:ext cx="76200" cy="76200"/>
          </a:xfrm>
          <a:prstGeom prst="ellips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64521" name="Oval 14"/>
          <p:cNvSpPr>
            <a:spLocks noChangeArrowheads="1"/>
          </p:cNvSpPr>
          <p:nvPr/>
        </p:nvSpPr>
        <p:spPr bwMode="auto">
          <a:xfrm>
            <a:off x="4038600" y="5257800"/>
            <a:ext cx="76200" cy="76200"/>
          </a:xfrm>
          <a:prstGeom prst="ellips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64522" name="Oval 15"/>
          <p:cNvSpPr>
            <a:spLocks noChangeArrowheads="1"/>
          </p:cNvSpPr>
          <p:nvPr/>
        </p:nvSpPr>
        <p:spPr bwMode="auto">
          <a:xfrm>
            <a:off x="5029200" y="5257800"/>
            <a:ext cx="76200" cy="76200"/>
          </a:xfrm>
          <a:prstGeom prst="ellips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64523" name="Oval 16"/>
          <p:cNvSpPr>
            <a:spLocks noChangeArrowheads="1"/>
          </p:cNvSpPr>
          <p:nvPr/>
        </p:nvSpPr>
        <p:spPr bwMode="auto">
          <a:xfrm>
            <a:off x="5181600" y="5257800"/>
            <a:ext cx="76200" cy="76200"/>
          </a:xfrm>
          <a:prstGeom prst="ellips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64524" name="Oval 17"/>
          <p:cNvSpPr>
            <a:spLocks noChangeArrowheads="1"/>
          </p:cNvSpPr>
          <p:nvPr/>
        </p:nvSpPr>
        <p:spPr bwMode="auto">
          <a:xfrm>
            <a:off x="5029200" y="5867400"/>
            <a:ext cx="76200" cy="76200"/>
          </a:xfrm>
          <a:prstGeom prst="ellips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64525" name="Oval 18"/>
          <p:cNvSpPr>
            <a:spLocks noChangeArrowheads="1"/>
          </p:cNvSpPr>
          <p:nvPr/>
        </p:nvSpPr>
        <p:spPr bwMode="auto">
          <a:xfrm>
            <a:off x="5181600" y="5867400"/>
            <a:ext cx="76200" cy="76200"/>
          </a:xfrm>
          <a:prstGeom prst="ellipse">
            <a:avLst/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ChangeArrowheads="1"/>
          </p:cNvSpPr>
          <p:nvPr/>
        </p:nvSpPr>
        <p:spPr bwMode="auto">
          <a:xfrm rot="-5400000">
            <a:off x="-2362200" y="30480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3.4 Drawing Lewis Structures of Molecules</a:t>
            </a:r>
          </a:p>
        </p:txBody>
      </p:sp>
      <p:sp>
        <p:nvSpPr>
          <p:cNvPr id="66563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9144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Lewis Structures and Molecular Geometry; VSEPR Theory</a:t>
            </a:r>
          </a:p>
        </p:txBody>
      </p:sp>
      <p:sp>
        <p:nvSpPr>
          <p:cNvPr id="6656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3914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Molecular shape plays a large part in determining properties and shape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VSEPR theory</a:t>
            </a:r>
            <a:r>
              <a:rPr lang="en-US" altLang="en-US" sz="2800" b="1" dirty="0" smtClean="0">
                <a:ea typeface="ＭＳ Ｐゴシック" pitchFamily="34" charset="-128"/>
              </a:rPr>
              <a:t> </a:t>
            </a:r>
            <a:r>
              <a:rPr lang="en-US" altLang="en-US" sz="2800" dirty="0" smtClean="0">
                <a:ea typeface="ＭＳ Ｐゴシック" pitchFamily="34" charset="-128"/>
              </a:rPr>
              <a:t>- 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V</a:t>
            </a:r>
            <a:r>
              <a:rPr lang="en-US" altLang="en-US" sz="2800" dirty="0" smtClean="0">
                <a:ea typeface="ＭＳ Ｐゴシック" pitchFamily="34" charset="-128"/>
              </a:rPr>
              <a:t>alance 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S</a:t>
            </a:r>
            <a:r>
              <a:rPr lang="en-US" altLang="en-US" sz="2800" dirty="0" smtClean="0">
                <a:ea typeface="ＭＳ Ｐゴシック" pitchFamily="34" charset="-128"/>
              </a:rPr>
              <a:t>hell 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E</a:t>
            </a:r>
            <a:r>
              <a:rPr lang="en-US" altLang="en-US" sz="2800" dirty="0" smtClean="0">
                <a:ea typeface="ＭＳ Ｐゴシック" pitchFamily="34" charset="-128"/>
              </a:rPr>
              <a:t>lectron 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P</a:t>
            </a:r>
            <a:r>
              <a:rPr lang="en-US" altLang="en-US" sz="2800" dirty="0" smtClean="0">
                <a:ea typeface="ＭＳ Ｐゴシック" pitchFamily="34" charset="-128"/>
              </a:rPr>
              <a:t>air </a:t>
            </a: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R</a:t>
            </a:r>
            <a:r>
              <a:rPr lang="en-US" altLang="en-US" sz="2800" dirty="0" smtClean="0">
                <a:ea typeface="ＭＳ Ｐゴシック" pitchFamily="34" charset="-128"/>
              </a:rPr>
              <a:t>epulsion theory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Used to predict the shape of the molecules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All electrons around the central atom arrange themselves so they can be as far away from each other as possible – to minimize electronic repulsion.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  <p:grpSp>
        <p:nvGrpSpPr>
          <p:cNvPr id="66565" name="Group 9"/>
          <p:cNvGrpSpPr>
            <a:grpSpLocks/>
          </p:cNvGrpSpPr>
          <p:nvPr/>
        </p:nvGrpSpPr>
        <p:grpSpPr bwMode="auto">
          <a:xfrm>
            <a:off x="8001000" y="1752600"/>
            <a:ext cx="762000" cy="523875"/>
            <a:chOff x="3962400" y="5791200"/>
            <a:chExt cx="762000" cy="523220"/>
          </a:xfrm>
        </p:grpSpPr>
        <p:sp>
          <p:nvSpPr>
            <p:cNvPr id="66566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8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66567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 rot="-5400000">
            <a:off x="-2362200" y="30480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</a:rPr>
              <a:t>3.4 Drawing Lewis Structures of Molecules</a:t>
            </a: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VSEPR Theory</a:t>
            </a:r>
          </a:p>
        </p:txBody>
      </p:sp>
      <p:sp>
        <p:nvSpPr>
          <p:cNvPr id="6758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7391400" cy="457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In the covalent bond, bonding electrons are localized around the nucleus</a:t>
            </a:r>
          </a:p>
          <a:p>
            <a:pPr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The covalent bond is </a:t>
            </a:r>
            <a:r>
              <a:rPr lang="en-US" altLang="en-US" i="1" smtClean="0">
                <a:solidFill>
                  <a:schemeClr val="accent2"/>
                </a:solidFill>
                <a:ea typeface="ＭＳ Ｐゴシック" pitchFamily="34" charset="-128"/>
              </a:rPr>
              <a:t>directional</a:t>
            </a:r>
            <a:r>
              <a:rPr lang="en-US" altLang="en-US" i="1" smtClean="0">
                <a:ea typeface="ＭＳ Ｐゴシック" pitchFamily="34" charset="-128"/>
              </a:rPr>
              <a:t>, </a:t>
            </a:r>
            <a:r>
              <a:rPr lang="en-US" altLang="en-US" smtClean="0">
                <a:ea typeface="ＭＳ Ｐゴシック" pitchFamily="34" charset="-128"/>
              </a:rPr>
              <a:t>having a specific orientation in space between the bonded atoms</a:t>
            </a:r>
            <a:endParaRPr lang="en-US" altLang="en-US" i="1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Ionic bonds have electrostatic forces which have no specific orientation in space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Basic Electron Pair Repulsion of a Full Octet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8001000" cy="2971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Consider CH</a:t>
            </a:r>
            <a:r>
              <a:rPr lang="en-US" altLang="en-US" sz="2800" baseline="-25000" dirty="0" smtClean="0">
                <a:ea typeface="ＭＳ Ｐゴシック" pitchFamily="34" charset="-128"/>
              </a:rPr>
              <a:t>4 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600" dirty="0" smtClean="0">
                <a:ea typeface="ＭＳ Ｐゴシック" pitchFamily="34" charset="-128"/>
              </a:rPr>
              <a:t>There are 4 bonded atoms around the central carbon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600" dirty="0" smtClean="0">
                <a:ea typeface="ＭＳ Ｐゴシック" pitchFamily="34" charset="-128"/>
              </a:rPr>
              <a:t>Minimal electron repulsion when electrons are placed at the four corners of a tetrahedron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600" dirty="0" smtClean="0">
                <a:ea typeface="ＭＳ Ｐゴシック" pitchFamily="34" charset="-128"/>
              </a:rPr>
              <a:t>Each H-C-H bond angle is 109.5</a:t>
            </a:r>
            <a:r>
              <a:rPr lang="en-US" altLang="en-US" sz="2600" dirty="0" smtClean="0">
                <a:ea typeface="ＭＳ Ｐゴシック" pitchFamily="34" charset="-128"/>
                <a:cs typeface="Times New Roman" pitchFamily="18" charset="0"/>
              </a:rPr>
              <a:t>°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altLang="en-US" sz="2800" i="1" dirty="0" smtClean="0">
                <a:solidFill>
                  <a:schemeClr val="accent2"/>
                </a:solidFill>
                <a:ea typeface="ＭＳ Ｐゴシック" pitchFamily="34" charset="-128"/>
              </a:rPr>
              <a:t>Tetrahedron</a:t>
            </a:r>
            <a:r>
              <a:rPr lang="en-US" altLang="en-US" sz="2800" dirty="0" smtClean="0">
                <a:ea typeface="ＭＳ Ｐゴシック" pitchFamily="34" charset="-128"/>
              </a:rPr>
              <a:t> is the primary structure of a full octet</a:t>
            </a:r>
          </a:p>
        </p:txBody>
      </p:sp>
      <p:pic>
        <p:nvPicPr>
          <p:cNvPr id="70661" name="Picture 10" descr="03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5410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 rot="-5400000">
            <a:off x="-2362200" y="30480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</a:rPr>
              <a:t>3.4 Drawing Lewis Structures of Molecules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Basic Electron Pair Repulsion of a Full Octet with One Lone Pair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8001000" cy="2819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</a:rPr>
              <a:t>Consider NH</a:t>
            </a:r>
            <a:r>
              <a:rPr lang="en-US" altLang="en-US" sz="2800" baseline="-25000" dirty="0" smtClean="0">
                <a:ea typeface="ＭＳ Ｐゴシック" pitchFamily="34" charset="-128"/>
              </a:rPr>
              <a:t>3 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There are three bonded atoms and one lone pair (four groups)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A lone pair is more electronegative with a greater electron repulsion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The lone pair takes one of the corners of the tetrahedron without being visible, distorting the arrangement of electron pairs</a:t>
            </a:r>
            <a:endParaRPr lang="en-US" altLang="en-US" sz="20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Ammonia has a </a:t>
            </a:r>
            <a:r>
              <a:rPr lang="en-US" altLang="en-US" sz="2400" i="1" dirty="0" smtClean="0">
                <a:solidFill>
                  <a:schemeClr val="accent2"/>
                </a:solidFill>
                <a:ea typeface="ＭＳ Ｐゴシック" pitchFamily="34" charset="-128"/>
              </a:rPr>
              <a:t>trigonal pyramidal</a:t>
            </a:r>
            <a:r>
              <a:rPr lang="en-US" altLang="en-US" sz="2400" dirty="0" smtClean="0">
                <a:ea typeface="ＭＳ Ｐゴシック" pitchFamily="34" charset="-128"/>
              </a:rPr>
              <a:t> structure with 107</a:t>
            </a:r>
            <a:r>
              <a:rPr lang="en-US" altLang="en-US" sz="2400" dirty="0" smtClean="0">
                <a:ea typeface="ＭＳ Ｐゴシック" pitchFamily="34" charset="-128"/>
                <a:cs typeface="Times New Roman" pitchFamily="18" charset="0"/>
              </a:rPr>
              <a:t>°bond angles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71685" name="Picture 7" descr="den02761_0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65142"/>
            <a:ext cx="626051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 rot="-5400000">
            <a:off x="-2362200" y="30480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</a:rPr>
              <a:t>3.4 Drawing Lewis Structures of Molecules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Basic Electron Pair Repulsion of a Full Octet with Two Lone Pairs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7772400" cy="2819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Consider H</a:t>
            </a:r>
            <a:r>
              <a:rPr lang="en-US" altLang="en-US" sz="2800" baseline="-25000" dirty="0" smtClean="0">
                <a:ea typeface="ＭＳ Ｐゴシック" pitchFamily="34" charset="-128"/>
              </a:rPr>
              <a:t>2</a:t>
            </a:r>
            <a:r>
              <a:rPr lang="en-US" altLang="en-US" sz="2800" dirty="0" smtClean="0">
                <a:ea typeface="ＭＳ Ｐゴシック" pitchFamily="34" charset="-128"/>
              </a:rPr>
              <a:t>O</a:t>
            </a:r>
            <a:r>
              <a:rPr lang="en-US" altLang="en-US" sz="2800" baseline="-25000" dirty="0" smtClean="0">
                <a:ea typeface="ＭＳ Ｐゴシック" pitchFamily="34" charset="-128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There are two bonded atoms and two lone pair (four groups)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All 4 electron pairs are approximately tetrahedral to each other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The lone pairs take two of the corners of the tetrahedron without being visible, distorting the arrangement of electron pairs</a:t>
            </a:r>
            <a:endParaRPr lang="en-US" altLang="en-US" sz="20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Water has a </a:t>
            </a:r>
            <a:r>
              <a:rPr lang="en-US" altLang="en-US" sz="2400" i="1" dirty="0" smtClean="0">
                <a:solidFill>
                  <a:schemeClr val="accent2"/>
                </a:solidFill>
                <a:ea typeface="ＭＳ Ｐゴシック" pitchFamily="34" charset="-128"/>
              </a:rPr>
              <a:t>bent</a:t>
            </a:r>
            <a:r>
              <a:rPr lang="en-US" alt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or</a:t>
            </a:r>
            <a:r>
              <a:rPr lang="en-US" alt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altLang="en-US" sz="2400" i="1" dirty="0" smtClean="0">
                <a:solidFill>
                  <a:schemeClr val="accent2"/>
                </a:solidFill>
                <a:ea typeface="ＭＳ Ｐゴシック" pitchFamily="34" charset="-128"/>
              </a:rPr>
              <a:t>angular</a:t>
            </a:r>
            <a:r>
              <a:rPr lang="en-US" altLang="en-US" sz="2400" dirty="0" smtClean="0">
                <a:ea typeface="ＭＳ Ｐゴシック" pitchFamily="34" charset="-128"/>
              </a:rPr>
              <a:t> structure with 104.5</a:t>
            </a: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°</a:t>
            </a:r>
            <a:r>
              <a:rPr lang="en-US" altLang="en-US" sz="2400" dirty="0" smtClean="0">
                <a:ea typeface="ＭＳ Ｐゴシック" pitchFamily="34" charset="-128"/>
                <a:cs typeface="Times New Roman" pitchFamily="18" charset="0"/>
              </a:rPr>
              <a:t> bond angles</a:t>
            </a:r>
          </a:p>
        </p:txBody>
      </p:sp>
      <p:pic>
        <p:nvPicPr>
          <p:cNvPr id="72709" name="Picture 7" descr="den02761_03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64300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 rot="-5400000">
            <a:off x="-2362200" y="30480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</a:rPr>
              <a:t>3.4 Drawing Lewis Structures of Molecules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Predicting Geometric Shape Using Electron Pairs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600200"/>
            <a:ext cx="8655050" cy="4216400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44475" y="5606310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rgbClr val="002060"/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 rot="-5400000">
            <a:off x="-2286000" y="30480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bg2"/>
                </a:solidFill>
              </a:rPr>
              <a:t>3.4 Drawing Lewis Structures of Molecules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Basic Procedure to Determine  Molecular Shape</a:t>
            </a:r>
          </a:p>
        </p:txBody>
      </p:sp>
      <p:sp>
        <p:nvSpPr>
          <p:cNvPr id="74756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467600" cy="5105400"/>
          </a:xfrm>
          <a:noFill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800" smtClean="0">
                <a:ea typeface="ＭＳ Ｐゴシック" pitchFamily="34" charset="-128"/>
              </a:rPr>
              <a:t>Write the Lewis structure</a:t>
            </a:r>
          </a:p>
          <a:p>
            <a:pPr marL="533400" indent="-5334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800" smtClean="0">
                <a:ea typeface="ＭＳ Ｐゴシック" pitchFamily="34" charset="-128"/>
              </a:rPr>
              <a:t>Count the number of bonded atoms and lone pairs around the central atom</a:t>
            </a:r>
          </a:p>
          <a:p>
            <a:pPr marL="533400" indent="-5334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800" smtClean="0">
                <a:ea typeface="ＭＳ Ｐゴシック" pitchFamily="34" charset="-128"/>
              </a:rPr>
              <a:t>If no lone pairs are present, geometry is:</a:t>
            </a:r>
          </a:p>
          <a:p>
            <a:pPr marL="1028700" lvl="1" indent="-457200">
              <a:lnSpc>
                <a:spcPct val="80000"/>
              </a:lnSpc>
              <a:buFontTx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2 bonded atoms - linear</a:t>
            </a:r>
          </a:p>
          <a:p>
            <a:pPr marL="1028700" lvl="1" indent="-457200">
              <a:lnSpc>
                <a:spcPct val="80000"/>
              </a:lnSpc>
              <a:buFontTx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3 bonded atoms - trigonal planar</a:t>
            </a:r>
          </a:p>
          <a:p>
            <a:pPr marL="1028700" lvl="1" indent="-457200">
              <a:lnSpc>
                <a:spcPct val="80000"/>
              </a:lnSpc>
              <a:buFontTx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4 bonded atoms - tetrahedral</a:t>
            </a: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800" smtClean="0">
                <a:ea typeface="ＭＳ Ｐゴシック" pitchFamily="34" charset="-128"/>
              </a:rPr>
              <a:t>If there are lone pairs, look at the arrangement of the atoms and name the geometry. Names include:</a:t>
            </a:r>
            <a:endParaRPr lang="en-US" altLang="en-US" sz="2400" smtClean="0">
              <a:ea typeface="ＭＳ Ｐゴシック" pitchFamily="34" charset="-128"/>
            </a:endParaRPr>
          </a:p>
          <a:p>
            <a:pPr marL="1028700" lvl="1" indent="-457200">
              <a:lnSpc>
                <a:spcPct val="70000"/>
              </a:lnSpc>
              <a:buFontTx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Angular</a:t>
            </a:r>
          </a:p>
          <a:p>
            <a:pPr marL="1028700" lvl="1" indent="-457200">
              <a:lnSpc>
                <a:spcPct val="70000"/>
              </a:lnSpc>
              <a:buFontTx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Trigonal pyramid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1736725" y="4000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IN" altLang="en-US" b="1">
              <a:solidFill>
                <a:srgbClr val="800080"/>
              </a:solidFill>
            </a:endParaRPr>
          </a:p>
        </p:txBody>
      </p:sp>
      <p:sp>
        <p:nvSpPr>
          <p:cNvPr id="77827" name="Rectangle 5"/>
          <p:cNvSpPr>
            <a:spLocks noChangeArrowheads="1"/>
          </p:cNvSpPr>
          <p:nvPr/>
        </p:nvSpPr>
        <p:spPr bwMode="auto">
          <a:xfrm rot="-5400000">
            <a:off x="-2286000" y="30480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3.4 Drawing Lewis Structures of Molecules</a:t>
            </a:r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Lewis Structures and Polarity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71600" y="1295400"/>
            <a:ext cx="75438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i="1" dirty="0" smtClean="0">
                <a:ea typeface="ＭＳ Ｐゴシック" pitchFamily="34" charset="-128"/>
              </a:rPr>
              <a:t>Polar</a:t>
            </a:r>
            <a:r>
              <a:rPr lang="en-US" altLang="en-US" sz="2800" dirty="0" smtClean="0">
                <a:ea typeface="ＭＳ Ｐゴシック" pitchFamily="34" charset="-128"/>
              </a:rPr>
              <a:t> molecules when placed in an electric field will align themselves in the field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Molecules that are polar behave as a dipole (having two 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poles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or ends)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One end is positively charged the other is negatively charged</a:t>
            </a:r>
            <a:endParaRPr lang="en-US" alt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i="1" dirty="0" smtClean="0">
                <a:ea typeface="ＭＳ Ｐゴシック" pitchFamily="34" charset="-128"/>
              </a:rPr>
              <a:t>Nonpolar</a:t>
            </a:r>
            <a:r>
              <a:rPr lang="en-US" altLang="en-US" sz="2800" dirty="0" smtClean="0">
                <a:ea typeface="ＭＳ Ｐゴシック" pitchFamily="34" charset="-128"/>
              </a:rPr>
              <a:t> molecules will not align themselves in an electric field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  <p:grpSp>
        <p:nvGrpSpPr>
          <p:cNvPr id="77830" name="Group 9"/>
          <p:cNvGrpSpPr>
            <a:grpSpLocks/>
          </p:cNvGrpSpPr>
          <p:nvPr/>
        </p:nvGrpSpPr>
        <p:grpSpPr bwMode="auto">
          <a:xfrm>
            <a:off x="8153400" y="1762125"/>
            <a:ext cx="762000" cy="523875"/>
            <a:chOff x="3962400" y="5791200"/>
            <a:chExt cx="762000" cy="523220"/>
          </a:xfrm>
        </p:grpSpPr>
        <p:sp>
          <p:nvSpPr>
            <p:cNvPr id="77831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9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77832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Lewis Symbols for Representative Elements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pic>
        <p:nvPicPr>
          <p:cNvPr id="6148" name="Picture 6" descr="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852613"/>
            <a:ext cx="79248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2"/>
          <p:cNvSpPr>
            <a:spLocks noGrp="1" noChangeArrowheads="1"/>
          </p:cNvSpPr>
          <p:nvPr>
            <p:ph sz="half" idx="2"/>
          </p:nvPr>
        </p:nvSpPr>
        <p:spPr>
          <a:xfrm>
            <a:off x="1676400" y="4572000"/>
            <a:ext cx="2590800" cy="1143000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ct val="50000"/>
              </a:spcBef>
              <a:buClrTx/>
              <a:buFontTx/>
              <a:buNone/>
            </a:pPr>
            <a:r>
              <a:rPr lang="en-US" altLang="en-US" sz="2200" smtClean="0">
                <a:ea typeface="ＭＳ Ｐゴシック" pitchFamily="34" charset="-128"/>
              </a:rPr>
              <a:t>Positive end of the bond, the less electronegative atom</a:t>
            </a:r>
          </a:p>
        </p:txBody>
      </p:sp>
      <p:sp>
        <p:nvSpPr>
          <p:cNvPr id="78851" name="Line 4"/>
          <p:cNvSpPr>
            <a:spLocks noChangeShapeType="1"/>
          </p:cNvSpPr>
          <p:nvPr/>
        </p:nvSpPr>
        <p:spPr bwMode="auto">
          <a:xfrm>
            <a:off x="3810000" y="4419600"/>
            <a:ext cx="1828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Line 5"/>
          <p:cNvSpPr>
            <a:spLocks noChangeShapeType="1"/>
          </p:cNvSpPr>
          <p:nvPr/>
        </p:nvSpPr>
        <p:spPr bwMode="auto">
          <a:xfrm>
            <a:off x="4038600" y="4267200"/>
            <a:ext cx="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5638800" y="4495800"/>
            <a:ext cx="3200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Negative end of the bond, more electronegative atom attracts the electrons more strongly towards it</a:t>
            </a:r>
          </a:p>
        </p:txBody>
      </p:sp>
      <p:sp>
        <p:nvSpPr>
          <p:cNvPr id="78854" name="Rectangle 8"/>
          <p:cNvSpPr>
            <a:spLocks noChangeArrowheads="1"/>
          </p:cNvSpPr>
          <p:nvPr/>
        </p:nvSpPr>
        <p:spPr bwMode="auto">
          <a:xfrm rot="-5400000">
            <a:off x="-2286000" y="30480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3.4 Drawing Lewis Structures of Molecules</a:t>
            </a:r>
          </a:p>
        </p:txBody>
      </p:sp>
      <p:sp>
        <p:nvSpPr>
          <p:cNvPr id="78855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4676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Determining Polarity</a:t>
            </a:r>
          </a:p>
        </p:txBody>
      </p:sp>
      <p:sp>
        <p:nvSpPr>
          <p:cNvPr id="7885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95400"/>
            <a:ext cx="7391400" cy="2743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To determine if a molecule is polar: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>
                <a:ea typeface="ＭＳ Ｐゴシック" pitchFamily="34" charset="-128"/>
              </a:rPr>
              <a:t>Write the Lewis structure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>
                <a:ea typeface="ＭＳ Ｐゴシック" pitchFamily="34" charset="-128"/>
              </a:rPr>
              <a:t>Draw the geometry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>
                <a:ea typeface="ＭＳ Ｐゴシック" pitchFamily="34" charset="-128"/>
              </a:rPr>
              <a:t>Use the following symbol to denote the polarity of each bond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ChangeArrowheads="1"/>
          </p:cNvSpPr>
          <p:nvPr/>
        </p:nvSpPr>
        <p:spPr bwMode="auto">
          <a:xfrm rot="-5400000">
            <a:off x="-2286000" y="30480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3.4 Drawing Lewis Structures of Molecules</a:t>
            </a:r>
          </a:p>
        </p:txBody>
      </p:sp>
      <p:sp>
        <p:nvSpPr>
          <p:cNvPr id="79875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467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Guidelines for Determining Polarity</a:t>
            </a:r>
          </a:p>
        </p:txBody>
      </p:sp>
      <p:sp>
        <p:nvSpPr>
          <p:cNvPr id="7987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39824"/>
            <a:ext cx="73914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dirty="0" smtClean="0">
                <a:ea typeface="ＭＳ Ｐゴシック" pitchFamily="34" charset="-128"/>
              </a:rPr>
              <a:t>Molecules that have no lone pair on the central atom, and all terminal atoms are the same are </a:t>
            </a:r>
            <a:r>
              <a:rPr lang="en-US" altLang="en-US" sz="2800" i="1" dirty="0" smtClean="0">
                <a:ea typeface="ＭＳ Ｐゴシック" pitchFamily="34" charset="-128"/>
              </a:rPr>
              <a:t>nonpolar</a:t>
            </a:r>
            <a:endParaRPr lang="en-US" alt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dirty="0" smtClean="0">
                <a:ea typeface="ＭＳ Ｐゴシック" pitchFamily="34" charset="-128"/>
              </a:rPr>
              <a:t>Molecules with one lone pair on the central atom are </a:t>
            </a:r>
            <a:r>
              <a:rPr lang="en-US" altLang="en-US" sz="2800" i="1" dirty="0" smtClean="0">
                <a:ea typeface="ＭＳ Ｐゴシック" pitchFamily="34" charset="-128"/>
              </a:rPr>
              <a:t>polar</a:t>
            </a:r>
            <a:endParaRPr lang="en-US" alt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dirty="0" smtClean="0">
                <a:ea typeface="ＭＳ Ｐゴシック" pitchFamily="34" charset="-128"/>
              </a:rPr>
              <a:t>Molecules with more than one lone pair on the central atom are </a:t>
            </a:r>
            <a:r>
              <a:rPr lang="en-US" altLang="en-US" sz="2800" i="1" dirty="0" smtClean="0">
                <a:ea typeface="ＭＳ Ｐゴシック" pitchFamily="34" charset="-128"/>
              </a:rPr>
              <a:t>usually polar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3.5 Properties Based on Molecular Geometry and Intermolecular Forces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altLang="en-US" b="1" dirty="0" smtClean="0">
                <a:ea typeface="ＭＳ Ｐゴシック" pitchFamily="34" charset="-128"/>
              </a:rPr>
              <a:t>Intramolecular forces </a:t>
            </a:r>
            <a:r>
              <a:rPr lang="en-US" altLang="en-US" dirty="0" smtClean="0">
                <a:ea typeface="ＭＳ Ｐゴシック" pitchFamily="34" charset="-128"/>
              </a:rPr>
              <a:t>– attractive forces </a:t>
            </a:r>
            <a:r>
              <a:rPr lang="en-US" altLang="en-US" i="1" dirty="0" smtClean="0">
                <a:solidFill>
                  <a:schemeClr val="accent2"/>
                </a:solidFill>
                <a:ea typeface="ＭＳ Ｐゴシック" pitchFamily="34" charset="-128"/>
              </a:rPr>
              <a:t>within</a:t>
            </a:r>
            <a:r>
              <a:rPr lang="en-US" altLang="en-US" dirty="0" smtClean="0">
                <a:ea typeface="ＭＳ Ｐゴシック" pitchFamily="34" charset="-128"/>
              </a:rPr>
              <a:t> molecules </a:t>
            </a:r>
            <a:endParaRPr lang="en-US" altLang="en-US" dirty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 Example: Chemical bonds</a:t>
            </a:r>
          </a:p>
          <a:p>
            <a:r>
              <a:rPr lang="en-US" altLang="en-US" b="1" dirty="0" smtClean="0">
                <a:ea typeface="ＭＳ Ｐゴシック" pitchFamily="34" charset="-128"/>
              </a:rPr>
              <a:t>Intermolecular forces </a:t>
            </a:r>
            <a:r>
              <a:rPr lang="en-US" altLang="en-US" dirty="0" smtClean="0">
                <a:ea typeface="ＭＳ Ｐゴシック" pitchFamily="34" charset="-128"/>
              </a:rPr>
              <a:t>– attractive forces </a:t>
            </a:r>
            <a:r>
              <a:rPr lang="en-US" altLang="en-US" i="1" dirty="0" smtClean="0">
                <a:solidFill>
                  <a:schemeClr val="accent2"/>
                </a:solidFill>
                <a:ea typeface="ＭＳ Ｐゴシック" pitchFamily="34" charset="-128"/>
              </a:rPr>
              <a:t>between</a:t>
            </a:r>
            <a:r>
              <a:rPr lang="en-US" altLang="en-US" dirty="0" smtClean="0">
                <a:ea typeface="ＭＳ Ｐゴシック" pitchFamily="34" charset="-128"/>
              </a:rPr>
              <a:t> molecules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Intermolecular forces determine many physical properties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Intermolecular forces are a direct consequence of the intramolecular forces in the molecules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grpSp>
        <p:nvGrpSpPr>
          <p:cNvPr id="81924" name="Group 9"/>
          <p:cNvGrpSpPr>
            <a:grpSpLocks/>
          </p:cNvGrpSpPr>
          <p:nvPr/>
        </p:nvGrpSpPr>
        <p:grpSpPr bwMode="auto">
          <a:xfrm>
            <a:off x="8077200" y="2971797"/>
            <a:ext cx="838200" cy="523220"/>
            <a:chOff x="3886200" y="5791200"/>
            <a:chExt cx="838200" cy="522566"/>
          </a:xfrm>
        </p:grpSpPr>
        <p:sp>
          <p:nvSpPr>
            <p:cNvPr id="81925" name="TextBox 9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723900" cy="52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10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81926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73152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Solubility</a:t>
            </a:r>
            <a:r>
              <a:rPr lang="en-US" altLang="en-US" dirty="0" smtClean="0">
                <a:ea typeface="ＭＳ Ｐゴシック" pitchFamily="34" charset="-128"/>
              </a:rPr>
              <a:t> - the maximum amount of solute that dissolves in a given amount of solvent at a specific temperature</a:t>
            </a:r>
          </a:p>
          <a:p>
            <a:pPr>
              <a:lnSpc>
                <a:spcPct val="90000"/>
              </a:lnSpc>
            </a:pPr>
            <a:r>
              <a:rPr lang="ja-JP" altLang="en-US" i="1" dirty="0" smtClean="0">
                <a:ea typeface="ＭＳ Ｐゴシック" pitchFamily="34" charset="-128"/>
              </a:rPr>
              <a:t>“</a:t>
            </a:r>
            <a:r>
              <a:rPr lang="en-US" altLang="ja-JP" i="1" dirty="0" smtClean="0">
                <a:ea typeface="ＭＳ Ｐゴシック" pitchFamily="34" charset="-128"/>
              </a:rPr>
              <a:t>Like dissolves like</a:t>
            </a:r>
            <a:r>
              <a:rPr lang="ja-JP" altLang="en-US" i="1" dirty="0" smtClean="0">
                <a:ea typeface="ＭＳ Ｐゴシック" pitchFamily="34" charset="-128"/>
              </a:rPr>
              <a:t>”</a:t>
            </a:r>
            <a:r>
              <a:rPr lang="en-US" altLang="ja-JP" i="1" dirty="0" smtClean="0">
                <a:ea typeface="ＭＳ Ｐゴシック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Polar molecules are most soluble in polar solvents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Nonpolar molecules are most soluble in nonpolar solvents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Does ammonia, NH</a:t>
            </a:r>
            <a:r>
              <a:rPr lang="en-US" altLang="en-US" baseline="-25000" dirty="0" smtClean="0">
                <a:solidFill>
                  <a:srgbClr val="006600"/>
                </a:solidFill>
                <a:ea typeface="ＭＳ Ｐゴシック" pitchFamily="34" charset="-128"/>
              </a:rPr>
              <a:t>3</a:t>
            </a: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, dissolve in water?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Yes, both molecules are polar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 rot="16200000">
            <a:off x="-2781300" y="2857500"/>
            <a:ext cx="6858000" cy="1143000"/>
          </a:xfrm>
          <a:noFill/>
        </p:spPr>
        <p:txBody>
          <a:bodyPr/>
          <a:lstStyle/>
          <a:p>
            <a:r>
              <a:rPr lang="en-US" altLang="en-US" sz="3600" dirty="0" smtClean="0">
                <a:solidFill>
                  <a:schemeClr val="bg2"/>
                </a:solidFill>
                <a:ea typeface="ＭＳ Ｐゴシック" pitchFamily="34" charset="-128"/>
              </a:rPr>
              <a:t>3.5 Properties Based on Molecular Geometry &amp; Intermolecular Forces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295400" y="2286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smtClean="0"/>
              <a:t>Solubility</a:t>
            </a:r>
            <a:endParaRPr lang="en-US" alt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9906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Interaction of Water and Ammonia</a:t>
            </a: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3962400"/>
            <a:ext cx="7391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The 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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-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 end of ammonia,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N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, is attracted to the 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+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 end of the water molecule,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H</a:t>
            </a:r>
            <a:b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</a:br>
            <a:endParaRPr lang="en-US" altLang="en-US" dirty="0" smtClean="0">
              <a:solidFill>
                <a:schemeClr val="accent2"/>
              </a:solidFill>
              <a:ea typeface="ＭＳ Ｐゴシック" pitchFamily="34" charset="-128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The 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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+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 end of ammonia,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H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, is attracted to the </a:t>
            </a:r>
            <a:r>
              <a:rPr lang="en-US" altLang="en-US" baseline="30000" dirty="0" smtClean="0">
                <a:ea typeface="ＭＳ Ｐゴシック" pitchFamily="34" charset="-128"/>
                <a:sym typeface="Symbol" pitchFamily="18" charset="2"/>
              </a:rPr>
              <a:t>-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 end of the water molecule,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  <a:sym typeface="Symbol" pitchFamily="18" charset="2"/>
              </a:rPr>
              <a:t>O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itchFamily="34" charset="-128"/>
              <a:sym typeface="Symbol" pitchFamily="18" charset="2"/>
            </a:endParaRPr>
          </a:p>
        </p:txBody>
      </p:sp>
      <p:pic>
        <p:nvPicPr>
          <p:cNvPr id="83973" name="Picture 8" descr="den02761_03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373188"/>
            <a:ext cx="4640262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 rot="16200000">
            <a:off x="-27813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kern="0" smtClean="0">
                <a:solidFill>
                  <a:schemeClr val="bg2"/>
                </a:solidFill>
                <a:ea typeface="ＭＳ Ｐゴシック" pitchFamily="34" charset="-128"/>
              </a:rPr>
              <a:t>3.5 Properties Based on Molecular Geometry &amp; Intermolecular Forces</a:t>
            </a:r>
            <a:endParaRPr lang="en-US" altLang="en-US" sz="3600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9906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Water and Ammonia: Hydrogen Bonds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3962400"/>
            <a:ext cx="73914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The attractive forces, called hydrogen bonds, pull ammonia into water, distributing the ammonia molecules throughout the water, forming a homogeneous solution</a:t>
            </a: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  <a:sym typeface="Symbol" pitchFamily="18" charset="2"/>
            </a:endParaRPr>
          </a:p>
        </p:txBody>
      </p:sp>
      <p:pic>
        <p:nvPicPr>
          <p:cNvPr id="84997" name="Picture 7" descr="den02761_03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373188"/>
            <a:ext cx="4640262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 rot="16200000">
            <a:off x="-27813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kern="0" smtClean="0">
                <a:solidFill>
                  <a:schemeClr val="bg2"/>
                </a:solidFill>
                <a:ea typeface="ＭＳ Ｐゴシック" pitchFamily="34" charset="-128"/>
              </a:rPr>
              <a:t>3.5 Properties Based on Molecular Geometry &amp; Intermolecular Forces</a:t>
            </a:r>
            <a:endParaRPr lang="en-US" altLang="en-US" sz="3600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5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Interaction of Water and Oil</a:t>
            </a:r>
          </a:p>
        </p:txBody>
      </p:sp>
      <p:sp>
        <p:nvSpPr>
          <p:cNvPr id="8602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19200"/>
            <a:ext cx="4343400" cy="49530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What do you know about oil and water?</a:t>
            </a:r>
          </a:p>
          <a:p>
            <a:pPr lvl="1">
              <a:spcBef>
                <a:spcPct val="25000"/>
              </a:spcBef>
            </a:pPr>
            <a:r>
              <a:rPr lang="ja-JP" altLang="en-US" sz="3200" dirty="0" smtClean="0">
                <a:solidFill>
                  <a:srgbClr val="002060"/>
                </a:solidFill>
                <a:ea typeface="ＭＳ Ｐゴシック" pitchFamily="34" charset="-128"/>
              </a:rPr>
              <a:t>“</a:t>
            </a:r>
            <a:r>
              <a:rPr lang="en-US" altLang="ja-JP" sz="3200" dirty="0" smtClean="0">
                <a:solidFill>
                  <a:srgbClr val="002060"/>
                </a:solidFill>
                <a:ea typeface="ＭＳ Ｐゴシック" pitchFamily="34" charset="-128"/>
              </a:rPr>
              <a:t>They don</a:t>
            </a:r>
            <a:r>
              <a:rPr lang="ja-JP" altLang="en-US" sz="3200" dirty="0" smtClean="0">
                <a:solidFill>
                  <a:srgbClr val="002060"/>
                </a:solidFill>
                <a:ea typeface="ＭＳ Ｐゴシック" pitchFamily="34" charset="-128"/>
              </a:rPr>
              <a:t>’</a:t>
            </a:r>
            <a:r>
              <a:rPr lang="en-US" altLang="ja-JP" sz="3200" dirty="0" smtClean="0">
                <a:solidFill>
                  <a:srgbClr val="002060"/>
                </a:solidFill>
                <a:ea typeface="ＭＳ Ｐゴシック" pitchFamily="34" charset="-128"/>
              </a:rPr>
              <a:t>t mix</a:t>
            </a:r>
            <a:r>
              <a:rPr lang="ja-JP" altLang="en-US" sz="3200" dirty="0" smtClean="0">
                <a:solidFill>
                  <a:srgbClr val="002060"/>
                </a:solidFill>
                <a:ea typeface="ＭＳ Ｐゴシック" pitchFamily="34" charset="-128"/>
              </a:rPr>
              <a:t>”</a:t>
            </a:r>
            <a:endParaRPr lang="en-US" altLang="ja-JP" sz="3200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>
              <a:spcBef>
                <a:spcPct val="25000"/>
              </a:spcBef>
            </a:pPr>
            <a:r>
              <a:rPr lang="en-US" altLang="en-US" dirty="0" smtClean="0">
                <a:solidFill>
                  <a:srgbClr val="006600"/>
                </a:solidFill>
                <a:ea typeface="ＭＳ Ｐゴシック" pitchFamily="34" charset="-128"/>
              </a:rPr>
              <a:t>Why?</a:t>
            </a:r>
          </a:p>
          <a:p>
            <a:pPr lvl="1">
              <a:spcBef>
                <a:spcPct val="25000"/>
              </a:spcBef>
            </a:pPr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Because water is polar and oil is nonpolar</a:t>
            </a:r>
          </a:p>
          <a:p>
            <a:pPr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pic>
        <p:nvPicPr>
          <p:cNvPr id="86021" name="Picture 8" descr="den02761_03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1247775"/>
            <a:ext cx="3433762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 rot="16200000">
            <a:off x="-27813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kern="0" smtClean="0">
                <a:solidFill>
                  <a:schemeClr val="bg2"/>
                </a:solidFill>
                <a:ea typeface="ＭＳ Ｐゴシック" pitchFamily="34" charset="-128"/>
              </a:rPr>
              <a:t>3.5 Properties Based on Molecular Geometry &amp; Intermolecular Forces</a:t>
            </a:r>
            <a:endParaRPr lang="en-US" altLang="en-US" sz="3600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5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Water </a:t>
            </a:r>
            <a:r>
              <a:rPr lang="en-US" altLang="en-US" dirty="0" smtClean="0">
                <a:ea typeface="ＭＳ Ｐゴシック" pitchFamily="34" charset="-128"/>
              </a:rPr>
              <a:t>and Oil</a:t>
            </a:r>
          </a:p>
        </p:txBody>
      </p:sp>
      <p:sp>
        <p:nvSpPr>
          <p:cNvPr id="8704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19200"/>
            <a:ext cx="4343400" cy="49530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dirty="0" smtClean="0">
                <a:ea typeface="ＭＳ Ｐゴシック" pitchFamily="34" charset="-128"/>
              </a:rPr>
              <a:t>Water molecules exert their attractive forces on other water molecules</a:t>
            </a:r>
          </a:p>
          <a:p>
            <a:pPr marL="0" indent="0">
              <a:spcBef>
                <a:spcPct val="25000"/>
              </a:spcBef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>
              <a:spcBef>
                <a:spcPct val="25000"/>
              </a:spcBef>
            </a:pPr>
            <a:r>
              <a:rPr lang="en-US" altLang="en-US" dirty="0" smtClean="0">
                <a:ea typeface="ＭＳ Ｐゴシック" pitchFamily="34" charset="-128"/>
              </a:rPr>
              <a:t>Oil remains insoluble and floats on the surface of the water as it is less dense</a:t>
            </a:r>
          </a:p>
          <a:p>
            <a:endParaRPr lang="en-US" altLang="en-US" sz="2400" dirty="0" smtClean="0">
              <a:ea typeface="ＭＳ Ｐゴシック" pitchFamily="34" charset="-128"/>
            </a:endParaRPr>
          </a:p>
        </p:txBody>
      </p:sp>
      <p:pic>
        <p:nvPicPr>
          <p:cNvPr id="87045" name="Picture 7" descr="den02761_03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1247775"/>
            <a:ext cx="3433762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 rot="16200000">
            <a:off x="-27813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kern="0" smtClean="0">
                <a:solidFill>
                  <a:schemeClr val="bg2"/>
                </a:solidFill>
                <a:ea typeface="ＭＳ Ｐゴシック" pitchFamily="34" charset="-128"/>
              </a:rPr>
              <a:t>3.5 Properties Based on Molecular Geometry &amp; Intermolecular Forces</a:t>
            </a:r>
            <a:endParaRPr lang="en-US" altLang="en-US" sz="3600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219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Boiling Points of Liquids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and Melting Points of Solids</a:t>
            </a:r>
          </a:p>
        </p:txBody>
      </p:sp>
      <p:sp>
        <p:nvSpPr>
          <p:cNvPr id="8806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543800" cy="457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Energy is used to overcome the intermolecular attractive forces in a substance, driving the molecules into a less associated phase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The greater the intermolecular force, the more energy is required leading to 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Higher melting point (</a:t>
            </a:r>
            <a:r>
              <a:rPr lang="en-US" altLang="en-US" dirty="0" err="1" smtClean="0">
                <a:ea typeface="ＭＳ Ｐゴシック" pitchFamily="34" charset="-128"/>
              </a:rPr>
              <a:t>m.p</a:t>
            </a:r>
            <a:r>
              <a:rPr lang="en-US" altLang="en-US" dirty="0" smtClean="0">
                <a:ea typeface="ＭＳ Ｐゴシック" pitchFamily="34" charset="-128"/>
              </a:rPr>
              <a:t>.) of a solid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Higher boiling point (</a:t>
            </a:r>
            <a:r>
              <a:rPr lang="en-US" altLang="en-US" dirty="0" err="1" smtClean="0">
                <a:ea typeface="ＭＳ Ｐゴシック" pitchFamily="34" charset="-128"/>
              </a:rPr>
              <a:t>b.p</a:t>
            </a:r>
            <a:r>
              <a:rPr lang="en-US" altLang="en-US" dirty="0" smtClean="0">
                <a:ea typeface="ＭＳ Ｐゴシック" pitchFamily="34" charset="-128"/>
              </a:rPr>
              <a:t>.) of a liquid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 rot="16200000">
            <a:off x="-27813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kern="0" smtClean="0">
                <a:solidFill>
                  <a:schemeClr val="bg2"/>
                </a:solidFill>
                <a:ea typeface="ＭＳ Ｐゴシック" pitchFamily="34" charset="-128"/>
              </a:rPr>
              <a:t>3.5 Properties Based on Molecular Geometry &amp; Intermolecular Forces</a:t>
            </a:r>
            <a:endParaRPr lang="en-US" altLang="en-US" sz="3600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219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Factors Influencing Boiling and Melting Points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543800" cy="5029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Strength of the attractive force holding the substance in its current physical state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Molecular mass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Larger molecules have higher </a:t>
            </a:r>
            <a:r>
              <a:rPr lang="en-US" altLang="en-US" sz="2400" dirty="0" err="1" smtClean="0">
                <a:ea typeface="ＭＳ Ｐゴシック" pitchFamily="34" charset="-128"/>
              </a:rPr>
              <a:t>m.p</a:t>
            </a:r>
            <a:r>
              <a:rPr lang="en-US" altLang="en-US" sz="2400" dirty="0" smtClean="0">
                <a:ea typeface="ＭＳ Ｐゴシック" pitchFamily="34" charset="-128"/>
              </a:rPr>
              <a:t>. and </a:t>
            </a:r>
            <a:r>
              <a:rPr lang="en-US" altLang="en-US" sz="2400" dirty="0" err="1" smtClean="0">
                <a:ea typeface="ＭＳ Ｐゴシック" pitchFamily="34" charset="-128"/>
              </a:rPr>
              <a:t>b.p</a:t>
            </a:r>
            <a:r>
              <a:rPr lang="en-US" altLang="en-US" sz="2400" dirty="0" smtClean="0">
                <a:ea typeface="ＭＳ Ｐゴシック" pitchFamily="34" charset="-128"/>
              </a:rPr>
              <a:t>. than smaller molecules as it is more difficult to convert a larger mass to another phase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Polarity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Polar molecules have higher </a:t>
            </a:r>
            <a:r>
              <a:rPr lang="en-US" altLang="en-US" sz="2400" dirty="0" err="1" smtClean="0">
                <a:ea typeface="ＭＳ Ｐゴシック" pitchFamily="34" charset="-128"/>
              </a:rPr>
              <a:t>m.p</a:t>
            </a:r>
            <a:r>
              <a:rPr lang="en-US" altLang="en-US" sz="2400" dirty="0" smtClean="0">
                <a:ea typeface="ＭＳ Ｐゴシック" pitchFamily="34" charset="-128"/>
              </a:rPr>
              <a:t>. and </a:t>
            </a:r>
            <a:r>
              <a:rPr lang="en-US" altLang="en-US" sz="2400" dirty="0" err="1" smtClean="0">
                <a:ea typeface="ＭＳ Ｐゴシック" pitchFamily="34" charset="-128"/>
              </a:rPr>
              <a:t>b.p</a:t>
            </a:r>
            <a:r>
              <a:rPr lang="en-US" altLang="en-US" sz="2400" dirty="0" smtClean="0">
                <a:ea typeface="ＭＳ Ｐゴシック" pitchFamily="34" charset="-128"/>
              </a:rPr>
              <a:t>. than nonpolar molecules of similar molecular mass due to their stronger attractive force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 rot="16200000">
            <a:off x="-2781300" y="28575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kern="0" smtClean="0">
                <a:solidFill>
                  <a:schemeClr val="bg2"/>
                </a:solidFill>
                <a:ea typeface="ＭＳ Ｐゴシック" pitchFamily="34" charset="-128"/>
              </a:rPr>
              <a:t>3.5 Properties Based on Molecular Geometry &amp; Intermolecular Forces</a:t>
            </a:r>
            <a:endParaRPr lang="en-US" altLang="en-US" sz="3600" kern="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itchFamily="34" charset="-128"/>
              </a:rPr>
              <a:t>Principal Types of Chemical Bonds:</a:t>
            </a:r>
            <a:br>
              <a:rPr lang="en-US" altLang="en-US" sz="4000" smtClean="0">
                <a:ea typeface="ＭＳ Ｐゴシック" pitchFamily="34" charset="-128"/>
              </a:rPr>
            </a:br>
            <a:r>
              <a:rPr lang="en-US" altLang="en-US" sz="4000" smtClean="0">
                <a:ea typeface="ＭＳ Ｐゴシック" pitchFamily="34" charset="-128"/>
              </a:rPr>
              <a:t> Ionic and Covalent</a:t>
            </a:r>
          </a:p>
        </p:txBody>
      </p:sp>
      <p:sp>
        <p:nvSpPr>
          <p:cNvPr id="71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Ionic bond</a:t>
            </a:r>
            <a:r>
              <a:rPr lang="en-US" altLang="en-US" dirty="0" smtClean="0">
                <a:ea typeface="ＭＳ Ｐゴシック" pitchFamily="34" charset="-128"/>
              </a:rPr>
              <a:t> - </a:t>
            </a:r>
            <a:r>
              <a:rPr lang="en-US" altLang="en-US" dirty="0">
                <a:ea typeface="ＭＳ Ｐゴシック" pitchFamily="34" charset="-128"/>
              </a:rPr>
              <a:t>attractive force due to the </a:t>
            </a:r>
            <a:r>
              <a:rPr lang="en-US" altLang="en-US" i="1" dirty="0" smtClean="0">
                <a:ea typeface="ＭＳ Ｐゴシック" pitchFamily="34" charset="-128"/>
              </a:rPr>
              <a:t>transfer</a:t>
            </a:r>
            <a:r>
              <a:rPr lang="en-US" altLang="en-US" dirty="0" smtClean="0">
                <a:ea typeface="ＭＳ Ｐゴシック" pitchFamily="34" charset="-128"/>
              </a:rPr>
              <a:t> of one or more electrons from one atom to another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The attraction is due to the opposite charges of the ions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n-US" altLang="en-US" sz="3200" dirty="0">
                <a:ea typeface="ＭＳ Ｐゴシック" pitchFamily="34" charset="-128"/>
                <a:hlinkClick r:id="rId3"/>
              </a:rPr>
              <a:t>https://youtu.be/ljvX-RMv_lw</a:t>
            </a:r>
            <a:endParaRPr lang="en-US" altLang="en-US" sz="32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Covalent bond</a:t>
            </a:r>
            <a:r>
              <a:rPr lang="en-US" altLang="en-US" dirty="0" smtClean="0">
                <a:ea typeface="ＭＳ Ｐゴシック" pitchFamily="34" charset="-128"/>
              </a:rPr>
              <a:t> - attractive force due to the </a:t>
            </a:r>
            <a:r>
              <a:rPr lang="en-US" altLang="en-US" i="1" dirty="0" smtClean="0">
                <a:ea typeface="ＭＳ Ｐゴシック" pitchFamily="34" charset="-128"/>
              </a:rPr>
              <a:t>sharing</a:t>
            </a:r>
            <a:r>
              <a:rPr lang="en-US" altLang="en-US" dirty="0" smtClean="0">
                <a:ea typeface="ＭＳ Ｐゴシック" pitchFamily="34" charset="-128"/>
              </a:rPr>
              <a:t> of electrons between atoms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Some bonds have characteristics of both types and not easily identified as one or the other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ea typeface="ＭＳ Ｐゴシック" pitchFamily="34" charset="-128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 dirty="0" smtClean="0"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  <a:endParaRPr lang="en-US" altLang="en-US" sz="2800" b="1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 b="1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Melting and Boiling Points  </a:t>
            </a:r>
            <a:r>
              <a:rPr lang="en-US" altLang="en-US" sz="3600" dirty="0" smtClean="0">
                <a:ea typeface="ＭＳ Ｐゴシック" pitchFamily="34" charset="-128"/>
              </a:rPr>
              <a:t>Selected Compounds by Bonding Type</a:t>
            </a:r>
          </a:p>
        </p:txBody>
      </p:sp>
      <p:pic>
        <p:nvPicPr>
          <p:cNvPr id="90116" name="Picture 6" descr="den02761_t03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4" y="1981200"/>
            <a:ext cx="8681039" cy="32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b="1" dirty="0" smtClean="0">
                <a:ea typeface="ＭＳ Ｐゴシック" pitchFamily="34" charset="-128"/>
              </a:rPr>
              <a:t>Ionic Bonding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4478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Representative elements form ions that obey the octet rule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Electrons are </a:t>
            </a:r>
            <a:r>
              <a:rPr lang="en-US" altLang="en-US" i="1" dirty="0">
                <a:ea typeface="ＭＳ Ｐゴシック" pitchFamily="34" charset="-128"/>
              </a:rPr>
              <a:t>lost by a metal </a:t>
            </a:r>
            <a:r>
              <a:rPr lang="en-US" altLang="en-US" dirty="0">
                <a:ea typeface="ＭＳ Ｐゴシック" pitchFamily="34" charset="-128"/>
              </a:rPr>
              <a:t>and they are </a:t>
            </a:r>
            <a:r>
              <a:rPr lang="en-US" altLang="en-US" i="1" dirty="0">
                <a:ea typeface="ＭＳ Ｐゴシック" pitchFamily="34" charset="-128"/>
              </a:rPr>
              <a:t>gained by a nonmetal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Each atom achieves a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Noble Gas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r>
              <a:rPr lang="en-US" altLang="ja-JP" dirty="0">
                <a:ea typeface="ＭＳ Ｐゴシック" pitchFamily="34" charset="-128"/>
              </a:rPr>
              <a:t> configuration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2 ions are formed; a cation and anion, which are attracted to each </a:t>
            </a:r>
            <a:r>
              <a:rPr lang="en-US" altLang="en-US" dirty="0" smtClean="0">
                <a:ea typeface="ＭＳ Ｐゴシック" pitchFamily="34" charset="-128"/>
              </a:rPr>
              <a:t>other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Ions of opposite charge attract each other creating the ionic bond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 dirty="0" smtClean="0"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  <a:endParaRPr lang="en-US" altLang="en-US" sz="2800" b="1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1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algn="l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rgbClr val="CDE1FF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IN" altLang="en-US" sz="4400" b="1">
                <a:solidFill>
                  <a:srgbClr val="D0C1D5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 rot="-5400000">
            <a:off x="-2057400" y="27432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76400" y="914400"/>
            <a:ext cx="53546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Consider the formation of </a:t>
            </a:r>
            <a:r>
              <a:rPr lang="en-US" altLang="en-US" dirty="0" err="1">
                <a:solidFill>
                  <a:schemeClr val="tx1"/>
                </a:solidFill>
              </a:rPr>
              <a:t>NaCl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Na + Cl </a:t>
            </a:r>
            <a:r>
              <a:rPr lang="en-US" altLang="en-US" dirty="0">
                <a:solidFill>
                  <a:schemeClr val="tx1"/>
                </a:solidFill>
                <a:sym typeface="Wingdings" pitchFamily="50" charset="0"/>
              </a:rPr>
              <a:t> </a:t>
            </a:r>
            <a:r>
              <a:rPr lang="en-US" altLang="en-US" dirty="0" err="1">
                <a:solidFill>
                  <a:schemeClr val="tx1"/>
                </a:solidFill>
                <a:sym typeface="Wingdings" pitchFamily="50" charset="0"/>
              </a:rPr>
              <a:t>NaCl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1524000" y="3124200"/>
            <a:ext cx="3048000" cy="3657600"/>
          </a:xfrm>
          <a:prstGeom prst="wedgeRectCallout">
            <a:avLst>
              <a:gd name="adj1" fmla="val -35625"/>
              <a:gd name="adj2" fmla="val -69356"/>
            </a:avLst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sym typeface="Wingdings" pitchFamily="50" charset="0"/>
              </a:rPr>
              <a:t>Sodium has a low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sym typeface="Wingdings" pitchFamily="50" charset="0"/>
              </a:rPr>
              <a:t>ionization energy</a:t>
            </a:r>
            <a:r>
              <a:rPr lang="en-US" altLang="en-US" sz="2400" dirty="0">
                <a:solidFill>
                  <a:schemeClr val="tx1"/>
                </a:solidFill>
                <a:sym typeface="Wingdings" pitchFamily="50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sym typeface="Wingdings" pitchFamily="50" charset="0"/>
              </a:rPr>
              <a:t>(it</a:t>
            </a:r>
            <a:endParaRPr lang="en-US" altLang="en-US" sz="2400" dirty="0">
              <a:solidFill>
                <a:schemeClr val="tx1"/>
              </a:solidFill>
              <a:sym typeface="Wingdings" pitchFamily="50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sym typeface="Wingdings" pitchFamily="50" charset="0"/>
              </a:rPr>
              <a:t>readily loses this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sym typeface="Wingdings" pitchFamily="50" charset="0"/>
              </a:rPr>
              <a:t>e</a:t>
            </a:r>
            <a:r>
              <a:rPr lang="en-US" altLang="en-US" sz="2400" dirty="0" smtClean="0">
                <a:solidFill>
                  <a:schemeClr val="tx1"/>
                </a:solidFill>
                <a:sym typeface="Wingdings" pitchFamily="50" charset="0"/>
              </a:rPr>
              <a:t>lectron) </a:t>
            </a:r>
            <a:endParaRPr lang="en-US" altLang="en-US" sz="2400" dirty="0">
              <a:solidFill>
                <a:schemeClr val="tx1"/>
              </a:solidFill>
              <a:sym typeface="Wingdings" pitchFamily="50" charset="0"/>
            </a:endParaRPr>
          </a:p>
          <a:p>
            <a:pPr>
              <a:spcBef>
                <a:spcPct val="2500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     Na</a:t>
            </a:r>
            <a:r>
              <a:rPr lang="en-US" altLang="en-US" sz="2400" dirty="0">
                <a:solidFill>
                  <a:schemeClr val="accent2"/>
                </a:solidFill>
                <a:sym typeface="Wingdings" pitchFamily="50" charset="0"/>
              </a:rPr>
              <a:t></a:t>
            </a:r>
            <a:r>
              <a:rPr lang="en-US" altLang="en-US" sz="2400" dirty="0">
                <a:solidFill>
                  <a:schemeClr val="tx1"/>
                </a:solidFill>
                <a:sym typeface="Wingdings" pitchFamily="50" charset="0"/>
              </a:rPr>
              <a:t>  Na</a:t>
            </a:r>
            <a:r>
              <a:rPr lang="en-US" altLang="en-US" sz="2400" baseline="30000" dirty="0">
                <a:solidFill>
                  <a:schemeClr val="tx1"/>
                </a:solidFill>
                <a:sym typeface="Wingdings" pitchFamily="50" charset="0"/>
              </a:rPr>
              <a:t>+</a:t>
            </a:r>
            <a:r>
              <a:rPr lang="en-US" altLang="en-US" sz="2400" dirty="0">
                <a:solidFill>
                  <a:schemeClr val="tx1"/>
                </a:solidFill>
                <a:sym typeface="Wingdings" pitchFamily="50" charset="0"/>
              </a:rPr>
              <a:t> + e</a:t>
            </a:r>
            <a:r>
              <a:rPr lang="en-US" altLang="en-US" sz="2400" baseline="30000" dirty="0">
                <a:solidFill>
                  <a:schemeClr val="tx1"/>
                </a:solidFill>
                <a:sym typeface="Wingdings" pitchFamily="50" charset="0"/>
              </a:rPr>
              <a:t>−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00" dirty="0">
              <a:solidFill>
                <a:schemeClr val="tx1"/>
              </a:solidFill>
              <a:sym typeface="Wingdings" pitchFamily="50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sym typeface="Wingdings" pitchFamily="50" charset="0"/>
              </a:rPr>
              <a:t>When sodium loses the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sym typeface="Wingdings" pitchFamily="50" charset="0"/>
              </a:rPr>
              <a:t>electron, it gains the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sym typeface="Wingdings" pitchFamily="50" charset="0"/>
              </a:rPr>
              <a:t>Ne </a:t>
            </a:r>
            <a:r>
              <a:rPr lang="en-US" altLang="en-US" sz="2400" dirty="0" smtClean="0">
                <a:solidFill>
                  <a:schemeClr val="tx1"/>
                </a:solidFill>
                <a:sym typeface="Wingdings" pitchFamily="50" charset="0"/>
              </a:rPr>
              <a:t>configuration</a:t>
            </a:r>
            <a:endParaRPr lang="en-US" altLang="en-US" sz="2400" dirty="0">
              <a:solidFill>
                <a:schemeClr val="tx1"/>
              </a:solidFill>
              <a:sym typeface="Wingdings" pitchFamily="50" charset="0"/>
            </a:endParaRPr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5562600" y="2209800"/>
            <a:ext cx="2971800" cy="3352800"/>
          </a:xfrm>
          <a:prstGeom prst="wedgeRectCallout">
            <a:avLst>
              <a:gd name="adj1" fmla="val -135792"/>
              <a:gd name="adj2" fmla="val -43986"/>
            </a:avLst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sym typeface="Wingdings" pitchFamily="50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sym typeface="Wingdings" pitchFamily="50" charset="0"/>
              </a:rPr>
              <a:t>Chlorine has a high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sym typeface="Wingdings" pitchFamily="50" charset="0"/>
              </a:rPr>
              <a:t>electron </a:t>
            </a:r>
            <a:r>
              <a:rPr lang="en-US" altLang="en-US" sz="2400" dirty="0" smtClean="0">
                <a:solidFill>
                  <a:schemeClr val="accent2"/>
                </a:solidFill>
                <a:sym typeface="Wingdings" pitchFamily="50" charset="0"/>
              </a:rPr>
              <a:t>affinity</a:t>
            </a:r>
            <a:endParaRPr lang="en-US" altLang="en-US" sz="2400" dirty="0">
              <a:solidFill>
                <a:schemeClr val="accent2"/>
              </a:solidFill>
              <a:sym typeface="Wingdings" pitchFamily="50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solidFill>
                <a:schemeClr val="tx1"/>
              </a:solidFill>
              <a:sym typeface="Wingdings" pitchFamily="50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sym typeface="Wingdings" pitchFamily="50" charset="0"/>
              </a:rPr>
              <a:t>When chlorine gains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sym typeface="Wingdings" pitchFamily="50" charset="0"/>
              </a:rPr>
              <a:t>an electron, it gains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sym typeface="Wingdings" pitchFamily="50" charset="0"/>
              </a:rPr>
              <a:t>the </a:t>
            </a:r>
            <a:r>
              <a:rPr lang="en-US" altLang="en-US" sz="2400" dirty="0" err="1">
                <a:solidFill>
                  <a:schemeClr val="tx1"/>
                </a:solidFill>
                <a:sym typeface="Wingdings" pitchFamily="50" charset="0"/>
              </a:rPr>
              <a:t>Ar</a:t>
            </a:r>
            <a:r>
              <a:rPr lang="en-US" altLang="en-US" sz="2400" dirty="0">
                <a:solidFill>
                  <a:schemeClr val="tx1"/>
                </a:solidFill>
                <a:sym typeface="Wingdings" pitchFamily="50" charset="0"/>
              </a:rPr>
              <a:t> configuration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  <a:sym typeface="Wingdings" pitchFamily="50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sym typeface="Wingdings" pitchFamily="50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sym typeface="Wingdings" pitchFamily="50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sym typeface="Wingdings" pitchFamily="50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sym typeface="Wingdings" pitchFamily="50" charset="0"/>
            </a:endParaRPr>
          </a:p>
        </p:txBody>
      </p:sp>
      <p:graphicFrame>
        <p:nvGraphicFramePr>
          <p:cNvPr id="9222" name="Object 7"/>
          <p:cNvGraphicFramePr>
            <a:graphicFrameLocks noChangeAspect="1"/>
          </p:cNvGraphicFramePr>
          <p:nvPr/>
        </p:nvGraphicFramePr>
        <p:xfrm>
          <a:off x="5791200" y="4343400"/>
          <a:ext cx="259397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4" imgW="1206500" imgH="457200" progId="Equation.3">
                  <p:embed/>
                </p:oleObj>
              </mc:Choice>
              <mc:Fallback>
                <p:oleObj name="Equation" r:id="rId4" imgW="12065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343400"/>
                        <a:ext cx="2593975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609600"/>
          </a:xfrm>
        </p:spPr>
        <p:txBody>
          <a:bodyPr/>
          <a:lstStyle/>
          <a:p>
            <a:r>
              <a:rPr lang="en-US" altLang="en-US" b="1" dirty="0" smtClean="0">
                <a:ea typeface="ＭＳ Ｐゴシック" pitchFamily="34" charset="-128"/>
              </a:rPr>
              <a:t>Ionic Bonding: </a:t>
            </a:r>
            <a:r>
              <a:rPr lang="en-US" altLang="en-US" b="1" dirty="0" err="1" smtClean="0">
                <a:ea typeface="ＭＳ Ｐゴシック" pitchFamily="34" charset="-128"/>
              </a:rPr>
              <a:t>NaCl</a:t>
            </a:r>
            <a:endParaRPr lang="en-US" altLang="en-US" b="1" dirty="0" smtClean="0">
              <a:ea typeface="ＭＳ Ｐゴシック" pitchFamily="34" charset="-128"/>
            </a:endParaRPr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2057400" y="4724400"/>
            <a:ext cx="30480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" name="Oval 10"/>
          <p:cNvSpPr>
            <a:spLocks noChangeArrowheads="1"/>
          </p:cNvSpPr>
          <p:nvPr/>
        </p:nvSpPr>
        <p:spPr bwMode="auto">
          <a:xfrm>
            <a:off x="7924800" y="4724400"/>
            <a:ext cx="228600" cy="304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IN" altLang="en-US" sz="4400">
              <a:solidFill>
                <a:srgbClr val="D0C1D5"/>
              </a:solidFill>
            </a:endParaRPr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6553200" y="4191000"/>
            <a:ext cx="76200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 rot="-5400000">
            <a:off x="-2057400" y="29718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3.1 Chemical Bonding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6096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Essential Features of Ionic Bonding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95400" y="1219200"/>
            <a:ext cx="7620000" cy="5181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Metals tend to form cations because they have low I.E. and low E.A.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Nonmetals tend to form anions because they have high I.E. and high E.A.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Ions are formed by the transfer of electrons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The oppositely charged ions formed are held together by an electrostatic force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Reactions between metals and nonmetals tend to form ionic compounds</a:t>
            </a:r>
          </a:p>
          <a:p>
            <a:endParaRPr lang="en-US" alt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6.0&quot;&gt;&lt;object type=&quot;1&quot; unique_id=&quot;10001&quot;&gt;&lt;object type=&quot;8&quot; unique_id=&quot;31155&quot;&gt;&lt;/object&gt;&lt;object type=&quot;2&quot; unique_id=&quot;31156&quot;&gt;&lt;object type=&quot;3&quot; unique_id=&quot;31157&quot;&gt;&lt;property id=&quot;20148&quot; value=&quot;5&quot;/&gt;&lt;property id=&quot;20300&quot; value=&quot;Slide 1&quot;/&gt;&lt;property id=&quot;20307&quot; value=&quot;435&quot;/&gt;&lt;/object&gt;&lt;object type=&quot;3&quot; unique_id=&quot;31158&quot;&gt;&lt;property id=&quot;20148&quot; value=&quot;5&quot;/&gt;&lt;property id=&quot;20300&quot; value=&quot;Slide 2 - &amp;quot;3.1 Chemical Bonding&amp;quot;&quot;/&gt;&lt;property id=&quot;20307&quot; value=&quot;335&quot;/&gt;&lt;/object&gt;&lt;object type=&quot;3&quot; unique_id=&quot;31159&quot;&gt;&lt;property id=&quot;20148&quot; value=&quot;5&quot;/&gt;&lt;property id=&quot;20300&quot; value=&quot;Slide 3 - &amp;quot;Lewis Symbols&amp;quot;&quot;/&gt;&lt;property id=&quot;20307&quot; value=&quot;410&quot;/&gt;&lt;/object&gt;&lt;object type=&quot;3&quot; unique_id=&quot;31160&quot;&gt;&lt;property id=&quot;20148&quot; value=&quot;5&quot;/&gt;&lt;property id=&quot;20300&quot; value=&quot;Slide 4 - &amp;quot;Lewis Symbols&amp;quot;&quot;/&gt;&lt;property id=&quot;20307&quot; value=&quot;336&quot;/&gt;&lt;/object&gt;&lt;object type=&quot;3&quot; unique_id=&quot;31161&quot;&gt;&lt;property id=&quot;20148&quot; value=&quot;5&quot;/&gt;&lt;property id=&quot;20300&quot; value=&quot;Slide 5 - &amp;quot;Lewis Dot Symbols for Representative Elements&amp;quot;&quot;/&gt;&lt;property id=&quot;20307&quot; value=&quot;412&quot;/&gt;&lt;/object&gt;&lt;object type=&quot;3&quot; unique_id=&quot;31162&quot;&gt;&lt;property id=&quot;20148&quot; value=&quot;5&quot;/&gt;&lt;property id=&quot;20300&quot; value=&quot;Slide 6 - &amp;quot;Principal Types of Chemical Bonds:&amp;#x0D;&amp;#x0A; Ionic and Covalent&amp;quot;&quot;/&gt;&lt;property id=&quot;20307&quot; value=&quot;337&quot;/&gt;&lt;/object&gt;&lt;object type=&quot;3&quot; unique_id=&quot;31163&quot;&gt;&lt;property id=&quot;20148&quot; value=&quot;5&quot;/&gt;&lt;property id=&quot;20300&quot; value=&quot;Slide 7 - &amp;quot;Ionic Bonding&amp;quot;&quot;/&gt;&lt;property id=&quot;20307&quot; value=&quot;411&quot;/&gt;&lt;/object&gt;&lt;object type=&quot;3&quot; unique_id=&quot;31164&quot;&gt;&lt;property id=&quot;20148&quot; value=&quot;5&quot;/&gt;&lt;property id=&quot;20300&quot; value=&quot;Slide 8 - &amp;quot;Ionic Bonding&amp;quot;&quot;/&gt;&lt;property id=&quot;20307&quot; value=&quot;338&quot;/&gt;&lt;/object&gt;&lt;object type=&quot;3&quot; unique_id=&quot;31165&quot;&gt;&lt;property id=&quot;20148&quot; value=&quot;5&quot;/&gt;&lt;property id=&quot;20300&quot; value=&quot;Slide 9 - &amp;quot;Essential Features of Ionic Bonding&amp;quot;&quot;/&gt;&lt;property id=&quot;20307&quot; value=&quot;339&quot;/&gt;&lt;/object&gt;&lt;object type=&quot;3&quot; unique_id=&quot;31166&quot;&gt;&lt;property id=&quot;20148&quot; value=&quot;5&quot;/&gt;&lt;property id=&quot;20300&quot; value=&quot;Slide 10 - &amp;quot;Ion Arrangement in a Crystal&amp;quot;&quot;/&gt;&lt;property id=&quot;20307&quot; value=&quot;413&quot;/&gt;&lt;/object&gt;&lt;object type=&quot;3&quot; unique_id=&quot;31167&quot;&gt;&lt;property id=&quot;20148&quot; value=&quot;5&quot;/&gt;&lt;property id=&quot;20300&quot; value=&quot;Slide 11 - &amp;quot;Covalent Bonding&amp;quot;&quot;/&gt;&lt;property id=&quot;20307&quot; value=&quot;340&quot;/&gt;&lt;/object&gt;&lt;object type=&quot;3&quot; unique_id=&quot;31168&quot;&gt;&lt;property id=&quot;20148&quot; value=&quot;5&quot;/&gt;&lt;property id=&quot;20300&quot; value=&quot;Slide 12&quot;/&gt;&lt;property id=&quot;20307&quot; value=&quot;341&quot;/&gt;&lt;/object&gt;&lt;object type=&quot;3&quot; unique_id=&quot;31169&quot;&gt;&lt;property id=&quot;20148&quot; value=&quot;5&quot;/&gt;&lt;property id=&quot;20300&quot; value=&quot;Slide 13 - &amp;quot;Covalent Bonding in Hydrogen&amp;quot;&quot;/&gt;&lt;property id=&quot;20307&quot; value=&quot;414&quot;/&gt;&lt;/object&gt;&lt;object type=&quot;3&quot; unique_id=&quot;31170&quot;&gt;&lt;property id=&quot;20148&quot; value=&quot;5&quot;/&gt;&lt;property id=&quot;20300&quot; value=&quot;Slide 14 - &amp;quot;Features of Covalent Bonds&amp;quot;&quot;/&gt;&lt;property id=&quot;20307&quot; value=&quot;342&quot;/&gt;&lt;/object&gt;&lt;object type=&quot;3&quot; unique_id=&quot;31171&quot;&gt;&lt;property id=&quot;20148&quot; value=&quot;5&quot;/&gt;&lt;property id=&quot;20300&quot; value=&quot;Slide 15 - &amp;quot;Examples of Covalent Bonding&amp;quot;&quot;/&gt;&lt;property id=&quot;20307&quot; value=&quot;343&quot;/&gt;&lt;/object&gt;&lt;object type=&quot;3&quot; unique_id=&quot;31172&quot;&gt;&lt;property id=&quot;20148&quot; value=&quot;5&quot;/&gt;&lt;property id=&quot;20300&quot; value=&quot;Slide 16 - &amp;quot;Polar Covalent Bonding and Electronegativity&amp;quot;&quot;/&gt;&lt;property id=&quot;20307&quot; value=&quot;344&quot;/&gt;&lt;/object&gt;&lt;object type=&quot;3&quot; unique_id=&quot;31173&quot;&gt;&lt;property id=&quot;20148&quot; value=&quot;5&quot;/&gt;&lt;property id=&quot;20300&quot; value=&quot;Slide 17&quot;/&gt;&lt;property id=&quot;20307&quot; value=&quot;345&quot;/&gt;&lt;/object&gt;&lt;object type=&quot;3&quot; unique_id=&quot;31174&quot;&gt;&lt;property id=&quot;20148&quot; value=&quot;5&quot;/&gt;&lt;property id=&quot;20300&quot; value=&quot;Slide 18 - &amp;quot;Polar Covalent Bonding in Water&amp;quot;&quot;/&gt;&lt;property id=&quot;20307&quot; value=&quot;415&quot;/&gt;&lt;/object&gt;&lt;object type=&quot;3&quot; unique_id=&quot;31175&quot;&gt;&lt;property id=&quot;20148&quot; value=&quot;5&quot;/&gt;&lt;property id=&quot;20300&quot; value=&quot;Slide 19 - &amp;quot;Electronegativity&amp;quot;&quot;/&gt;&lt;property id=&quot;20307&quot; value=&quot;416&quot;/&gt;&lt;/object&gt;&lt;object type=&quot;3&quot; unique_id=&quot;31176&quot;&gt;&lt;property id=&quot;20148&quot; value=&quot;5&quot;/&gt;&lt;property id=&quot;20300&quot; value=&quot;Slide 20 - &amp;quot;Electronegativities of Selected Elements&amp;quot;&quot;/&gt;&lt;property id=&quot;20307&quot; value=&quot;346&quot;/&gt;&lt;/object&gt;&lt;object type=&quot;3&quot; unique_id=&quot;31177&quot;&gt;&lt;property id=&quot;20148&quot; value=&quot;5&quot;/&gt;&lt;property id=&quot;20300&quot; value=&quot;Slide 21 - &amp;quot;Electronegativity Calculations&amp;quot;&quot;/&gt;&lt;property id=&quot;20307&quot; value=&quot;347&quot;/&gt;&lt;/object&gt;&lt;object type=&quot;3&quot; unique_id=&quot;31178&quot;&gt;&lt;property id=&quot;20148&quot; value=&quot;5&quot;/&gt;&lt;property id=&quot;20300&quot; value=&quot;Slide 22 - &amp;quot;3.2 Naming Compounds and Writing Formulas of Compounds&amp;quot;&quot;/&gt;&lt;property id=&quot;20307&quot; value=&quot;348&quot;/&gt;&lt;/object&gt;&lt;object type=&quot;3&quot; unique_id=&quot;31179&quot;&gt;&lt;property id=&quot;20148&quot; value=&quot;5&quot;/&gt;&lt;property id=&quot;20300&quot; value=&quot;Slide 23 - &amp;quot;Formulas of Compounds&amp;quot;&quot;/&gt;&lt;property id=&quot;20307&quot; value=&quot;349&quot;/&gt;&lt;/object&gt;&lt;object type=&quot;3&quot; unique_id=&quot;31180&quot;&gt;&lt;property id=&quot;20148&quot; value=&quot;5&quot;/&gt;&lt;property id=&quot;20300&quot; value=&quot;Slide 24 - &amp;quot;Ionic Compounds&amp;quot;&quot;/&gt;&lt;property id=&quot;20307&quot; value=&quot;350&quot;/&gt;&lt;/object&gt;&lt;object type=&quot;3&quot; unique_id=&quot;31181&quot;&gt;&lt;property id=&quot;20148&quot; value=&quot;5&quot;/&gt;&lt;property id=&quot;20300&quot; value=&quot;Slide 25 - &amp;quot;Writing Formulas of Ionic Compounds from the Identities of the Component Ions&amp;quot;&quot;/&gt;&lt;property id=&quot;20307&quot; value=&quot;352&quot;/&gt;&lt;/object&gt;&lt;object type=&quot;3&quot; unique_id=&quot;31182&quot;&gt;&lt;property id=&quot;20148&quot; value=&quot;5&quot;/&gt;&lt;property id=&quot;20300&quot; value=&quot;Slide 26 - &amp;quot;Predict Formulas&amp;quot;&quot;/&gt;&lt;property id=&quot;20307&quot; value=&quot;354&quot;/&gt;&lt;/object&gt;&lt;object type=&quot;3&quot; unique_id=&quot;31183&quot;&gt;&lt;property id=&quot;20148&quot; value=&quot;5&quot;/&gt;&lt;property id=&quot;20300&quot; value=&quot;Slide 27 - &amp;quot;Writing Names of Ionic Compounds from the Formula of the Compound&amp;#x0D;&amp;#x0A;&amp;quot;&quot;/&gt;&lt;property id=&quot;20307&quot; value=&quot;355&quot;/&gt;&lt;/object&gt;&lt;object type=&quot;3&quot; unique_id=&quot;31184&quot;&gt;&lt;property id=&quot;20148&quot; value=&quot;5&quot;/&gt;&lt;property id=&quot;20300&quot; value=&quot;Slide 28 - &amp;quot;Writing Names of Ionic Compounds from the Formula of the Compound&amp;quot;&quot;/&gt;&lt;property id=&quot;20307&quot; value=&quot;356&quot;/&gt;&lt;/object&gt;&lt;object type=&quot;3&quot; unique_id=&quot;31185&quot;&gt;&lt;property id=&quot;20148&quot; value=&quot;5&quot;/&gt;&lt;property id=&quot;20300&quot; value=&quot;Slide 29 - &amp;quot;Common Nomenclature System&amp;quot;&quot;/&gt;&lt;property id=&quot;20307&quot; value=&quot;358&quot;/&gt;&lt;/object&gt;&lt;object type=&quot;3&quot; unique_id=&quot;31186&quot;&gt;&lt;property id=&quot;20148&quot; value=&quot;5&quot;/&gt;&lt;property id=&quot;20300&quot; value=&quot;Slide 30 - &amp;quot;Stock and Common Names for Iron and Copper Ions&amp;quot;&quot;/&gt;&lt;property id=&quot;20307&quot; value=&quot;357&quot;/&gt;&lt;/object&gt;&lt;object type=&quot;3&quot; unique_id=&quot;31187&quot;&gt;&lt;property id=&quot;20148&quot; value=&quot;5&quot;/&gt;&lt;property id=&quot;20300&quot; value=&quot;Slide 31 - &amp;quot;Common Monatomic Cations and Anions&amp;quot;&quot;/&gt;&lt;property id=&quot;20307&quot; value=&quot;359&quot;/&gt;&lt;/object&gt;&lt;object type=&quot;3&quot; unique_id=&quot;31188&quot;&gt;&lt;property id=&quot;20148&quot; value=&quot;5&quot;/&gt;&lt;property id=&quot;20300&quot; value=&quot;Slide 32 - &amp;quot;Polyatomic Ions&amp;quot;&quot;/&gt;&lt;property id=&quot;20307&quot; value=&quot;361&quot;/&gt;&lt;/object&gt;&lt;object type=&quot;3&quot; unique_id=&quot;31189&quot;&gt;&lt;property id=&quot;20148&quot; value=&quot;5&quot;/&gt;&lt;property id=&quot;20300&quot; value=&quot;Slide 33 - &amp;quot;Common Polyatomic Cations and Anions&amp;quot;&quot;/&gt;&lt;property id=&quot;20307&quot; value=&quot;362&quot;/&gt;&lt;/object&gt;&lt;object type=&quot;3&quot; unique_id=&quot;31190&quot;&gt;&lt;property id=&quot;20148&quot; value=&quot;5&quot;/&gt;&lt;property id=&quot;20300&quot; value=&quot;Slide 34 - &amp;quot;Name These Compounds&amp;quot;&quot;/&gt;&lt;property id=&quot;20307&quot; value=&quot;364&quot;/&gt;&lt;/object&gt;&lt;object type=&quot;3&quot; unique_id=&quot;31191&quot;&gt;&lt;property id=&quot;20148&quot; value=&quot;5&quot;/&gt;&lt;property id=&quot;20300&quot; value=&quot;Slide 35 - &amp;quot;Writing Formulas of Ionic Compounds from the Name of the Compound&amp;#x0D;&amp;#x0A;&amp;quot;&quot;/&gt;&lt;property id=&quot;20307&quot; value=&quot;365&quot;/&gt;&lt;/object&gt;&lt;object type=&quot;3&quot; unique_id=&quot;31192&quot;&gt;&lt;property id=&quot;20148&quot; value=&quot;5&quot;/&gt;&lt;property id=&quot;20300&quot; value=&quot;Slide 36 - &amp;quot;Determine the Formulas from Names&amp;quot;&quot;/&gt;&lt;property id=&quot;20307&quot; value=&quot;366&quot;/&gt;&lt;/object&gt;&lt;object type=&quot;3&quot; unique_id=&quot;31193&quot;&gt;&lt;property id=&quot;20148&quot; value=&quot;5&quot;/&gt;&lt;property id=&quot;20300&quot; value=&quot;Slide 37 - &amp;quot;Covalent Compounds&amp;quot;&quot;/&gt;&lt;property id=&quot;20307&quot; value=&quot;367&quot;/&gt;&lt;/object&gt;&lt;object type=&quot;3&quot; unique_id=&quot;31194&quot;&gt;&lt;property id=&quot;20148&quot; value=&quot;5&quot;/&gt;&lt;property id=&quot;20300&quot; value=&quot;Slide 38 - &amp;quot;Naming Covalent Compounds&amp;quot;&quot;/&gt;&lt;property id=&quot;20307&quot; value=&quot;368&quot;/&gt;&lt;/object&gt;&lt;object type=&quot;3&quot; unique_id=&quot;31195&quot;&gt;&lt;property id=&quot;20148&quot; value=&quot;5&quot;/&gt;&lt;property id=&quot;20300&quot; value=&quot;Slide 39 - &amp;quot;Naming Covalent Compounds&amp;quot;&quot;/&gt;&lt;property id=&quot;20307&quot; value=&quot;369&quot;/&gt;&lt;/object&gt;&lt;object type=&quot;3&quot; unique_id=&quot;31196&quot;&gt;&lt;property id=&quot;20148&quot; value=&quot;5&quot;/&gt;&lt;property id=&quot;20300&quot; value=&quot;Slide 40 - &amp;quot;Name These Covalent Compounds&amp;quot;&quot;/&gt;&lt;property id=&quot;20307&quot; value=&quot;371&quot;/&gt;&lt;/object&gt;&lt;object type=&quot;3&quot; unique_id=&quot;31197&quot;&gt;&lt;property id=&quot;20148&quot; value=&quot;5&quot;/&gt;&lt;property id=&quot;20300&quot; value=&quot;Slide 41 - &amp;quot;Writing Formulas of Covalent Compounds&amp;quot;&quot;/&gt;&lt;property id=&quot;20307&quot; value=&quot;372&quot;/&gt;&lt;/object&gt;&lt;object type=&quot;3&quot; unique_id=&quot;31198&quot;&gt;&lt;property id=&quot;20148&quot; value=&quot;5&quot;/&gt;&lt;property id=&quot;20300&quot; value=&quot;Slide 42 - &amp;quot;Provide Formulas for These Covalent Compounds&amp;quot;&quot;/&gt;&lt;property id=&quot;20307&quot; value=&quot;417&quot;/&gt;&lt;/object&gt;&lt;object type=&quot;3&quot; unique_id=&quot;31199&quot;&gt;&lt;property id=&quot;20148&quot; value=&quot;5&quot;/&gt;&lt;property id=&quot;20300&quot; value=&quot;Slide 43 - &amp;quot;3.3 Properties of Ionic and Covalent Compounds&amp;quot;&quot;/&gt;&lt;property id=&quot;20307&quot; value=&quot;373&quot;/&gt;&lt;/object&gt;&lt;object type=&quot;3&quot; unique_id=&quot;31200&quot;&gt;&lt;property id=&quot;20148&quot; value=&quot;5&quot;/&gt;&lt;property id=&quot;20300&quot; value=&quot;Slide 44 - &amp;quot;Physical Properties&amp;quot;&quot;/&gt;&lt;property id=&quot;20307&quot; value=&quot;374&quot;/&gt;&lt;/object&gt;&lt;object type=&quot;3&quot; unique_id=&quot;31201&quot;&gt;&lt;property id=&quot;20148&quot; value=&quot;5&quot;/&gt;&lt;property id=&quot;20300&quot; value=&quot;Slide 45 - &amp;quot;Physical Properties&amp;quot;&quot;/&gt;&lt;property id=&quot;20307&quot; value=&quot;375&quot;/&gt;&lt;/object&gt;&lt;object type=&quot;3&quot; unique_id=&quot;31202&quot;&gt;&lt;property id=&quot;20148&quot; value=&quot;5&quot;/&gt;&lt;property id=&quot;20300&quot; value=&quot;Slide 46 - &amp;quot;Comparison of Ionic vs. Covalent Compounds&amp;quot;&quot;/&gt;&lt;property id=&quot;20307&quot; value=&quot;376&quot;/&gt;&lt;/object&gt;&lt;object type=&quot;3&quot; unique_id=&quot;31203&quot;&gt;&lt;property id=&quot;20148&quot; value=&quot;5&quot;/&gt;&lt;property id=&quot;20300&quot; value=&quot;Slide 47 - &amp;quot;3.4 Drawing Lewis Structures of Molecules and Polyatomic Ions&amp;quot;&quot;/&gt;&lt;property id=&quot;20307&quot; value=&quot;377&quot;/&gt;&lt;/object&gt;&lt;object type=&quot;3&quot; unique_id=&quot;31204&quot;&gt;&lt;property id=&quot;20148&quot; value=&quot;5&quot;/&gt;&lt;property id=&quot;20300&quot; value=&quot;Slide 48 - &amp;quot;Lewis Structure Guidelines&amp;quot;&quot;/&gt;&lt;property id=&quot;20307&quot; value=&quot;378&quot;/&gt;&lt;/object&gt;&lt;object type=&quot;3&quot; unique_id=&quot;31205&quot;&gt;&lt;property id=&quot;20148&quot; value=&quot;5&quot;/&gt;&lt;property id=&quot;20300&quot; value=&quot;Slide 49 - &amp;quot;Lewis Structure Guidelines&amp;quot;&quot;/&gt;&lt;property id=&quot;20307&quot; value=&quot;418&quot;/&gt;&lt;/object&gt;&lt;object type=&quot;3&quot; unique_id=&quot;31206&quot;&gt;&lt;property id=&quot;20148&quot; value=&quot;5&quot;/&gt;&lt;property id=&quot;20300&quot; value=&quot;Slide 50 - &amp;quot;3.4 Drawing Lewis Structures of Molecules&amp;quot;&quot;/&gt;&lt;property id=&quot;20307&quot; value=&quot;379&quot;/&gt;&lt;/object&gt;&lt;object type=&quot;3&quot; unique_id=&quot;31207&quot;&gt;&lt;property id=&quot;20148&quot; value=&quot;5&quot;/&gt;&lt;property id=&quot;20300&quot; value=&quot;Slide 51 - &amp;quot;Drawing Lewis Structures of Covalent Compounds&amp;quot;&quot;/&gt;&lt;property id=&quot;20307&quot; value=&quot;419&quot;/&gt;&lt;/object&gt;&lt;object type=&quot;3&quot; unique_id=&quot;31208&quot;&gt;&lt;property id=&quot;20148&quot; value=&quot;5&quot;/&gt;&lt;property id=&quot;20300&quot; value=&quot;Slide 52 - &amp;quot;Drawing Lewis Structures&amp;quot;&quot;/&gt;&lt;property id=&quot;20307&quot; value=&quot;433&quot;/&gt;&lt;/object&gt;&lt;object type=&quot;3&quot; unique_id=&quot;31209&quot;&gt;&lt;property id=&quot;20148&quot; value=&quot;5&quot;/&gt;&lt;property id=&quot;20300&quot; value=&quot;Slide 53 - &amp;quot;Drawing Lewis Structures of Covalent Compounds&amp;quot;&quot;/&gt;&lt;property id=&quot;20307&quot; value=&quot;420&quot;/&gt;&lt;/object&gt;&lt;object type=&quot;3&quot; unique_id=&quot;31210&quot;&gt;&lt;property id=&quot;20148&quot; value=&quot;5&quot;/&gt;&lt;property id=&quot;20300&quot; value=&quot;Slide 54 - &amp;quot;Lewis Structure of Polyatomic Anions&amp;quot;&quot;/&gt;&lt;property id=&quot;20307&quot; value=&quot;423&quot;/&gt;&lt;/object&gt;&lt;object type=&quot;3&quot; unique_id=&quot;31211&quot;&gt;&lt;property id=&quot;20148&quot; value=&quot;5&quot;/&gt;&lt;property id=&quot;20300&quot; value=&quot;Slide 55 - &amp;quot;Lewis Structure of Polyatomic Anions&amp;quot;&quot;/&gt;&lt;property id=&quot;20307&quot; value=&quot;434&quot;/&gt;&lt;/object&gt;&lt;object type=&quot;3&quot; unique_id=&quot;31212&quot;&gt;&lt;property id=&quot;20148&quot; value=&quot;5&quot;/&gt;&lt;property id=&quot;20300&quot; value=&quot;Slide 56 - &amp;quot;Lewis Structures Practice&amp;quot;&quot;/&gt;&lt;property id=&quot;20307&quot; value=&quot;380&quot;/&gt;&lt;/object&gt;&lt;object type=&quot;3&quot; unique_id=&quot;31213&quot;&gt;&lt;property id=&quot;20148&quot; value=&quot;5&quot;/&gt;&lt;property id=&quot;20300&quot; value=&quot;Slide 57&quot;/&gt;&lt;property id=&quot;20307&quot; value=&quot;421&quot;/&gt;&lt;/object&gt;&lt;object type=&quot;3&quot; unique_id=&quot;31214&quot;&gt;&lt;property id=&quot;20148&quot; value=&quot;5&quot;/&gt;&lt;property id=&quot;20300&quot; value=&quot;Slide 58&quot;/&gt;&lt;property id=&quot;20307&quot; value=&quot;382&quot;/&gt;&lt;/object&gt;&lt;object type=&quot;3&quot; unique_id=&quot;31215&quot;&gt;&lt;property id=&quot;20148&quot; value=&quot;5&quot;/&gt;&lt;property id=&quot;20300&quot; value=&quot;Slide 59 - &amp;quot;Lewis Structures and Resonance&amp;quot;&quot;/&gt;&lt;property id=&quot;20307&quot; value=&quot;383&quot;/&gt;&lt;/object&gt;&lt;object type=&quot;3&quot; unique_id=&quot;31216&quot;&gt;&lt;property id=&quot;20148&quot; value=&quot;5&quot;/&gt;&lt;property id=&quot;20300&quot; value=&quot;Slide 60&quot;/&gt;&lt;property id=&quot;20307&quot; value=&quot;384&quot;/&gt;&lt;/object&gt;&lt;object type=&quot;3&quot; unique_id=&quot;31217&quot;&gt;&lt;property id=&quot;20148&quot; value=&quot;5&quot;/&gt;&lt;property id=&quot;20300&quot; value=&quot;Slide 61 - &amp;quot;Lewis Structures and Exceptions to the Octet Rule&amp;quot;&quot;/&gt;&lt;property id=&quot;20307&quot; value=&quot;385&quot;/&gt;&lt;/object&gt;&lt;object type=&quot;3&quot; unique_id=&quot;31218&quot;&gt;&lt;property id=&quot;20148&quot; value=&quot;5&quot;/&gt;&lt;property id=&quot;20300&quot; value=&quot;Slide 62 - &amp;quot;Odd Electron&amp;quot;&quot;/&gt;&lt;property id=&quot;20307&quot; value=&quot;386&quot;/&gt;&lt;/object&gt;&lt;object type=&quot;3&quot; unique_id=&quot;31219&quot;&gt;&lt;property id=&quot;20148&quot; value=&quot;5&quot;/&gt;&lt;property id=&quot;20300&quot; value=&quot;Slide 63 - &amp;quot;Expanded Octet&amp;quot;&quot;/&gt;&lt;property id=&quot;20307&quot; value=&quot;424&quot;/&gt;&lt;/object&gt;&lt;object type=&quot;3&quot; unique_id=&quot;31220&quot;&gt;&lt;property id=&quot;20148&quot; value=&quot;5&quot;/&gt;&lt;property id=&quot;20300&quot; value=&quot;Slide 64 - &amp;quot;Lewis Structures and Molecular Geometry: VSEPR Theory&amp;quot;&quot;/&gt;&lt;property id=&quot;20307&quot; value=&quot;387&quot;/&gt;&lt;/object&gt;&lt;object type=&quot;3&quot; unique_id=&quot;31221&quot;&gt;&lt;property id=&quot;20148&quot; value=&quot;5&quot;/&gt;&lt;property id=&quot;20300&quot; value=&quot;Slide 65 - &amp;quot;VSEPR Theory&amp;quot;&quot;/&gt;&lt;property id=&quot;20307&quot; value=&quot;425&quot;/&gt;&lt;/object&gt;&lt;object type=&quot;3&quot; unique_id=&quot;31222&quot;&gt;&lt;property id=&quot;20148&quot; value=&quot;5&quot;/&gt;&lt;property id=&quot;20300&quot; value=&quot;Slide 66 - &amp;quot;A Stable Exception to the Octet Rule&amp;quot;&quot;/&gt;&lt;property id=&quot;20307&quot; value=&quot;390&quot;/&gt;&lt;/object&gt;&lt;object type=&quot;3&quot; unique_id=&quot;31223&quot;&gt;&lt;property id=&quot;20148&quot; value=&quot;5&quot;/&gt;&lt;property id=&quot;20300&quot; value=&quot;Slide 67 - &amp;quot;Another Stable Exception to the Octet Rule&amp;quot;&quot;/&gt;&lt;property id=&quot;20307&quot; value=&quot;426&quot;/&gt;&lt;/object&gt;&lt;object type=&quot;3&quot; unique_id=&quot;31224&quot;&gt;&lt;property id=&quot;20148&quot; value=&quot;5&quot;/&gt;&lt;property id=&quot;20300&quot; value=&quot;Slide 68 - &amp;quot;Basic Electron Pair Repulsion of a Full Octet&amp;quot;&quot;/&gt;&lt;property id=&quot;20307&quot; value=&quot;427&quot;/&gt;&lt;/object&gt;&lt;object type=&quot;3&quot; unique_id=&quot;31225&quot;&gt;&lt;property id=&quot;20148&quot; value=&quot;5&quot;/&gt;&lt;property id=&quot;20300&quot; value=&quot;Slide 69 - &amp;quot;Basic Electron Pair Repulsion of a Full Octet with One Lone Pair&amp;quot;&quot;/&gt;&lt;property id=&quot;20307&quot; value=&quot;428&quot;/&gt;&lt;/object&gt;&lt;object type=&quot;3&quot; unique_id=&quot;31226&quot;&gt;&lt;property id=&quot;20148&quot; value=&quot;5&quot;/&gt;&lt;property id=&quot;20300&quot; value=&quot;Slide 70 - &amp;quot;Basic Electron Pair Repulsion of a Full Octet with Two Lone Pairs&amp;quot;&quot;/&gt;&lt;property id=&quot;20307&quot; value=&quot;429&quot;/&gt;&lt;/object&gt;&lt;object type=&quot;3&quot; unique_id=&quot;31227&quot;&gt;&lt;property id=&quot;20148&quot; value=&quot;5&quot;/&gt;&lt;property id=&quot;20300&quot; value=&quot;Slide 71 - &amp;quot;Predicting Geometric Shape Using Electron Pairs&amp;quot;&quot;/&gt;&lt;property id=&quot;20307&quot; value=&quot;389&quot;/&gt;&lt;/object&gt;&lt;object type=&quot;3&quot; unique_id=&quot;31228&quot;&gt;&lt;property id=&quot;20148&quot; value=&quot;5&quot;/&gt;&lt;property id=&quot;20300&quot; value=&quot;Slide 72 - &amp;quot;Basic Procedure to Determine  Molecular Shape&amp;quot;&quot;/&gt;&lt;property id=&quot;20307&quot; value=&quot;397&quot;/&gt;&lt;/object&gt;&lt;object type=&quot;3&quot; unique_id=&quot;31229&quot;&gt;&lt;property id=&quot;20148&quot; value=&quot;5&quot;/&gt;&lt;property id=&quot;20300&quot; value=&quot;Slide 73 - &amp;quot;More Complex Molecules&amp;quot;&quot;/&gt;&lt;property id=&quot;20307&quot; value=&quot;430&quot;/&gt;&lt;/object&gt;&lt;object type=&quot;3&quot; unique_id=&quot;31230&quot;&gt;&lt;property id=&quot;20148&quot; value=&quot;5&quot;/&gt;&lt;property id=&quot;20300&quot; value=&quot;Slide 74 - &amp;quot;Determine the Molecular Geometry&amp;quot;&quot;/&gt;&lt;property id=&quot;20307&quot; value=&quot;398&quot;/&gt;&lt;/object&gt;&lt;object type=&quot;3&quot; unique_id=&quot;31231&quot;&gt;&lt;property id=&quot;20148&quot; value=&quot;5&quot;/&gt;&lt;property id=&quot;20300&quot; value=&quot;Slide 75 - &amp;quot;Lewis Structures and Polarity&amp;quot;&quot;/&gt;&lt;property id=&quot;20307&quot; value=&quot;399&quot;/&gt;&lt;/object&gt;&lt;object type=&quot;3&quot; unique_id=&quot;31232&quot;&gt;&lt;property id=&quot;20148&quot; value=&quot;5&quot;/&gt;&lt;property id=&quot;20300&quot; value=&quot;Slide 76 - &amp;quot;Determining Polarity&amp;quot;&quot;/&gt;&lt;property id=&quot;20307&quot; value=&quot;401&quot;/&gt;&lt;/object&gt;&lt;object type=&quot;3&quot; unique_id=&quot;31233&quot;&gt;&lt;property id=&quot;20148&quot; value=&quot;5&quot;/&gt;&lt;property id=&quot;20300&quot; value=&quot;Slide 77 - &amp;quot;Determining Polarity&amp;quot;&quot;/&gt;&lt;property id=&quot;20307&quot; value=&quot;436&quot;/&gt;&lt;/object&gt;&lt;object type=&quot;3&quot; unique_id=&quot;31234&quot;&gt;&lt;property id=&quot;20148&quot; value=&quot;5&quot;/&gt;&lt;property id=&quot;20300&quot; value=&quot;Slide 78 - &amp;quot;Practice Determining Polarity&amp;quot;&quot;/&gt;&lt;property id=&quot;20307&quot; value=&quot;403&quot;/&gt;&lt;/object&gt;&lt;object type=&quot;3&quot; unique_id=&quot;31235&quot;&gt;&lt;property id=&quot;20148&quot; value=&quot;5&quot;/&gt;&lt;property id=&quot;20300&quot; value=&quot;Slide 79 - &amp;quot;3.5 Properties Based on Electronic Structure and Molecular Geometry&amp;quot;&quot;/&gt;&lt;property id=&quot;20307&quot; value=&quot;404&quot;/&gt;&lt;/object&gt;&lt;object type=&quot;3&quot; unique_id=&quot;31236&quot;&gt;&lt;property id=&quot;20148&quot; value=&quot;5&quot;/&gt;&lt;property id=&quot;20300&quot; value=&quot;Slide 80 - &amp;quot;3.5 Properties Based on Electronic Structure and Molecular Geometry&amp;quot;&quot;/&gt;&lt;property id=&quot;20307&quot; value=&quot;405&quot;/&gt;&lt;/object&gt;&lt;object type=&quot;3&quot; unique_id=&quot;31237&quot;&gt;&lt;property id=&quot;20148&quot; value=&quot;5&quot;/&gt;&lt;property id=&quot;20300&quot; value=&quot;Slide 81 - &amp;quot;Interaction of Water and Ammonia&amp;quot;&quot;/&gt;&lt;property id=&quot;20307&quot; value=&quot;406&quot;/&gt;&lt;/object&gt;&lt;object type=&quot;3&quot; unique_id=&quot;31238&quot;&gt;&lt;property id=&quot;20148&quot; value=&quot;5&quot;/&gt;&lt;property id=&quot;20300&quot; value=&quot;Slide 82 - &amp;quot;Interaction of Water and Ammonia&amp;quot;&quot;/&gt;&lt;property id=&quot;20307&quot; value=&quot;437&quot;/&gt;&lt;/object&gt;&lt;object type=&quot;3&quot; unique_id=&quot;31239&quot;&gt;&lt;property id=&quot;20148&quot; value=&quot;5&quot;/&gt;&lt;property id=&quot;20300&quot; value=&quot;Slide 83 - &amp;quot;Interaction of Water and Oil&amp;quot;&quot;/&gt;&lt;property id=&quot;20307&quot; value=&quot;438&quot;/&gt;&lt;/object&gt;&lt;object type=&quot;3&quot; unique_id=&quot;31240&quot;&gt;&lt;property id=&quot;20148&quot; value=&quot;5&quot;/&gt;&lt;property id=&quot;20300&quot; value=&quot;Slide 84 - &amp;quot;Interaction of Water and Oil&amp;quot;&quot;/&gt;&lt;property id=&quot;20307&quot; value=&quot;407&quot;/&gt;&lt;/object&gt;&lt;object type=&quot;3&quot; unique_id=&quot;31241&quot;&gt;&lt;property id=&quot;20148&quot; value=&quot;5&quot;/&gt;&lt;property id=&quot;20300&quot; value=&quot;Slide 85 - &amp;quot;Boiling Points of Liquids&amp;#x0D;&amp;#x0A;and Melting Points of Solids&amp;quot;&quot;/&gt;&lt;property id=&quot;20307&quot; value=&quot;408&quot;/&gt;&lt;/object&gt;&lt;object type=&quot;3&quot; unique_id=&quot;31242&quot;&gt;&lt;property id=&quot;20148&quot; value=&quot;5&quot;/&gt;&lt;property id=&quot;20300&quot; value=&quot;Slide 86 - &amp;quot;Factors Influencing Boiling and Melting Points&amp;quot;&quot;/&gt;&lt;property id=&quot;20307&quot; value=&quot;431&quot;/&gt;&lt;/object&gt;&lt;object type=&quot;3&quot; unique_id=&quot;31243&quot;&gt;&lt;property id=&quot;20148&quot; value=&quot;5&quot;/&gt;&lt;property id=&quot;20300&quot; value=&quot;Slide 87 - &amp;quot;Melting and Boiling Points – Selected Compounds by Bonding Type&amp;quot;&quot;/&gt;&lt;property id=&quot;20307&quot; value=&quot;432&quot;/&gt;&lt;/object&gt;&lt;/object&gt;&lt;/object&gt;&lt;/database&gt;"/>
</p:tagLst>
</file>

<file path=ppt/theme/theme1.xml><?xml version="1.0" encoding="utf-8"?>
<a:theme xmlns:a="http://schemas.openxmlformats.org/drawingml/2006/main" name="Denn_6e_powerpoint">
  <a:themeElements>
    <a:clrScheme name="Denn_6e_powerpoint 16">
      <a:dk1>
        <a:srgbClr val="132D6F"/>
      </a:dk1>
      <a:lt1>
        <a:srgbClr val="ECE6EE"/>
      </a:lt1>
      <a:dk2>
        <a:srgbClr val="003ABC"/>
      </a:dk2>
      <a:lt2>
        <a:srgbClr val="CDE1FF"/>
      </a:lt2>
      <a:accent1>
        <a:srgbClr val="D9F2FF"/>
      </a:accent1>
      <a:accent2>
        <a:srgbClr val="004BF2"/>
      </a:accent2>
      <a:accent3>
        <a:srgbClr val="F4F0F5"/>
      </a:accent3>
      <a:accent4>
        <a:srgbClr val="0E255E"/>
      </a:accent4>
      <a:accent5>
        <a:srgbClr val="E9F7FF"/>
      </a:accent5>
      <a:accent6>
        <a:srgbClr val="0043DB"/>
      </a:accent6>
      <a:hlink>
        <a:srgbClr val="E0E090"/>
      </a:hlink>
      <a:folHlink>
        <a:srgbClr val="2F9D2F"/>
      </a:folHlink>
    </a:clrScheme>
    <a:fontScheme name="Denn_6e_powerpo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7BA8"/>
            </a:gs>
            <a:gs pos="100000">
              <a:srgbClr val="61116D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D0C1D5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7BA8"/>
            </a:gs>
            <a:gs pos="100000">
              <a:srgbClr val="61116D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D0C1D5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nn_6e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n_6e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8">
        <a:dk1>
          <a:srgbClr val="380A3E"/>
        </a:dk1>
        <a:lt1>
          <a:srgbClr val="ECE6EE"/>
        </a:lt1>
        <a:dk2>
          <a:srgbClr val="61116D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2E0734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9">
        <a:dk1>
          <a:srgbClr val="380A3E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2E0734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0">
        <a:dk1>
          <a:srgbClr val="1C42A0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163788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1">
        <a:dk1>
          <a:srgbClr val="132D6F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0E255E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2">
        <a:dk1>
          <a:srgbClr val="132D6F"/>
        </a:dk1>
        <a:lt1>
          <a:srgbClr val="ECE6EE"/>
        </a:lt1>
        <a:dk2>
          <a:srgbClr val="003ABC"/>
        </a:dk2>
        <a:lt2>
          <a:srgbClr val="C5ECFF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0E255E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3">
        <a:dk1>
          <a:srgbClr val="132D6F"/>
        </a:dk1>
        <a:lt1>
          <a:srgbClr val="ECE6EE"/>
        </a:lt1>
        <a:dk2>
          <a:srgbClr val="003ABC"/>
        </a:dk2>
        <a:lt2>
          <a:srgbClr val="C5ECFF"/>
        </a:lt2>
        <a:accent1>
          <a:srgbClr val="B3E6FF"/>
        </a:accent1>
        <a:accent2>
          <a:srgbClr val="A36CD9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9361C4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4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B3E6FF"/>
        </a:accent1>
        <a:accent2>
          <a:srgbClr val="A36CD9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9361C4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5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B3E6FF"/>
        </a:accent1>
        <a:accent2>
          <a:srgbClr val="004BF2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0043DB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6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D9F2FF"/>
        </a:accent1>
        <a:accent2>
          <a:srgbClr val="004BF2"/>
        </a:accent2>
        <a:accent3>
          <a:srgbClr val="F4F0F5"/>
        </a:accent3>
        <a:accent4>
          <a:srgbClr val="0E255E"/>
        </a:accent4>
        <a:accent5>
          <a:srgbClr val="E9F7FF"/>
        </a:accent5>
        <a:accent6>
          <a:srgbClr val="0043DB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Denn_6e_powerpoint</Template>
  <TotalTime>15757</TotalTime>
  <Words>2923</Words>
  <Application>Microsoft Office PowerPoint</Application>
  <PresentationFormat>On-screen Show (4:3)</PresentationFormat>
  <Paragraphs>465</Paragraphs>
  <Slides>60</Slides>
  <Notes>59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Denn_6e_powerpoint</vt:lpstr>
      <vt:lpstr>Equation</vt:lpstr>
      <vt:lpstr>PowerPoint Presentation</vt:lpstr>
      <vt:lpstr>3.1 Chemical Bonding</vt:lpstr>
      <vt:lpstr>Lewis Symbols</vt:lpstr>
      <vt:lpstr>Writing Lewis Symbols</vt:lpstr>
      <vt:lpstr>Lewis Symbols for Representative Elements</vt:lpstr>
      <vt:lpstr>Principal Types of Chemical Bonds:  Ionic and Covalent</vt:lpstr>
      <vt:lpstr>Ionic Bonding</vt:lpstr>
      <vt:lpstr>Ionic Bonding: NaCl</vt:lpstr>
      <vt:lpstr>Essential Features of Ionic Bonding</vt:lpstr>
      <vt:lpstr>Ion Arrangement in a Crystal</vt:lpstr>
      <vt:lpstr>Covalent Bonding</vt:lpstr>
      <vt:lpstr>Covalent Bond</vt:lpstr>
      <vt:lpstr>Covalent Bonding in Hydrogen</vt:lpstr>
      <vt:lpstr>Features of Covalent Bonds</vt:lpstr>
      <vt:lpstr>Examples of Covalent Bonding</vt:lpstr>
      <vt:lpstr>Polar Covalent Bonding and Electronegativity</vt:lpstr>
      <vt:lpstr>Polar Covalent Bond</vt:lpstr>
      <vt:lpstr>Polar Covalent Bonding in HF</vt:lpstr>
      <vt:lpstr>Electronegativity</vt:lpstr>
      <vt:lpstr>Electronegativities  of Selected Elements</vt:lpstr>
      <vt:lpstr>Electronegativity Calculations</vt:lpstr>
      <vt:lpstr>3.2 Naming Compounds and Writing Formulas of Compounds</vt:lpstr>
      <vt:lpstr>Formulas of Compounds</vt:lpstr>
      <vt:lpstr>Ionic Compounds</vt:lpstr>
      <vt:lpstr>Writing Names of Ionic Compounds from the Formula of the Compound </vt:lpstr>
      <vt:lpstr>Stock and Common Names for Iron and Copper Ions</vt:lpstr>
      <vt:lpstr>Common Monatomic  Cations and Anions</vt:lpstr>
      <vt:lpstr>Polyatomic Ions</vt:lpstr>
      <vt:lpstr>Common Polyatomic Cations and Anions</vt:lpstr>
      <vt:lpstr>Writing Formulas of  Ionic Compounds from the  Name of the Compound </vt:lpstr>
      <vt:lpstr>Covalent Compounds</vt:lpstr>
      <vt:lpstr>Naming Covalent Compounds</vt:lpstr>
      <vt:lpstr>Naming Covalent Compounds - continued</vt:lpstr>
      <vt:lpstr>Writing Formulas of Covalent Compounds</vt:lpstr>
      <vt:lpstr>3.3 Properties of Ionic and Covalent Compounds</vt:lpstr>
      <vt:lpstr>Physical Properties</vt:lpstr>
      <vt:lpstr>Electrolytes and Nonelectrolytes</vt:lpstr>
      <vt:lpstr>Comparison of Ionic vs. Covalent Compounds</vt:lpstr>
      <vt:lpstr>Lewis Structure, Stability, Multiple Bonds, and Bond Energies </vt:lpstr>
      <vt:lpstr>Bond Energy and Bond Length</vt:lpstr>
      <vt:lpstr>Odd Electron</vt:lpstr>
      <vt:lpstr>Lewis Structures and Molecular Geometry; VSEPR Theory</vt:lpstr>
      <vt:lpstr>VSEPR Theory</vt:lpstr>
      <vt:lpstr>Basic Electron Pair Repulsion of a Full Octet</vt:lpstr>
      <vt:lpstr>Basic Electron Pair Repulsion of a Full Octet with One Lone Pair</vt:lpstr>
      <vt:lpstr>Basic Electron Pair Repulsion of a Full Octet with Two Lone Pairs</vt:lpstr>
      <vt:lpstr>Predicting Geometric Shape Using Electron Pairs</vt:lpstr>
      <vt:lpstr>Basic Procedure to Determine  Molecular Shape</vt:lpstr>
      <vt:lpstr>Lewis Structures and Polarity</vt:lpstr>
      <vt:lpstr>Determining Polarity</vt:lpstr>
      <vt:lpstr>Guidelines for Determining Polarity</vt:lpstr>
      <vt:lpstr>3.5 Properties Based on Molecular Geometry and Intermolecular Forces</vt:lpstr>
      <vt:lpstr>3.5 Properties Based on Molecular Geometry &amp; Intermolecular Forces</vt:lpstr>
      <vt:lpstr>Interaction of Water and Ammonia</vt:lpstr>
      <vt:lpstr>Water and Ammonia: Hydrogen Bonds</vt:lpstr>
      <vt:lpstr>Interaction of Water and Oil</vt:lpstr>
      <vt:lpstr>Water and Oil</vt:lpstr>
      <vt:lpstr>Boiling Points of Liquids and Melting Points of Solids</vt:lpstr>
      <vt:lpstr>Factors Influencing Boiling and Melting Points</vt:lpstr>
      <vt:lpstr>Melting and Boiling Points  Selected Compounds by Bonding Type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user</dc:creator>
  <cp:lastModifiedBy>Mascotti, David P.</cp:lastModifiedBy>
  <cp:revision>192</cp:revision>
  <dcterms:created xsi:type="dcterms:W3CDTF">2001-06-11T10:28:45Z</dcterms:created>
  <dcterms:modified xsi:type="dcterms:W3CDTF">2019-01-24T15:47:55Z</dcterms:modified>
</cp:coreProperties>
</file>