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5"/>
  </p:handoutMasterIdLst>
  <p:sldIdLst>
    <p:sldId id="336" r:id="rId2"/>
    <p:sldId id="258" r:id="rId3"/>
    <p:sldId id="260" r:id="rId4"/>
    <p:sldId id="261" r:id="rId5"/>
    <p:sldId id="264" r:id="rId6"/>
    <p:sldId id="321" r:id="rId7"/>
    <p:sldId id="310" r:id="rId8"/>
    <p:sldId id="335" r:id="rId9"/>
    <p:sldId id="314" r:id="rId10"/>
    <p:sldId id="324" r:id="rId11"/>
    <p:sldId id="325" r:id="rId12"/>
    <p:sldId id="328" r:id="rId13"/>
    <p:sldId id="311" r:id="rId14"/>
    <p:sldId id="317" r:id="rId15"/>
    <p:sldId id="318" r:id="rId16"/>
    <p:sldId id="312" r:id="rId17"/>
    <p:sldId id="313" r:id="rId18"/>
    <p:sldId id="266" r:id="rId19"/>
    <p:sldId id="344" r:id="rId20"/>
    <p:sldId id="341" r:id="rId21"/>
    <p:sldId id="339" r:id="rId22"/>
    <p:sldId id="342" r:id="rId23"/>
    <p:sldId id="330" r:id="rId24"/>
    <p:sldId id="345" r:id="rId25"/>
    <p:sldId id="301" r:id="rId26"/>
    <p:sldId id="302" r:id="rId27"/>
    <p:sldId id="303" r:id="rId28"/>
    <p:sldId id="304" r:id="rId29"/>
    <p:sldId id="333" r:id="rId30"/>
    <p:sldId id="305" r:id="rId31"/>
    <p:sldId id="306" r:id="rId32"/>
    <p:sldId id="320" r:id="rId33"/>
    <p:sldId id="308" r:id="rId34"/>
  </p:sldIdLst>
  <p:sldSz cx="9144000" cy="6858000" type="screen4x3"/>
  <p:notesSz cx="9144000" cy="6858000"/>
  <p:custDataLst>
    <p:tags r:id="rId3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E7"/>
    <a:srgbClr val="006600"/>
    <a:srgbClr val="2E9A2E"/>
    <a:srgbClr val="CDE1FF"/>
    <a:srgbClr val="F3F3E9"/>
    <a:srgbClr val="EFEFE1"/>
    <a:srgbClr val="E6E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983ED3-61DD-4F1A-9617-ACF79A0ED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29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6096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177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0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55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7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5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3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4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04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Katherine </a:t>
            </a:r>
            <a:r>
              <a:rPr lang="en-US" sz="2000" b="1" dirty="0">
                <a:solidFill>
                  <a:schemeClr val="accent1"/>
                </a:solidFill>
              </a:rPr>
              <a:t>J. </a:t>
            </a:r>
            <a:r>
              <a:rPr lang="en-US" sz="2000" b="1" dirty="0" smtClean="0">
                <a:solidFill>
                  <a:schemeClr val="accent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Joseph </a:t>
            </a:r>
            <a:r>
              <a:rPr lang="en-US" sz="2000" b="1" dirty="0">
                <a:solidFill>
                  <a:schemeClr val="accent1"/>
                </a:solidFill>
              </a:rPr>
              <a:t>J. Topping 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Danaè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R. Quirk Dorr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Robert </a:t>
            </a:r>
            <a:r>
              <a:rPr lang="en-US" sz="2000" b="1" dirty="0">
                <a:solidFill>
                  <a:schemeClr val="accent1"/>
                </a:solidFill>
              </a:rPr>
              <a:t>L. Caret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533400"/>
            <a:ext cx="1447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+mn-ea"/>
              </a:rPr>
              <a:t>GENERAL CHEMISTRY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3581400" cy="6858000"/>
          </a:xfrm>
          <a:prstGeom prst="rect">
            <a:avLst/>
          </a:prstGeom>
          <a:gradFill>
            <a:gsLst>
              <a:gs pos="8000">
                <a:schemeClr val="accent6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8055" y="827782"/>
            <a:ext cx="415209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Chemistry: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Methods and Measurement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371600" y="3886200"/>
            <a:ext cx="73152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sz="2800" b="1" dirty="0">
                <a:solidFill>
                  <a:schemeClr val="accent2"/>
                </a:solidFill>
              </a:rPr>
              <a:t>Element</a:t>
            </a:r>
            <a:r>
              <a:rPr lang="en-US" altLang="en-US" sz="2800" dirty="0">
                <a:solidFill>
                  <a:schemeClr val="tx1"/>
                </a:solidFill>
              </a:rPr>
              <a:t> - a pure substance that cannot be changed into a simpler form of matter by any chemical reaction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b="1" dirty="0">
                <a:solidFill>
                  <a:schemeClr val="accent2"/>
                </a:solidFill>
              </a:rPr>
              <a:t>Compound</a:t>
            </a:r>
            <a:r>
              <a:rPr lang="en-US" altLang="en-US" sz="2800" dirty="0">
                <a:solidFill>
                  <a:schemeClr val="tx1"/>
                </a:solidFill>
              </a:rPr>
              <a:t> - a pure substance resulting from the combination of two or more elements in a definite, reproducible way, in a fixed ratio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8305800" y="228600"/>
            <a:ext cx="762000" cy="523875"/>
            <a:chOff x="3962400" y="5791200"/>
            <a:chExt cx="762000" cy="523220"/>
          </a:xfrm>
        </p:grpSpPr>
        <p:sp>
          <p:nvSpPr>
            <p:cNvPr id="11271" name="TextBox 7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1127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76802"/>
            <a:ext cx="5232400" cy="3709398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 rot="16200000">
            <a:off x="-28575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bg2"/>
                </a:solidFill>
              </a:rPr>
              <a:t>1.2 The </a:t>
            </a:r>
            <a:r>
              <a:rPr lang="en-US" altLang="en-US" sz="4000" dirty="0" smtClean="0">
                <a:solidFill>
                  <a:schemeClr val="bg2"/>
                </a:solidFill>
              </a:rPr>
              <a:t>Classification of </a:t>
            </a:r>
            <a:r>
              <a:rPr lang="en-US" altLang="en-US" sz="4000" dirty="0">
                <a:solidFill>
                  <a:schemeClr val="bg2"/>
                </a:solidFill>
              </a:rPr>
              <a:t>Matter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17737" y="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0187"/>
            <a:ext cx="2287207" cy="1143000"/>
          </a:xfrm>
        </p:spPr>
        <p:txBody>
          <a:bodyPr/>
          <a:lstStyle/>
          <a:p>
            <a:r>
              <a:rPr lang="en-US" sz="3600" dirty="0" smtClean="0"/>
              <a:t>Pure </a:t>
            </a:r>
            <a:br>
              <a:rPr lang="en-US" sz="3600" dirty="0" smtClean="0"/>
            </a:br>
            <a:r>
              <a:rPr lang="en-US" sz="3600" dirty="0" smtClean="0"/>
              <a:t>Substances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325977" y="3445442"/>
            <a:ext cx="73152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sz="2800" b="1" dirty="0">
                <a:solidFill>
                  <a:schemeClr val="accent2"/>
                </a:solidFill>
              </a:rPr>
              <a:t>Mixture</a:t>
            </a:r>
            <a:r>
              <a:rPr lang="en-US" altLang="en-US" sz="2800" dirty="0">
                <a:solidFill>
                  <a:schemeClr val="tx1"/>
                </a:solidFill>
              </a:rPr>
              <a:t> - </a:t>
            </a:r>
            <a:r>
              <a:rPr lang="en-US" altLang="en-US" sz="2400" dirty="0">
                <a:solidFill>
                  <a:schemeClr val="tx1"/>
                </a:solidFill>
              </a:rPr>
              <a:t>a combination of two or more pure substances in which each substance retains its own </a:t>
            </a:r>
            <a:r>
              <a:rPr lang="en-US" altLang="en-US" sz="2400" dirty="0" smtClean="0">
                <a:solidFill>
                  <a:schemeClr val="tx1"/>
                </a:solidFill>
              </a:rPr>
              <a:t>identity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</a:rPr>
              <a:t>Homogeneous</a:t>
            </a:r>
            <a:r>
              <a:rPr lang="en-US" altLang="en-US" sz="2800" dirty="0" smtClean="0">
                <a:solidFill>
                  <a:schemeClr val="tx1"/>
                </a:solidFill>
              </a:rPr>
              <a:t> - </a:t>
            </a:r>
            <a:r>
              <a:rPr lang="en-US" altLang="en-US" sz="2400" dirty="0" smtClean="0">
                <a:solidFill>
                  <a:schemeClr val="tx1"/>
                </a:solidFill>
              </a:rPr>
              <a:t>uniform composition, particles well mixed, thoroughly intermingled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</a:rPr>
              <a:t>Heterogeneous </a:t>
            </a:r>
            <a:r>
              <a:rPr lang="en-US" altLang="en-US" sz="2800" b="1" dirty="0">
                <a:solidFill>
                  <a:schemeClr val="tx1"/>
                </a:solidFill>
              </a:rPr>
              <a:t>– </a:t>
            </a:r>
            <a:r>
              <a:rPr lang="en-US" altLang="en-US" sz="2400" dirty="0" err="1">
                <a:solidFill>
                  <a:schemeClr val="tx1"/>
                </a:solidFill>
              </a:rPr>
              <a:t>nonuniform</a:t>
            </a:r>
            <a:r>
              <a:rPr lang="en-US" altLang="en-US" sz="2400" dirty="0">
                <a:solidFill>
                  <a:schemeClr val="tx1"/>
                </a:solidFill>
              </a:rPr>
              <a:t> composition, random placement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8148638" y="304800"/>
            <a:ext cx="771525" cy="523875"/>
            <a:chOff x="4066675" y="4868430"/>
            <a:chExt cx="772025" cy="523220"/>
          </a:xfrm>
        </p:grpSpPr>
        <p:sp>
          <p:nvSpPr>
            <p:cNvPr id="12295" name="TextBox 7"/>
            <p:cNvSpPr txBox="1">
              <a:spLocks noChangeArrowheads="1"/>
            </p:cNvSpPr>
            <p:nvPr/>
          </p:nvSpPr>
          <p:spPr bwMode="auto">
            <a:xfrm>
              <a:off x="4066675" y="486843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12296" name="Isosceles Triangle 8"/>
            <p:cNvSpPr>
              <a:spLocks noChangeArrowheads="1"/>
            </p:cNvSpPr>
            <p:nvPr/>
          </p:nvSpPr>
          <p:spPr bwMode="auto">
            <a:xfrm rot="5400000">
              <a:off x="4648200" y="5015739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39308"/>
            <a:ext cx="4648200" cy="2716661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 rot="16200000">
            <a:off x="-28575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bg2"/>
                </a:solidFill>
              </a:rPr>
              <a:t>1.2 The </a:t>
            </a:r>
            <a:r>
              <a:rPr lang="en-US" altLang="en-US" sz="4000" dirty="0" smtClean="0">
                <a:solidFill>
                  <a:schemeClr val="bg2"/>
                </a:solidFill>
              </a:rPr>
              <a:t>Classification of </a:t>
            </a:r>
            <a:r>
              <a:rPr lang="en-US" altLang="en-US" sz="4000" dirty="0">
                <a:solidFill>
                  <a:schemeClr val="bg2"/>
                </a:solidFill>
              </a:rPr>
              <a:t>Matter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379662" y="7461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2590800" cy="1143000"/>
          </a:xfrm>
        </p:spPr>
        <p:txBody>
          <a:bodyPr/>
          <a:lstStyle/>
          <a:p>
            <a:r>
              <a:rPr lang="en-US" dirty="0" smtClean="0"/>
              <a:t>Mixture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Classes of Matter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-28575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bg2"/>
                </a:solidFill>
              </a:rPr>
              <a:t>1.2 The </a:t>
            </a:r>
            <a:r>
              <a:rPr lang="en-US" altLang="en-US" sz="4000" dirty="0" smtClean="0">
                <a:solidFill>
                  <a:schemeClr val="bg2"/>
                </a:solidFill>
              </a:rPr>
              <a:t>Classification of </a:t>
            </a:r>
            <a:r>
              <a:rPr lang="en-US" altLang="en-US" sz="4000" dirty="0">
                <a:solidFill>
                  <a:schemeClr val="bg2"/>
                </a:solidFill>
              </a:rPr>
              <a:t>Matter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3" y="1051859"/>
            <a:ext cx="7189268" cy="5215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300732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(a) Pure Substance       (b) Homogenous Mixture     (c) Heterogeneous Mixture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46476" y="1051859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47800" y="1057274"/>
            <a:ext cx="7315200" cy="598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95338" indent="-338138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b="1" dirty="0">
                <a:solidFill>
                  <a:schemeClr val="accent2"/>
                </a:solidFill>
              </a:rPr>
              <a:t>Physical property</a:t>
            </a:r>
            <a:r>
              <a:rPr lang="en-US" altLang="en-US" dirty="0">
                <a:solidFill>
                  <a:schemeClr val="tx1"/>
                </a:solidFill>
              </a:rPr>
              <a:t> - is observed without changing the composition or identity of a substance</a:t>
            </a:r>
            <a:r>
              <a:rPr lang="en-US" altLang="en-US" b="1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b="1" dirty="0">
                <a:solidFill>
                  <a:schemeClr val="accent2"/>
                </a:solidFill>
              </a:rPr>
              <a:t>Physical change</a:t>
            </a:r>
            <a:r>
              <a:rPr lang="en-US" altLang="en-US" dirty="0">
                <a:solidFill>
                  <a:schemeClr val="tx1"/>
                </a:solidFill>
              </a:rPr>
              <a:t> - produces a recognizable difference in the appearance of a substance without causing any change in its composition or identity</a:t>
            </a:r>
          </a:p>
          <a:p>
            <a:pPr lvl="1">
              <a:spcBef>
                <a:spcPct val="30000"/>
              </a:spcBef>
              <a:buClr>
                <a:schemeClr val="accent2"/>
              </a:buClr>
              <a:buFontTx/>
              <a:buChar char="-"/>
            </a:pPr>
            <a:r>
              <a:rPr lang="en-US" altLang="en-US" dirty="0"/>
              <a:t>conversion from one physical state to another</a:t>
            </a:r>
          </a:p>
          <a:p>
            <a:pPr lvl="1">
              <a:spcBef>
                <a:spcPct val="30000"/>
              </a:spcBef>
              <a:buClr>
                <a:schemeClr val="accent2"/>
              </a:buClr>
              <a:buFontTx/>
              <a:buChar char="-"/>
            </a:pPr>
            <a:r>
              <a:rPr lang="en-US" altLang="en-US" dirty="0"/>
              <a:t>melting an ice cube</a:t>
            </a:r>
          </a:p>
          <a:p>
            <a:pPr>
              <a:spcBef>
                <a:spcPct val="50000"/>
              </a:spcBef>
              <a:buClrTx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8343900" y="382746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8077200" y="533400"/>
            <a:ext cx="762000" cy="523875"/>
            <a:chOff x="3962400" y="5791200"/>
            <a:chExt cx="762000" cy="523220"/>
          </a:xfrm>
        </p:grpSpPr>
        <p:sp>
          <p:nvSpPr>
            <p:cNvPr id="14342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14343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-2857500" y="29337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bg2"/>
                </a:solidFill>
              </a:rPr>
              <a:t>1.2 The </a:t>
            </a:r>
            <a:r>
              <a:rPr lang="en-US" altLang="en-US" sz="4000" dirty="0" smtClean="0">
                <a:solidFill>
                  <a:schemeClr val="bg2"/>
                </a:solidFill>
              </a:rPr>
              <a:t>Classification of </a:t>
            </a:r>
            <a:r>
              <a:rPr lang="en-US" altLang="en-US" sz="4000" dirty="0">
                <a:solidFill>
                  <a:schemeClr val="bg2"/>
                </a:solidFill>
              </a:rPr>
              <a:t>Matter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85" y="136125"/>
            <a:ext cx="7252715" cy="1143000"/>
          </a:xfrm>
        </p:spPr>
        <p:txBody>
          <a:bodyPr/>
          <a:lstStyle/>
          <a:p>
            <a:r>
              <a:rPr lang="en-US" sz="3600" dirty="0" smtClean="0"/>
              <a:t>Physical Property vs. Physical Change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Physical Properties and Physical Change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5867662"/>
            <a:ext cx="8077200" cy="761738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(a) Solid                  (b) Liquid                 (c) Gas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623527"/>
            <a:ext cx="7529688" cy="4149011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56690" y="5637475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Separation by Physical Properties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0513" y="5029200"/>
            <a:ext cx="8382000" cy="1371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Magnetic iron is separated from other nonmagnetic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substances, such as sand.  This property is used as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a large-scale process in the recycling industry.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90513" y="1547813"/>
            <a:ext cx="1462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rgbClr val="D0C1D5"/>
              </a:solidFill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90513" y="1700213"/>
            <a:ext cx="1233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rgbClr val="D0C1D5"/>
              </a:solidFill>
            </a:endParaRPr>
          </a:p>
        </p:txBody>
      </p:sp>
      <p:pic>
        <p:nvPicPr>
          <p:cNvPr id="16390" name="Picture 10" descr="0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447800"/>
            <a:ext cx="6096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03338" y="1295400"/>
            <a:ext cx="69342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sz="2800" b="1" dirty="0">
                <a:solidFill>
                  <a:schemeClr val="accent2"/>
                </a:solidFill>
              </a:rPr>
              <a:t>Chemical property</a:t>
            </a:r>
            <a:r>
              <a:rPr lang="en-US" altLang="en-US" sz="2800" dirty="0">
                <a:solidFill>
                  <a:schemeClr val="tx1"/>
                </a:solidFill>
              </a:rPr>
              <a:t> - </a:t>
            </a:r>
            <a:r>
              <a:rPr lang="en-US" altLang="en-US" sz="2800" dirty="0" smtClean="0">
                <a:solidFill>
                  <a:schemeClr val="tx1"/>
                </a:solidFill>
              </a:rPr>
              <a:t>results </a:t>
            </a:r>
            <a:r>
              <a:rPr lang="en-US" altLang="en-US" sz="2800" dirty="0">
                <a:solidFill>
                  <a:schemeClr val="tx1"/>
                </a:solidFill>
              </a:rPr>
              <a:t>in a change in composition and can be observed only through a chemical reaction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b="1" dirty="0">
                <a:solidFill>
                  <a:schemeClr val="accent2"/>
                </a:solidFill>
              </a:rPr>
              <a:t>Chemical reaction (chemical  change) - </a:t>
            </a:r>
            <a:r>
              <a:rPr lang="en-US" altLang="en-US" sz="2800" dirty="0">
                <a:solidFill>
                  <a:schemeClr val="tx1"/>
                </a:solidFill>
              </a:rPr>
              <a:t> a chemical substance is converted in to one or more different substances by rearranging, removing, replacing, or adding </a:t>
            </a:r>
            <a:r>
              <a:rPr lang="en-US" altLang="en-US" sz="2800" dirty="0" smtClean="0">
                <a:solidFill>
                  <a:schemeClr val="tx1"/>
                </a:solidFill>
              </a:rPr>
              <a:t>atoms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0" y="5334000"/>
            <a:ext cx="4875213" cy="59848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A6B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hydrogen </a:t>
            </a:r>
            <a:r>
              <a:rPr lang="en-US" altLang="en-US" b="1">
                <a:solidFill>
                  <a:srgbClr val="2E9A2E"/>
                </a:solidFill>
              </a:rPr>
              <a:t>+</a:t>
            </a:r>
            <a:r>
              <a:rPr lang="en-US" altLang="en-US">
                <a:solidFill>
                  <a:schemeClr val="tx1"/>
                </a:solidFill>
              </a:rPr>
              <a:t> oxygen </a:t>
            </a:r>
            <a:r>
              <a:rPr lang="en-US" altLang="en-US" b="1">
                <a:solidFill>
                  <a:srgbClr val="2E9A2E"/>
                </a:solidFill>
                <a:sym typeface="Wingdings" pitchFamily="50" charset="0"/>
              </a:rPr>
              <a:t></a:t>
            </a:r>
            <a:r>
              <a:rPr lang="en-US" altLang="en-US">
                <a:solidFill>
                  <a:schemeClr val="tx1"/>
                </a:solidFill>
                <a:sym typeface="Directions MT" pitchFamily="2" charset="2"/>
              </a:rPr>
              <a:t> water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413" name="AutoShape 7"/>
          <p:cNvSpPr>
            <a:spLocks/>
          </p:cNvSpPr>
          <p:nvPr/>
        </p:nvSpPr>
        <p:spPr bwMode="auto">
          <a:xfrm rot="-5400000">
            <a:off x="3831432" y="4731544"/>
            <a:ext cx="392112" cy="2762250"/>
          </a:xfrm>
          <a:prstGeom prst="leftBrace">
            <a:avLst>
              <a:gd name="adj1" fmla="val 58705"/>
              <a:gd name="adj2" fmla="val 50000"/>
            </a:avLst>
          </a:prstGeom>
          <a:noFill/>
          <a:ln w="19050">
            <a:solidFill>
              <a:srgbClr val="000A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rgbClr val="D0C1D5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325813" y="6251575"/>
            <a:ext cx="1444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reactants</a:t>
            </a:r>
          </a:p>
        </p:txBody>
      </p:sp>
      <p:sp>
        <p:nvSpPr>
          <p:cNvPr id="17415" name="AutoShape 9"/>
          <p:cNvSpPr>
            <a:spLocks/>
          </p:cNvSpPr>
          <p:nvPr/>
        </p:nvSpPr>
        <p:spPr bwMode="auto">
          <a:xfrm rot="-5400000">
            <a:off x="6356351" y="5595937"/>
            <a:ext cx="392112" cy="1065213"/>
          </a:xfrm>
          <a:prstGeom prst="leftBrace">
            <a:avLst>
              <a:gd name="adj1" fmla="val 22638"/>
              <a:gd name="adj2" fmla="val 50000"/>
            </a:avLst>
          </a:prstGeom>
          <a:noFill/>
          <a:ln w="19050">
            <a:solidFill>
              <a:srgbClr val="000A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rgbClr val="D0C1D5"/>
              </a:solidFill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948363" y="6234113"/>
            <a:ext cx="1409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products</a:t>
            </a: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8077200" y="533400"/>
            <a:ext cx="762000" cy="523875"/>
            <a:chOff x="3962400" y="5791200"/>
            <a:chExt cx="762000" cy="523220"/>
          </a:xfrm>
        </p:grpSpPr>
        <p:sp>
          <p:nvSpPr>
            <p:cNvPr id="17418" name="TextBox 10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17419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 rot="16200000">
            <a:off x="-28575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bg2"/>
                </a:solidFill>
              </a:rPr>
              <a:t>1.2 The </a:t>
            </a:r>
            <a:r>
              <a:rPr lang="en-US" altLang="en-US" sz="4000" dirty="0" smtClean="0">
                <a:solidFill>
                  <a:schemeClr val="bg2"/>
                </a:solidFill>
              </a:rPr>
              <a:t>Classification of </a:t>
            </a:r>
            <a:r>
              <a:rPr lang="en-US" altLang="en-US" sz="4000" dirty="0">
                <a:solidFill>
                  <a:schemeClr val="bg2"/>
                </a:solidFill>
              </a:rPr>
              <a:t>Matter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397280"/>
            <a:ext cx="7772400" cy="796113"/>
          </a:xfrm>
        </p:spPr>
        <p:txBody>
          <a:bodyPr/>
          <a:lstStyle/>
          <a:p>
            <a:r>
              <a:rPr lang="en-US" sz="3200" dirty="0" smtClean="0"/>
              <a:t>Chemical Property vs. Chemical Reaction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30363" y="1219200"/>
            <a:ext cx="68643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92163" indent="-338138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b="1" dirty="0">
                <a:solidFill>
                  <a:schemeClr val="accent2"/>
                </a:solidFill>
              </a:rPr>
              <a:t>Intensive properties</a:t>
            </a:r>
            <a:r>
              <a:rPr lang="en-US" altLang="en-US" dirty="0">
                <a:solidFill>
                  <a:schemeClr val="tx1"/>
                </a:solidFill>
              </a:rPr>
              <a:t> - a property of matter that is </a:t>
            </a:r>
            <a:r>
              <a:rPr lang="en-US" altLang="en-US" u="sng" dirty="0">
                <a:solidFill>
                  <a:schemeClr val="folHlink"/>
                </a:solidFill>
              </a:rPr>
              <a:t>independent</a:t>
            </a:r>
            <a:r>
              <a:rPr lang="en-US" altLang="en-US" dirty="0">
                <a:solidFill>
                  <a:schemeClr val="tx1"/>
                </a:solidFill>
              </a:rPr>
              <a:t> of the quantity of the substance</a:t>
            </a:r>
          </a:p>
          <a:p>
            <a:pPr lvl="1">
              <a:spcBef>
                <a:spcPct val="25000"/>
              </a:spcBef>
              <a:buClr>
                <a:schemeClr val="accent2"/>
              </a:buClr>
              <a:buFontTx/>
              <a:buChar char="-"/>
            </a:pPr>
            <a:r>
              <a:rPr lang="en-US" altLang="en-US" dirty="0"/>
              <a:t>Color</a:t>
            </a:r>
          </a:p>
          <a:p>
            <a:pPr lvl="1">
              <a:spcBef>
                <a:spcPct val="25000"/>
              </a:spcBef>
              <a:buClr>
                <a:schemeClr val="accent2"/>
              </a:buClr>
              <a:buFontTx/>
              <a:buChar char="-"/>
            </a:pPr>
            <a:r>
              <a:rPr lang="en-US" altLang="en-US" dirty="0"/>
              <a:t>Melting Point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b="1" dirty="0">
                <a:solidFill>
                  <a:schemeClr val="accent2"/>
                </a:solidFill>
              </a:rPr>
              <a:t>Extensive properties</a:t>
            </a:r>
            <a:r>
              <a:rPr lang="en-US" altLang="en-US" dirty="0">
                <a:solidFill>
                  <a:schemeClr val="tx1"/>
                </a:solidFill>
              </a:rPr>
              <a:t> - a property of matter that </a:t>
            </a:r>
            <a:r>
              <a:rPr lang="en-US" altLang="en-US" u="sng" dirty="0">
                <a:solidFill>
                  <a:srgbClr val="2E9A2E"/>
                </a:solidFill>
              </a:rPr>
              <a:t>depends</a:t>
            </a:r>
            <a:r>
              <a:rPr lang="en-US" altLang="en-US" dirty="0">
                <a:solidFill>
                  <a:schemeClr val="tx1"/>
                </a:solidFill>
              </a:rPr>
              <a:t> on the quantity of the substance</a:t>
            </a:r>
          </a:p>
          <a:p>
            <a:pPr lvl="1">
              <a:spcBef>
                <a:spcPct val="25000"/>
              </a:spcBef>
              <a:buClr>
                <a:schemeClr val="accent2"/>
              </a:buClr>
              <a:buFontTx/>
              <a:buChar char="-"/>
            </a:pPr>
            <a:r>
              <a:rPr lang="en-US" altLang="en-US" dirty="0"/>
              <a:t>Mass</a:t>
            </a:r>
          </a:p>
          <a:p>
            <a:pPr lvl="1">
              <a:spcBef>
                <a:spcPct val="25000"/>
              </a:spcBef>
              <a:buClr>
                <a:schemeClr val="accent2"/>
              </a:buClr>
              <a:buFontTx/>
              <a:buChar char="-"/>
            </a:pPr>
            <a:r>
              <a:rPr lang="en-US" altLang="en-US" dirty="0"/>
              <a:t>Volume</a:t>
            </a:r>
            <a:endParaRPr lang="en-US" altLang="en-US" sz="3200" dirty="0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8229600" y="233363"/>
            <a:ext cx="762000" cy="523875"/>
            <a:chOff x="3962400" y="5791200"/>
            <a:chExt cx="762000" cy="523220"/>
          </a:xfrm>
        </p:grpSpPr>
        <p:sp>
          <p:nvSpPr>
            <p:cNvPr id="2048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20486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 rot="16200000">
            <a:off x="-28575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bg2"/>
                </a:solidFill>
              </a:rPr>
              <a:t>1.2 The </a:t>
            </a:r>
            <a:r>
              <a:rPr lang="en-US" altLang="en-US" sz="4000" dirty="0" smtClean="0">
                <a:solidFill>
                  <a:schemeClr val="bg2"/>
                </a:solidFill>
              </a:rPr>
              <a:t>Classification of </a:t>
            </a:r>
            <a:r>
              <a:rPr lang="en-US" altLang="en-US" sz="4000" dirty="0">
                <a:solidFill>
                  <a:schemeClr val="bg2"/>
                </a:solidFill>
              </a:rPr>
              <a:t>Matter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738"/>
            <a:ext cx="8077200" cy="1143000"/>
          </a:xfrm>
        </p:spPr>
        <p:txBody>
          <a:bodyPr/>
          <a:lstStyle/>
          <a:p>
            <a:r>
              <a:rPr lang="en-US" dirty="0" smtClean="0"/>
              <a:t>Intensive and Extensive Properties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1.3 The Units of Measurement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Units</a:t>
            </a:r>
            <a:r>
              <a:rPr lang="en-US" altLang="en-US" sz="2800" smtClean="0">
                <a:ea typeface="ＭＳ Ｐゴシック" pitchFamily="34" charset="-128"/>
              </a:rPr>
              <a:t> - the basic quantity of mass, volume or whatever quantity is being measured</a:t>
            </a:r>
          </a:p>
          <a:p>
            <a:pPr lvl="1"/>
            <a:r>
              <a:rPr lang="en-US" altLang="en-US" b="1" smtClean="0">
                <a:solidFill>
                  <a:srgbClr val="CC0000"/>
                </a:solidFill>
                <a:ea typeface="ＭＳ Ｐゴシック" pitchFamily="34" charset="-128"/>
              </a:rPr>
              <a:t>A measurement is useless without its units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381000" y="28194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n-lt"/>
                <a:ea typeface="+mn-ea"/>
              </a:rPr>
              <a:t>English system</a:t>
            </a: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 - a collection of functionally unrelated units 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Difficult to convert from one unit to another </a:t>
            </a:r>
          </a:p>
          <a:p>
            <a:pPr lvl="2" algn="l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1 foot = 12 inches = 0.33 yard = 1/5280 miles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n-lt"/>
                <a:ea typeface="+mn-ea"/>
              </a:rPr>
              <a:t>Metric System</a:t>
            </a: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  - composed of a set of units that are related to each other decimally, systematic 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Units relate by powers of tens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21510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21511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Mass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cs typeface="+mn-cs"/>
              </a:rPr>
              <a:t>- the quantity of matter in an </a:t>
            </a:r>
            <a:r>
              <a:rPr lang="en-US" dirty="0">
                <a:solidFill>
                  <a:srgbClr val="132D6F"/>
                </a:solidFill>
                <a:cs typeface="+mn-cs"/>
              </a:rPr>
              <a:t>object</a:t>
            </a:r>
          </a:p>
          <a:p>
            <a:pPr lvl="1">
              <a:defRPr/>
            </a:pPr>
            <a:r>
              <a:rPr lang="en-US" dirty="0"/>
              <a:t>not synonymous with </a:t>
            </a:r>
            <a:r>
              <a:rPr lang="en-US" dirty="0" smtClean="0"/>
              <a:t>weight</a:t>
            </a:r>
          </a:p>
          <a:p>
            <a:pPr lvl="2">
              <a:defRPr/>
            </a:pPr>
            <a:r>
              <a:rPr lang="en-US" dirty="0" smtClean="0">
                <a:solidFill>
                  <a:srgbClr val="006600"/>
                </a:solidFill>
              </a:rPr>
              <a:t>Weight = mass x acceleration due to gravity</a:t>
            </a:r>
            <a:endParaRPr lang="en-US" dirty="0">
              <a:solidFill>
                <a:srgbClr val="006600"/>
              </a:solidFill>
            </a:endParaRPr>
          </a:p>
          <a:p>
            <a:pPr lvl="1">
              <a:defRPr/>
            </a:pPr>
            <a:r>
              <a:rPr lang="en-US" dirty="0"/>
              <a:t>standard unit is the </a:t>
            </a:r>
            <a:r>
              <a:rPr lang="en-US" b="1" dirty="0" smtClean="0"/>
              <a:t>gram</a:t>
            </a:r>
            <a:r>
              <a:rPr lang="en-US" b="1" dirty="0"/>
              <a:t> </a:t>
            </a:r>
            <a:r>
              <a:rPr lang="en-US" b="1" dirty="0" smtClean="0"/>
              <a:t>(g)</a:t>
            </a:r>
          </a:p>
          <a:p>
            <a:pPr lvl="1">
              <a:defRPr/>
            </a:pPr>
            <a:r>
              <a:rPr lang="en-US" dirty="0" smtClean="0"/>
              <a:t>The pound (</a:t>
            </a:r>
            <a:r>
              <a:rPr lang="en-US" dirty="0" err="1" smtClean="0"/>
              <a:t>lb</a:t>
            </a:r>
            <a:r>
              <a:rPr lang="en-US" dirty="0" smtClean="0"/>
              <a:t>) is the common English unit</a:t>
            </a:r>
          </a:p>
          <a:p>
            <a:pPr marL="457200" lvl="1" indent="0" algn="ctr">
              <a:buFontTx/>
              <a:buNone/>
              <a:defRPr/>
            </a:pPr>
            <a:r>
              <a:rPr lang="en-US" dirty="0" smtClean="0"/>
              <a:t>1 </a:t>
            </a:r>
            <a:r>
              <a:rPr lang="en-US" dirty="0" err="1" smtClean="0"/>
              <a:t>lb</a:t>
            </a:r>
            <a:r>
              <a:rPr lang="en-US" dirty="0" smtClean="0"/>
              <a:t> = 454 g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pPr>
              <a:defRPr/>
            </a:pPr>
            <a:r>
              <a:rPr lang="en-US" sz="2800" dirty="0" smtClean="0">
                <a:solidFill>
                  <a:srgbClr val="132D6F"/>
                </a:solidFill>
                <a:cs typeface="+mn-cs"/>
              </a:rPr>
              <a:t>Mass </a:t>
            </a:r>
            <a:r>
              <a:rPr lang="en-US" sz="2800" dirty="0">
                <a:solidFill>
                  <a:srgbClr val="132D6F"/>
                </a:solidFill>
                <a:cs typeface="+mn-cs"/>
              </a:rPr>
              <a:t>must be measured on a balance (not a scale)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838200" y="371475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Metric System Units 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 rot="-5400000">
            <a:off x="-28575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1.3  The Units of Measurement</a:t>
            </a:r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2253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22535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0772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1033463" indent="-45720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b="1" dirty="0" smtClean="0">
                <a:solidFill>
                  <a:schemeClr val="accent2"/>
                </a:solidFill>
              </a:rPr>
              <a:t>Chemistry</a:t>
            </a:r>
            <a:r>
              <a:rPr lang="en-US" altLang="en-US" sz="3600" b="1" dirty="0" smtClean="0"/>
              <a:t>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altLang="en-US" sz="3200" dirty="0" smtClean="0"/>
              <a:t>the study of matter</a:t>
            </a:r>
          </a:p>
          <a:p>
            <a:pPr lvl="2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altLang="en-US" sz="2800" dirty="0" smtClean="0"/>
              <a:t>its chemical and physical properties</a:t>
            </a:r>
          </a:p>
          <a:p>
            <a:pPr lvl="2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altLang="en-US" sz="2800" dirty="0" smtClean="0"/>
              <a:t>the chemical and physical changes it undergoes</a:t>
            </a:r>
          </a:p>
          <a:p>
            <a:pPr lvl="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altLang="en-US" sz="2800" dirty="0" smtClean="0"/>
              <a:t>As matter undergoes changes, it gains or loses energy</a:t>
            </a:r>
          </a:p>
          <a:p>
            <a:pPr marL="457200" lvl="2" indent="-457200">
              <a:spcBef>
                <a:spcPct val="50000"/>
              </a:spcBef>
              <a:buClrTx/>
              <a:defRPr/>
            </a:pPr>
            <a:r>
              <a:rPr lang="en-US" altLang="en-US" sz="3000" b="1" dirty="0" smtClean="0">
                <a:solidFill>
                  <a:schemeClr val="accent2"/>
                </a:solidFill>
              </a:rPr>
              <a:t>Matter </a:t>
            </a:r>
            <a:r>
              <a:rPr lang="en-US" altLang="en-US" sz="3000" dirty="0" smtClean="0"/>
              <a:t>- </a:t>
            </a:r>
            <a:r>
              <a:rPr lang="en-US" altLang="en-US" sz="3000" dirty="0" smtClean="0">
                <a:solidFill>
                  <a:srgbClr val="010000"/>
                </a:solidFill>
              </a:rPr>
              <a:t>anything that has mass and occupies space</a:t>
            </a:r>
          </a:p>
          <a:p>
            <a:pPr>
              <a:spcBef>
                <a:spcPct val="50000"/>
              </a:spcBef>
              <a:buClrTx/>
              <a:defRPr/>
            </a:pPr>
            <a:r>
              <a:rPr lang="en-US" altLang="en-US" sz="3000" b="1" dirty="0" smtClean="0">
                <a:solidFill>
                  <a:schemeClr val="accent2"/>
                </a:solidFill>
              </a:rPr>
              <a:t>Energy</a:t>
            </a:r>
            <a:r>
              <a:rPr lang="en-US" altLang="en-US" sz="3000" dirty="0" smtClean="0">
                <a:solidFill>
                  <a:schemeClr val="tx1"/>
                </a:solidFill>
              </a:rPr>
              <a:t> - the ability to do work to accomplish some change </a:t>
            </a:r>
            <a:r>
              <a:rPr lang="en-US" altLang="en-US" dirty="0" smtClean="0">
                <a:solidFill>
                  <a:schemeClr val="tx1"/>
                </a:solidFill>
              </a:rPr>
              <a:t>	</a:t>
            </a: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8191500" y="1262063"/>
            <a:ext cx="762000" cy="523875"/>
            <a:chOff x="3962400" y="5791200"/>
            <a:chExt cx="762000" cy="523220"/>
          </a:xfrm>
        </p:grpSpPr>
        <p:sp>
          <p:nvSpPr>
            <p:cNvPr id="307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3078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04" y="143447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1.1 The Discovery Process</a:t>
            </a:r>
            <a:br>
              <a:rPr lang="en-US" altLang="en-US" dirty="0">
                <a:ea typeface="ＭＳ Ｐゴシック" pitchFamily="34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 rot="-5400000">
            <a:off x="-2895600" y="28956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1.3  The Units of Measurement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1295400" y="1065276"/>
            <a:ext cx="7467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Length</a:t>
            </a:r>
            <a:r>
              <a:rPr lang="en-US" sz="32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 - the distance between two points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standard unit is the </a:t>
            </a:r>
            <a:r>
              <a:rPr lang="en-US" sz="2800" b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meter (m)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yard is the common English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unit</a:t>
            </a:r>
            <a:endParaRPr lang="en-US" sz="28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yd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0.914 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m</a:t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</a:br>
            <a:endParaRPr lang="en-US" sz="28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Volume</a:t>
            </a:r>
            <a:r>
              <a:rPr lang="en-US" sz="32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 - the space occupied by an object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standard unit is the </a:t>
            </a:r>
            <a:r>
              <a:rPr lang="en-US" sz="2800" b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liter (L)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quart is the common English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unit</a:t>
            </a:r>
            <a:endParaRPr lang="en-US" sz="28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qt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0.946 L</a:t>
            </a:r>
          </a:p>
          <a:p>
            <a:pPr marL="346075" lvl="1" indent="-346075" algn="l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chemeClr val="accent2"/>
                </a:solidFill>
              </a:rPr>
              <a:t>Time</a:t>
            </a:r>
          </a:p>
          <a:p>
            <a:pPr marL="803275" lvl="2" indent="-346075" algn="l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</a:rPr>
              <a:t>The metric unit is the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second (s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Metric System Units - continued</a:t>
            </a:r>
            <a:br>
              <a:rPr lang="en-US" altLang="en-US" dirty="0">
                <a:ea typeface="ＭＳ Ｐゴシック" pitchFamily="34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89259" y="1371600"/>
            <a:ext cx="8629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0" indent="-34925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dirty="0">
                <a:solidFill>
                  <a:schemeClr val="tx1"/>
                </a:solidFill>
              </a:rPr>
              <a:t>Basic units are the units of a quantity without any metric </a:t>
            </a:r>
            <a:r>
              <a:rPr lang="en-US" altLang="en-US" dirty="0" smtClean="0">
                <a:solidFill>
                  <a:schemeClr val="tx1"/>
                </a:solidFill>
              </a:rPr>
              <a:t>prefix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9" y="2895600"/>
            <a:ext cx="8629650" cy="236855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1987" y="5244181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</a:rPr>
              <a:t>Metric System Prefixes</a:t>
            </a:r>
            <a:br>
              <a:rPr lang="en-US" altLang="en-US" b="1" dirty="0">
                <a:solidFill>
                  <a:schemeClr val="accent2"/>
                </a:solidFill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01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4775"/>
            <a:ext cx="29606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4483100" y="1828800"/>
            <a:ext cx="4556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3000" b="1"/>
              <a:t>Volume =</a:t>
            </a:r>
          </a:p>
          <a:p>
            <a:pPr lvl="1" algn="ctr">
              <a:buFontTx/>
              <a:buNone/>
            </a:pPr>
            <a:r>
              <a:rPr lang="en-US" altLang="en-US" sz="3000" b="1"/>
              <a:t>Length x width x height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167313" y="3505200"/>
            <a:ext cx="32194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3200"/>
              <a:t>Volume =</a:t>
            </a:r>
          </a:p>
          <a:p>
            <a:pPr lvl="1" algn="ctr">
              <a:buFontTx/>
              <a:buNone/>
            </a:pPr>
            <a:r>
              <a:rPr lang="en-US" altLang="en-US" sz="3200"/>
              <a:t>1 m x 1 m x 1 m = </a:t>
            </a:r>
          </a:p>
          <a:p>
            <a:pPr lvl="1" algn="ctr">
              <a:buFontTx/>
              <a:buNone/>
            </a:pPr>
            <a:r>
              <a:rPr lang="en-US" altLang="en-US" sz="3200"/>
              <a:t>1 m</a:t>
            </a:r>
            <a:r>
              <a:rPr lang="en-US" altLang="en-US" sz="3200" baseline="30000"/>
              <a:t>3</a:t>
            </a:r>
            <a:endParaRPr lang="en-US" altLang="en-US" sz="3200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503863" y="55880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3200"/>
              <a:t>1 m</a:t>
            </a:r>
            <a:r>
              <a:rPr lang="en-US" altLang="en-US" sz="3200" baseline="30000"/>
              <a:t>3 </a:t>
            </a:r>
            <a:r>
              <a:rPr lang="en-US" altLang="en-US" sz="3200"/>
              <a:t>= 1 L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 rot="-5400000">
            <a:off x="-2895600" y="28956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1.3  The Units of Measurement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1888" y="609600"/>
            <a:ext cx="3897312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</a:rPr>
              <a:t>Relationship among 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various volume units</a:t>
            </a: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7056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Accuracy and Precision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947738"/>
            <a:ext cx="3962400" cy="5757862"/>
          </a:xfrm>
        </p:spPr>
        <p:txBody>
          <a:bodyPr/>
          <a:lstStyle/>
          <a:p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Accuracy</a:t>
            </a:r>
            <a:r>
              <a:rPr lang="en-US" altLang="en-US" sz="2400" smtClean="0">
                <a:ea typeface="ＭＳ Ｐゴシック" pitchFamily="34" charset="-128"/>
              </a:rPr>
              <a:t> - the degree of agreement between the true value and the measured value</a:t>
            </a:r>
          </a:p>
          <a:p>
            <a:pPr lvl="1"/>
            <a:r>
              <a:rPr lang="en-US" altLang="en-US" sz="2200" b="1" smtClean="0">
                <a:solidFill>
                  <a:schemeClr val="accent2"/>
                </a:solidFill>
                <a:ea typeface="ＭＳ Ｐゴシック" pitchFamily="34" charset="-128"/>
              </a:rPr>
              <a:t>Error</a:t>
            </a:r>
            <a:r>
              <a:rPr lang="en-US" altLang="en-US" sz="2200" smtClean="0">
                <a:ea typeface="ＭＳ Ｐゴシック" pitchFamily="34" charset="-128"/>
              </a:rPr>
              <a:t> - the difference between the true value and our estimation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</a:rPr>
              <a:t>Random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</a:rPr>
              <a:t>Systematic</a:t>
            </a:r>
          </a:p>
          <a:p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Precision</a:t>
            </a:r>
            <a:r>
              <a:rPr lang="en-US" altLang="en-US" sz="2400" smtClean="0">
                <a:ea typeface="ＭＳ Ｐゴシック" pitchFamily="34" charset="-128"/>
              </a:rPr>
              <a:t> - a measure of the agreement of replicate measurements</a:t>
            </a:r>
          </a:p>
          <a:p>
            <a:pPr lvl="1"/>
            <a:r>
              <a:rPr lang="en-US" altLang="en-US" sz="2200" b="1" smtClean="0">
                <a:solidFill>
                  <a:schemeClr val="accent2"/>
                </a:solidFill>
                <a:ea typeface="ＭＳ Ｐゴシック" pitchFamily="34" charset="-128"/>
              </a:rPr>
              <a:t>Deviation</a:t>
            </a:r>
            <a:r>
              <a:rPr lang="en-US" altLang="en-US" sz="2200" smtClean="0">
                <a:ea typeface="ＭＳ Ｐゴシック" pitchFamily="34" charset="-128"/>
              </a:rPr>
              <a:t> – amount of variation present in a set of replicate measurements</a:t>
            </a:r>
          </a:p>
          <a:p>
            <a:pPr lvl="1"/>
            <a:endParaRPr lang="en-US" altLang="en-US" sz="2000" smtClean="0">
              <a:ea typeface="ＭＳ Ｐゴシック" pitchFamily="34" charset="-128"/>
            </a:endParaRPr>
          </a:p>
        </p:txBody>
      </p:sp>
      <p:pic>
        <p:nvPicPr>
          <p:cNvPr id="36868" name="Picture 7" descr="0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6099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1.4  The Numbers of Measurement</a:t>
            </a:r>
          </a:p>
        </p:txBody>
      </p:sp>
      <p:grpSp>
        <p:nvGrpSpPr>
          <p:cNvPr id="36870" name="Group 4"/>
          <p:cNvGrpSpPr>
            <a:grpSpLocks/>
          </p:cNvGrpSpPr>
          <p:nvPr/>
        </p:nvGrpSpPr>
        <p:grpSpPr bwMode="auto">
          <a:xfrm>
            <a:off x="7915275" y="423863"/>
            <a:ext cx="969963" cy="523875"/>
            <a:chOff x="3954378" y="4920847"/>
            <a:chExt cx="808121" cy="523220"/>
          </a:xfrm>
        </p:grpSpPr>
        <p:sp>
          <p:nvSpPr>
            <p:cNvPr id="36871" name="TextBox 5"/>
            <p:cNvSpPr txBox="1">
              <a:spLocks noChangeArrowheads="1"/>
            </p:cNvSpPr>
            <p:nvPr/>
          </p:nvSpPr>
          <p:spPr bwMode="auto">
            <a:xfrm>
              <a:off x="3954378" y="4920847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36872" name="Isosceles Triangle 6"/>
            <p:cNvSpPr>
              <a:spLocks noChangeArrowheads="1"/>
            </p:cNvSpPr>
            <p:nvPr/>
          </p:nvSpPr>
          <p:spPr bwMode="auto">
            <a:xfrm rot="5400000">
              <a:off x="4571999" y="506815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b="1">
                <a:solidFill>
                  <a:schemeClr val="accent2"/>
                </a:solidFill>
              </a:rPr>
              <a:t>Temperature </a:t>
            </a:r>
            <a:r>
              <a:rPr lang="en-US" altLang="en-US">
                <a:solidFill>
                  <a:schemeClr val="tx1"/>
                </a:solidFill>
              </a:rPr>
              <a:t>- the degree of </a:t>
            </a:r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hotness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r>
              <a:rPr lang="en-US" altLang="ja-JP">
                <a:solidFill>
                  <a:schemeClr val="tx1"/>
                </a:solidFill>
              </a:rPr>
              <a:t> of an object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56323" name="Picture 6" descr="01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438400"/>
            <a:ext cx="3573463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1.6  Additional Experimental Quantities</a:t>
            </a:r>
            <a:br>
              <a:rPr lang="en-US" alt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24000" y="6096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Kelvin Temperature Scale</a:t>
            </a:r>
          </a:p>
        </p:txBody>
      </p:sp>
      <p:sp>
        <p:nvSpPr>
          <p:cNvPr id="5837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The 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pitchFamily="34" charset="-128"/>
              </a:rPr>
              <a:t>Kelvin (K)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 scale is another temperature scale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It is of particular importance because it is directly related to molecular motion 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As molecular speed increases, the Kelvin temperature proportionately increases</a:t>
            </a: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3524249" y="5791200"/>
            <a:ext cx="3670532" cy="609600"/>
            <a:chOff x="4133169" y="3415453"/>
            <a:chExt cx="3671378" cy="609600"/>
          </a:xfrm>
        </p:grpSpPr>
        <p:grpSp>
          <p:nvGrpSpPr>
            <p:cNvPr id="58375" name="Group 7"/>
            <p:cNvGrpSpPr>
              <a:grpSpLocks/>
            </p:cNvGrpSpPr>
            <p:nvPr/>
          </p:nvGrpSpPr>
          <p:grpSpPr bwMode="auto">
            <a:xfrm>
              <a:off x="4133169" y="3429000"/>
              <a:ext cx="591231" cy="596053"/>
              <a:chOff x="5283426" y="2394857"/>
              <a:chExt cx="591231" cy="596053"/>
            </a:xfrm>
          </p:grpSpPr>
          <p:sp>
            <p:nvSpPr>
              <p:cNvPr id="58381" name="TextBox 13"/>
              <p:cNvSpPr txBox="1">
                <a:spLocks noChangeArrowheads="1"/>
              </p:cNvSpPr>
              <p:nvPr/>
            </p:nvSpPr>
            <p:spPr bwMode="auto">
              <a:xfrm>
                <a:off x="5283426" y="2394857"/>
                <a:ext cx="42792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8382" name="TextBox 14"/>
              <p:cNvSpPr txBox="1">
                <a:spLocks noChangeArrowheads="1"/>
              </p:cNvSpPr>
              <p:nvPr/>
            </p:nvSpPr>
            <p:spPr bwMode="auto">
              <a:xfrm>
                <a:off x="5504769" y="2590800"/>
                <a:ext cx="3698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K</a:t>
                </a:r>
                <a:endParaRPr lang="en-US" altLang="en-US" sz="2000" baseline="30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376" name="TextBox 8"/>
            <p:cNvSpPr txBox="1">
              <a:spLocks noChangeArrowheads="1"/>
            </p:cNvSpPr>
            <p:nvPr/>
          </p:nvSpPr>
          <p:spPr bwMode="auto">
            <a:xfrm>
              <a:off x="4800600" y="3415453"/>
              <a:ext cx="41609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58377" name="Group 9"/>
            <p:cNvGrpSpPr>
              <a:grpSpLocks/>
            </p:cNvGrpSpPr>
            <p:nvPr/>
          </p:nvGrpSpPr>
          <p:grpSpPr bwMode="auto">
            <a:xfrm>
              <a:off x="5292947" y="3429000"/>
              <a:ext cx="662573" cy="596053"/>
              <a:chOff x="4426857" y="2394857"/>
              <a:chExt cx="662573" cy="596053"/>
            </a:xfrm>
          </p:grpSpPr>
          <p:sp>
            <p:nvSpPr>
              <p:cNvPr id="58379" name="TextBox 11"/>
              <p:cNvSpPr txBox="1">
                <a:spLocks noChangeArrowheads="1"/>
              </p:cNvSpPr>
              <p:nvPr/>
            </p:nvSpPr>
            <p:spPr bwMode="auto">
              <a:xfrm>
                <a:off x="4426857" y="2394857"/>
                <a:ext cx="42792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8380" name="TextBox 12"/>
              <p:cNvSpPr txBox="1">
                <a:spLocks noChangeArrowheads="1"/>
              </p:cNvSpPr>
              <p:nvPr/>
            </p:nvSpPr>
            <p:spPr bwMode="auto">
              <a:xfrm>
                <a:off x="4648200" y="2590800"/>
                <a:ext cx="44123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baseline="30000">
                    <a:solidFill>
                      <a:schemeClr val="tx1"/>
                    </a:solidFill>
                  </a:rPr>
                  <a:t>o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C</a:t>
                </a:r>
                <a:endParaRPr lang="en-US" altLang="en-US" sz="2000" baseline="30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378" name="TextBox 10"/>
            <p:cNvSpPr txBox="1">
              <a:spLocks noChangeArrowheads="1"/>
            </p:cNvSpPr>
            <p:nvPr/>
          </p:nvSpPr>
          <p:spPr bwMode="auto">
            <a:xfrm>
              <a:off x="6054947" y="3429000"/>
              <a:ext cx="174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</a:rPr>
                <a:t>+  </a:t>
              </a:r>
              <a:r>
                <a:rPr lang="en-US" altLang="en-US" dirty="0" smtClean="0">
                  <a:solidFill>
                    <a:schemeClr val="tx1"/>
                  </a:solidFill>
                </a:rPr>
                <a:t>273.15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543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95338" indent="-338138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b="1" dirty="0">
                <a:solidFill>
                  <a:schemeClr val="accent2"/>
                </a:solidFill>
              </a:rPr>
              <a:t>Energy</a:t>
            </a:r>
            <a:r>
              <a:rPr lang="en-US" altLang="en-US" dirty="0">
                <a:solidFill>
                  <a:schemeClr val="tx1"/>
                </a:solidFill>
              </a:rPr>
              <a:t> - the ability to do work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kinetic energy</a:t>
            </a:r>
            <a:r>
              <a:rPr lang="en-US" altLang="en-US" dirty="0"/>
              <a:t> - the energy of </a:t>
            </a:r>
            <a:r>
              <a:rPr lang="en-US" altLang="en-US" dirty="0" smtClean="0"/>
              <a:t>motion (energy of action)</a:t>
            </a:r>
            <a:endParaRPr lang="en-US" altLang="en-US" dirty="0"/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potential energy</a:t>
            </a:r>
            <a:r>
              <a:rPr lang="en-US" altLang="en-US" dirty="0"/>
              <a:t> - the energy of position (stored energy)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dirty="0">
                <a:solidFill>
                  <a:schemeClr val="tx1"/>
                </a:solidFill>
              </a:rPr>
              <a:t>Energy is also categorized by form: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light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heat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electrical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mechanical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chemical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59334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Energy</a:t>
            </a: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Characteristics of Energy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15200" cy="4114800"/>
          </a:xfrm>
        </p:spPr>
        <p:txBody>
          <a:bodyPr/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Energy cannot be created or destroyed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Energy may be converted from one form to another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Energy conversion always occurs with less than 100% efficiency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All chemical reactions involve either a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gain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or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loss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of energy 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/>
                </a:solidFill>
                <a:ea typeface="ＭＳ Ｐゴシック" pitchFamily="34" charset="-128"/>
              </a:rPr>
              <a:t>Units of Energy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391400" cy="5638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</a:rPr>
              <a:t>Basic Units: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calorie or joule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 smtClean="0">
                <a:ea typeface="ＭＳ Ｐゴシック" pitchFamily="34" charset="-128"/>
              </a:rPr>
              <a:t>1 calorie (</a:t>
            </a:r>
            <a:r>
              <a:rPr lang="en-US" altLang="en-US" b="1" dirty="0" err="1" smtClean="0">
                <a:ea typeface="ＭＳ Ｐゴシック" pitchFamily="34" charset="-128"/>
              </a:rPr>
              <a:t>cal</a:t>
            </a:r>
            <a:r>
              <a:rPr lang="en-US" altLang="en-US" b="1" dirty="0" smtClean="0">
                <a:ea typeface="ＭＳ Ｐゴシック" pitchFamily="34" charset="-128"/>
              </a:rPr>
              <a:t>) = 4.18 joules (J)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kilocalorie (kcal)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= food Calorie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altLang="en-US" dirty="0" smtClean="0">
                <a:ea typeface="ＭＳ Ｐゴシック" pitchFamily="34" charset="-128"/>
              </a:rPr>
              <a:t>1 kcal = 1 </a:t>
            </a:r>
            <a:r>
              <a:rPr lang="en-US" altLang="en-US" u="sng" dirty="0" smtClean="0">
                <a:ea typeface="ＭＳ Ｐゴシック" pitchFamily="34" charset="-128"/>
              </a:rPr>
              <a:t>C</a:t>
            </a:r>
            <a:r>
              <a:rPr lang="en-US" altLang="en-US" dirty="0" smtClean="0">
                <a:ea typeface="ＭＳ Ｐゴシック" pitchFamily="34" charset="-128"/>
              </a:rPr>
              <a:t>alorie = 1000 </a:t>
            </a:r>
            <a:r>
              <a:rPr lang="en-US" altLang="en-US" u="sng" dirty="0" smtClean="0">
                <a:ea typeface="ＭＳ Ｐゴシック" pitchFamily="34" charset="-128"/>
              </a:rPr>
              <a:t>c</a:t>
            </a:r>
            <a:r>
              <a:rPr lang="en-US" altLang="en-US" dirty="0" smtClean="0">
                <a:ea typeface="ＭＳ Ｐゴシック" pitchFamily="34" charset="-128"/>
              </a:rPr>
              <a:t>alories</a:t>
            </a:r>
            <a:endParaRPr lang="en-US" altLang="en-US" sz="3200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1 calorie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= amount of heat energy required to increase the temperature of 1 gram of water 1</a:t>
            </a:r>
            <a:r>
              <a:rPr lang="en-US" altLang="en-US" baseline="30000" dirty="0" smtClean="0">
                <a:solidFill>
                  <a:schemeClr val="tx1"/>
                </a:solidFill>
                <a:ea typeface="ＭＳ Ｐゴシック" pitchFamily="34" charset="-128"/>
              </a:rPr>
              <a:t>o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C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Concentration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391400" cy="5638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Concentration</a:t>
            </a:r>
            <a:r>
              <a:rPr lang="en-US" altLang="en-US" smtClean="0">
                <a:ea typeface="ＭＳ Ｐゴシック" pitchFamily="34" charset="-128"/>
              </a:rPr>
              <a:t>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the number or mass of particles of a substance contained in a specified volume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Often used to represent the mixtures of different substances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Concentration of oxygen in the air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Pollen counts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Proper dose of an antibiotic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CDE1FF"/>
                </a:solidFill>
              </a:rPr>
              <a:t>1.1 The Discovery Process</a:t>
            </a:r>
          </a:p>
        </p:txBody>
      </p:sp>
      <p:grpSp>
        <p:nvGrpSpPr>
          <p:cNvPr id="4099" name="Group 1"/>
          <p:cNvGrpSpPr>
            <a:grpSpLocks/>
          </p:cNvGrpSpPr>
          <p:nvPr/>
        </p:nvGrpSpPr>
        <p:grpSpPr bwMode="auto">
          <a:xfrm>
            <a:off x="990600" y="1295400"/>
            <a:ext cx="7661275" cy="4191000"/>
            <a:chOff x="990600" y="1295400"/>
            <a:chExt cx="7661275" cy="4191000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743200" y="2895600"/>
              <a:ext cx="3657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solidFill>
                    <a:schemeClr val="accent2"/>
                  </a:solidFill>
                </a:rPr>
                <a:t>CHEMISTRY</a:t>
              </a: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219200" y="3962400"/>
              <a:ext cx="3875088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medical practitioners</a:t>
              </a: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4191000" y="1676400"/>
              <a:ext cx="4460875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pharmaceutical industry</a:t>
              </a: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5257800" y="4648200"/>
              <a:ext cx="3043238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forensic sciences</a:t>
              </a: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990600" y="1295400"/>
              <a:ext cx="7620000" cy="4191000"/>
            </a:xfrm>
            <a:prstGeom prst="rect">
              <a:avLst/>
            </a:prstGeom>
            <a:noFill/>
            <a:ln w="38100">
              <a:solidFill>
                <a:srgbClr val="61116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6227763" y="3429000"/>
              <a:ext cx="22733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food science</a:t>
              </a: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1228725" y="1828800"/>
              <a:ext cx="24511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public health</a:t>
              </a:r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H="1" flipV="1">
              <a:off x="2743200" y="2362200"/>
              <a:ext cx="1676400" cy="685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V="1">
              <a:off x="4572000" y="2209800"/>
              <a:ext cx="1524000" cy="8382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 flipH="1">
              <a:off x="2895600" y="3352800"/>
              <a:ext cx="1447800" cy="7620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4724400" y="3352800"/>
              <a:ext cx="2133600" cy="13716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5105400" y="3352800"/>
              <a:ext cx="1143000" cy="3810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Role of Chemistry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4"/>
          <p:cNvGraphicFramePr>
            <a:graphicFrameLocks noChangeAspect="1"/>
          </p:cNvGraphicFramePr>
          <p:nvPr/>
        </p:nvGraphicFramePr>
        <p:xfrm>
          <a:off x="6154738" y="5605463"/>
          <a:ext cx="23209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Equation" r:id="rId3" imgW="1003300" imgH="355600" progId="Equation.3">
                  <p:embed/>
                </p:oleObj>
              </mc:Choice>
              <mc:Fallback>
                <p:oleObj name="Equation" r:id="rId3" imgW="10033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605463"/>
                        <a:ext cx="2320925" cy="8191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Density and Specific Gravity</a:t>
            </a:r>
          </a:p>
        </p:txBody>
      </p:sp>
      <p:sp>
        <p:nvSpPr>
          <p:cNvPr id="634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6400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Density</a:t>
            </a:r>
            <a:r>
              <a:rPr lang="en-US" altLang="en-US" smtClean="0">
                <a:ea typeface="ＭＳ Ｐゴシック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the ratio of mass to volume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an extensive property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use to characterize a substance as each substance has a unique density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Units for density include:</a:t>
            </a:r>
          </a:p>
          <a:p>
            <a:pPr lvl="2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g/mL</a:t>
            </a:r>
          </a:p>
          <a:p>
            <a:pPr lvl="2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g/cm</a:t>
            </a:r>
            <a:r>
              <a:rPr lang="en-US" altLang="en-US" sz="2800" baseline="30000" smtClean="0">
                <a:ea typeface="ＭＳ Ｐゴシック" pitchFamily="34" charset="-128"/>
              </a:rPr>
              <a:t>3</a:t>
            </a:r>
            <a:endParaRPr lang="en-US" altLang="en-US" sz="280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g/cc</a:t>
            </a:r>
          </a:p>
        </p:txBody>
      </p:sp>
      <p:grpSp>
        <p:nvGrpSpPr>
          <p:cNvPr id="63493" name="Group 9"/>
          <p:cNvGrpSpPr>
            <a:grpSpLocks/>
          </p:cNvGrpSpPr>
          <p:nvPr/>
        </p:nvGrpSpPr>
        <p:grpSpPr bwMode="auto">
          <a:xfrm>
            <a:off x="7924800" y="1914525"/>
            <a:ext cx="914400" cy="523875"/>
            <a:chOff x="3810000" y="5791200"/>
            <a:chExt cx="914400" cy="523220"/>
          </a:xfrm>
        </p:grpSpPr>
        <p:sp>
          <p:nvSpPr>
            <p:cNvPr id="63495" name="TextBox 10"/>
            <p:cNvSpPr txBox="1">
              <a:spLocks noChangeArrowheads="1"/>
            </p:cNvSpPr>
            <p:nvPr/>
          </p:nvSpPr>
          <p:spPr bwMode="auto">
            <a:xfrm>
              <a:off x="3810000" y="5791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13</a:t>
              </a:r>
            </a:p>
          </p:txBody>
        </p:sp>
        <p:sp>
          <p:nvSpPr>
            <p:cNvPr id="63496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63494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TM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3369"/>
            <a:ext cx="4954588" cy="63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810000" y="5410200"/>
            <a:ext cx="259715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liquid mercury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4953000" y="3810000"/>
            <a:ext cx="1651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brass nut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352800" y="3200400"/>
            <a:ext cx="1096963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5638800" y="2133600"/>
            <a:ext cx="915988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cork</a:t>
            </a:r>
          </a:p>
        </p:txBody>
      </p:sp>
      <p:sp>
        <p:nvSpPr>
          <p:cNvPr id="64519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2743200" cy="1143000"/>
          </a:xfrm>
        </p:spPr>
        <p:txBody>
          <a:bodyPr/>
          <a:lstStyle/>
          <a:p>
            <a:r>
              <a:rPr lang="en-US" dirty="0" smtClean="0"/>
              <a:t>Density 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1" y="1600200"/>
            <a:ext cx="8622548" cy="4571999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123948" y="5928232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Densities of Some Common Materials </a:t>
            </a: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4"/>
          <p:cNvGraphicFramePr>
            <a:graphicFrameLocks noChangeAspect="1"/>
          </p:cNvGraphicFramePr>
          <p:nvPr/>
        </p:nvGraphicFramePr>
        <p:xfrm>
          <a:off x="1524000" y="5562600"/>
          <a:ext cx="66294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3" imgW="2616200" imgH="419100" progId="Equation.3">
                  <p:embed/>
                </p:oleObj>
              </mc:Choice>
              <mc:Fallback>
                <p:oleObj name="Equation" r:id="rId3" imgW="26162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62600"/>
                        <a:ext cx="6629400" cy="10620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Specific Gravity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91400" cy="2895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smtClean="0">
                <a:solidFill>
                  <a:schemeClr val="tx1"/>
                </a:solidFill>
                <a:ea typeface="ＭＳ Ｐゴシック" pitchFamily="34" charset="-128"/>
              </a:rPr>
              <a:t>Values of density are often related to a standard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Specific gravity</a:t>
            </a:r>
            <a:r>
              <a:rPr lang="en-US" altLang="en-US" sz="2800" smtClean="0">
                <a:ea typeface="ＭＳ Ｐゴシック" pitchFamily="34" charset="-128"/>
              </a:rPr>
              <a:t> - </a:t>
            </a:r>
            <a:r>
              <a:rPr lang="en-US" altLang="en-US" sz="2800" smtClean="0">
                <a:solidFill>
                  <a:schemeClr val="tx1"/>
                </a:solidFill>
                <a:ea typeface="ＭＳ Ｐゴシック" pitchFamily="34" charset="-128"/>
              </a:rPr>
              <a:t>the ratio of the density of the object in question to the density of pure water at 4</a:t>
            </a:r>
            <a:r>
              <a:rPr lang="en-US" altLang="en-US" sz="2800" baseline="30000" smtClean="0">
                <a:solidFill>
                  <a:schemeClr val="tx1"/>
                </a:solidFill>
                <a:ea typeface="ＭＳ Ｐゴシック" pitchFamily="34" charset="-128"/>
              </a:rPr>
              <a:t>o</a:t>
            </a:r>
            <a:r>
              <a:rPr lang="en-US" altLang="en-US" sz="2800" smtClean="0">
                <a:solidFill>
                  <a:schemeClr val="tx1"/>
                </a:solidFill>
                <a:ea typeface="ＭＳ Ｐゴシック" pitchFamily="34" charset="-128"/>
              </a:rPr>
              <a:t>C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solidFill>
                  <a:schemeClr val="tx1"/>
                </a:solidFill>
                <a:ea typeface="ＭＳ Ｐゴシック" pitchFamily="34" charset="-128"/>
              </a:rPr>
              <a:t>Specific gravity is a unitless term because the 2 units cancel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solidFill>
                  <a:schemeClr val="tx1"/>
                </a:solidFill>
                <a:ea typeface="ＭＳ Ｐゴシック" pitchFamily="34" charset="-128"/>
              </a:rPr>
              <a:t>Often the health industry uses specific gravity to test urine and blood samples</a:t>
            </a:r>
          </a:p>
        </p:txBody>
      </p:sp>
      <p:sp>
        <p:nvSpPr>
          <p:cNvPr id="69637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CDE1FF"/>
                </a:solidFill>
              </a:rPr>
              <a:t>1.1 The Discovery Process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01675" y="1201905"/>
            <a:ext cx="7527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Tx/>
            </a:pPr>
            <a:r>
              <a:rPr lang="en-US" altLang="en-US" sz="2800" dirty="0" smtClean="0">
                <a:solidFill>
                  <a:schemeClr val="tx1"/>
                </a:solidFill>
              </a:rPr>
              <a:t>a </a:t>
            </a:r>
            <a:r>
              <a:rPr lang="en-US" altLang="en-US" sz="2800" dirty="0">
                <a:solidFill>
                  <a:schemeClr val="tx1"/>
                </a:solidFill>
              </a:rPr>
              <a:t>systematic approach to the discovery of new information</a:t>
            </a:r>
            <a:r>
              <a:rPr lang="en-US" altLang="en-US" dirty="0">
                <a:solidFill>
                  <a:schemeClr val="tx1"/>
                </a:solidFill>
              </a:rPr>
              <a:t>		</a:t>
            </a: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8204200" y="5399088"/>
            <a:ext cx="762000" cy="523875"/>
            <a:chOff x="3962400" y="5791200"/>
            <a:chExt cx="762000" cy="523220"/>
          </a:xfrm>
        </p:grpSpPr>
        <p:sp>
          <p:nvSpPr>
            <p:cNvPr id="5129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513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777875" y="2020888"/>
            <a:ext cx="73533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000" b="1" u="sng" dirty="0"/>
              <a:t>Characteristics:</a:t>
            </a:r>
          </a:p>
          <a:p>
            <a:pPr>
              <a:spcBef>
                <a:spcPct val="30000"/>
              </a:spcBef>
              <a:buClr>
                <a:schemeClr val="accent2"/>
              </a:buClr>
              <a:buSzPct val="90000"/>
              <a:buFont typeface="Wingdings" pitchFamily="50" charset="0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Observation</a:t>
            </a:r>
          </a:p>
          <a:p>
            <a:pPr>
              <a:spcBef>
                <a:spcPct val="30000"/>
              </a:spcBef>
              <a:buClr>
                <a:schemeClr val="accent2"/>
              </a:buClr>
              <a:buSzPct val="90000"/>
              <a:buFont typeface="Wingdings" pitchFamily="50" charset="0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Formulation of a question</a:t>
            </a:r>
          </a:p>
          <a:p>
            <a:pPr>
              <a:spcBef>
                <a:spcPct val="30000"/>
              </a:spcBef>
              <a:buClr>
                <a:schemeClr val="accent2"/>
              </a:buClr>
              <a:buSzPct val="90000"/>
              <a:buFont typeface="Wingdings" pitchFamily="50" charset="0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Pattern recognition</a:t>
            </a:r>
          </a:p>
          <a:p>
            <a:pPr>
              <a:spcBef>
                <a:spcPct val="30000"/>
              </a:spcBef>
              <a:buClr>
                <a:schemeClr val="accent2"/>
              </a:buClr>
              <a:buSzPct val="90000"/>
              <a:buFont typeface="Wingdings" pitchFamily="50" charset="0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Developing theories</a:t>
            </a:r>
          </a:p>
          <a:p>
            <a:pPr>
              <a:spcBef>
                <a:spcPct val="30000"/>
              </a:spcBef>
              <a:buClr>
                <a:schemeClr val="accent2"/>
              </a:buClr>
              <a:buSzPct val="90000"/>
              <a:buFont typeface="Wingdings" pitchFamily="50" charset="0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Experimentation</a:t>
            </a:r>
          </a:p>
          <a:p>
            <a:pPr lvl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</a:rPr>
              <a:t>Data</a:t>
            </a:r>
            <a:r>
              <a:rPr lang="en-US" altLang="en-US" sz="2400" b="1" dirty="0"/>
              <a:t>:</a:t>
            </a:r>
            <a:r>
              <a:rPr lang="en-US" altLang="en-US" sz="2400" dirty="0"/>
              <a:t> the individual result of a single </a:t>
            </a:r>
            <a:r>
              <a:rPr lang="en-US" altLang="en-US" sz="2400" dirty="0" smtClean="0"/>
              <a:t>measurement</a:t>
            </a:r>
            <a:endParaRPr lang="en-US" altLang="en-US" sz="2400" dirty="0"/>
          </a:p>
          <a:p>
            <a:pPr lvl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2400" b="1" dirty="0"/>
              <a:t>Results</a:t>
            </a:r>
            <a:r>
              <a:rPr lang="en-US" altLang="en-US" sz="2400" dirty="0"/>
              <a:t>: the outcome of an experiment</a:t>
            </a:r>
          </a:p>
          <a:p>
            <a:pPr>
              <a:spcBef>
                <a:spcPct val="30000"/>
              </a:spcBef>
              <a:buClr>
                <a:schemeClr val="accent2"/>
              </a:buClr>
              <a:buSzPct val="90000"/>
              <a:buFont typeface="Wingdings" pitchFamily="50" charset="0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Summarizing information</a:t>
            </a:r>
          </a:p>
        </p:txBody>
      </p:sp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8229600" y="1447800"/>
            <a:ext cx="762000" cy="523875"/>
            <a:chOff x="3962400" y="5791200"/>
            <a:chExt cx="762000" cy="523220"/>
          </a:xfrm>
        </p:grpSpPr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5128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SCIENTIFIC METHOD</a:t>
            </a:r>
            <a:br>
              <a:rPr lang="en-US" altLang="en-US" b="1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 rot="-5400000">
            <a:off x="-2819400" y="2895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bg2"/>
                </a:solidFill>
              </a:rPr>
              <a:t>1.1 The Discovery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13774"/>
            <a:ext cx="3844925" cy="5525126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05000" y="6293216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7176" y="152400"/>
            <a:ext cx="7772400" cy="1143000"/>
          </a:xfrm>
        </p:spPr>
        <p:txBody>
          <a:bodyPr/>
          <a:lstStyle/>
          <a:p>
            <a:r>
              <a:rPr lang="en-US" altLang="en-US" sz="3200" b="1" dirty="0"/>
              <a:t>Representation of the Scientific Method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Models in Chemistry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  <a:buSzPct val="120000"/>
            </a:pPr>
            <a:r>
              <a:rPr lang="en-US" altLang="en-US" sz="2800" smtClean="0">
                <a:ea typeface="ＭＳ Ｐゴシック" pitchFamily="34" charset="-128"/>
              </a:rPr>
              <a:t>Aid in the understanding of a chemical unit or system</a:t>
            </a:r>
          </a:p>
          <a:p>
            <a:pPr lvl="1">
              <a:lnSpc>
                <a:spcPct val="90000"/>
              </a:lnSpc>
              <a:buSzPct val="120000"/>
            </a:pPr>
            <a:r>
              <a:rPr lang="en-US" altLang="en-US" sz="2400" smtClean="0">
                <a:ea typeface="ＭＳ Ｐゴシック" pitchFamily="34" charset="-128"/>
              </a:rPr>
              <a:t>often based on everyday experience</a:t>
            </a:r>
          </a:p>
          <a:p>
            <a:pPr>
              <a:lnSpc>
                <a:spcPct val="90000"/>
              </a:lnSpc>
              <a:buSzPct val="120000"/>
            </a:pPr>
            <a:r>
              <a:rPr lang="en-US" altLang="en-US" sz="2800" smtClean="0">
                <a:ea typeface="ＭＳ Ｐゴシック" pitchFamily="34" charset="-128"/>
              </a:rPr>
              <a:t>Ball and stick model of methane</a:t>
            </a:r>
          </a:p>
          <a:p>
            <a:pPr lvl="1">
              <a:lnSpc>
                <a:spcPct val="90000"/>
              </a:lnSpc>
              <a:buSzPct val="120000"/>
            </a:pPr>
            <a:r>
              <a:rPr lang="en-US" altLang="en-US" sz="2400" smtClean="0">
                <a:ea typeface="ＭＳ Ｐゴシック" pitchFamily="34" charset="-128"/>
              </a:rPr>
              <a:t>color coded balls (atoms)</a:t>
            </a:r>
          </a:p>
          <a:p>
            <a:pPr lvl="1">
              <a:lnSpc>
                <a:spcPct val="90000"/>
              </a:lnSpc>
              <a:buSzPct val="120000"/>
            </a:pPr>
            <a:r>
              <a:rPr lang="en-US" altLang="en-US" sz="2400" smtClean="0">
                <a:ea typeface="ＭＳ Ｐゴシック" pitchFamily="34" charset="-128"/>
              </a:rPr>
              <a:t>sticks (attractive forces holding atoms together)</a:t>
            </a: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 rot="-5400000">
            <a:off x="-2667000" y="2895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bg2"/>
                </a:solidFill>
              </a:rPr>
              <a:t>1.1 The Discovery Process</a:t>
            </a:r>
          </a:p>
        </p:txBody>
      </p:sp>
      <p:pic>
        <p:nvPicPr>
          <p:cNvPr id="7173" name="Picture 10" descr="ta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2527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1.2  The Classification of Matter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Properties</a:t>
            </a:r>
            <a:r>
              <a:rPr lang="en-US" altLang="en-US" dirty="0" smtClean="0">
                <a:ea typeface="ＭＳ Ｐゴシック" pitchFamily="34" charset="-128"/>
              </a:rPr>
              <a:t> -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characteristics of matter scientists can use to categorize different types of matter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Ways to Categorize matter:</a:t>
            </a:r>
          </a:p>
          <a:p>
            <a:pPr marL="1314450" lvl="2" indent="-514350">
              <a:buFont typeface="Times New Roman" pitchFamily="18" charset="0"/>
              <a:buAutoNum type="arabicPeriod"/>
            </a:pPr>
            <a:r>
              <a:rPr lang="en-US" altLang="en-US" sz="3200" dirty="0" smtClean="0">
                <a:ea typeface="ＭＳ Ｐゴシック" pitchFamily="34" charset="-128"/>
              </a:rPr>
              <a:t>By State</a:t>
            </a:r>
          </a:p>
          <a:p>
            <a:pPr marL="1314450" lvl="2" indent="-514350">
              <a:buFont typeface="Times New Roman" pitchFamily="18" charset="0"/>
              <a:buAutoNum type="arabicPeriod"/>
            </a:pPr>
            <a:r>
              <a:rPr lang="en-US" altLang="en-US" sz="3200" dirty="0" smtClean="0">
                <a:ea typeface="ＭＳ Ｐゴシック" pitchFamily="34" charset="-128"/>
              </a:rPr>
              <a:t>By Composition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pPr marL="795338" lvl="1" indent="-338138">
              <a:buFontTx/>
              <a:buNone/>
            </a:pPr>
            <a:r>
              <a:rPr lang="en-US" altLang="en-US" sz="3200" dirty="0" smtClean="0">
                <a:ea typeface="ＭＳ Ｐゴシック" pitchFamily="34" charset="-128"/>
              </a:rPr>
              <a:t>1.	</a:t>
            </a:r>
            <a:r>
              <a:rPr lang="en-US" altLang="en-US" sz="3200" b="1" dirty="0" smtClean="0">
                <a:solidFill>
                  <a:schemeClr val="accent2"/>
                </a:solidFill>
                <a:ea typeface="ＭＳ Ｐゴシック" pitchFamily="34" charset="-128"/>
              </a:rPr>
              <a:t>Gas</a:t>
            </a:r>
            <a:r>
              <a:rPr lang="en-US" altLang="en-US" sz="3200" dirty="0" smtClean="0">
                <a:ea typeface="ＭＳ Ｐゴシック" pitchFamily="34" charset="-128"/>
              </a:rPr>
              <a:t> - particles widely separated, no definite shape or volume solid</a:t>
            </a:r>
            <a:br>
              <a:rPr lang="en-US" altLang="en-US" sz="3200" dirty="0" smtClean="0">
                <a:ea typeface="ＭＳ Ｐゴシック" pitchFamily="34" charset="-128"/>
              </a:rPr>
            </a:br>
            <a:endParaRPr lang="en-US" altLang="en-US" sz="3200" dirty="0" smtClean="0">
              <a:ea typeface="ＭＳ Ｐゴシック" pitchFamily="34" charset="-128"/>
            </a:endParaRPr>
          </a:p>
          <a:p>
            <a:pPr marL="795338" lvl="1" indent="-338138">
              <a:buFontTx/>
              <a:buNone/>
            </a:pPr>
            <a:r>
              <a:rPr lang="en-US" altLang="en-US" sz="3200" dirty="0" smtClean="0">
                <a:ea typeface="ＭＳ Ｐゴシック" pitchFamily="34" charset="-128"/>
              </a:rPr>
              <a:t>2. </a:t>
            </a:r>
            <a:r>
              <a:rPr lang="en-US" altLang="en-US" sz="3200" b="1" dirty="0" smtClean="0">
                <a:solidFill>
                  <a:schemeClr val="accent2"/>
                </a:solidFill>
                <a:ea typeface="ＭＳ Ｐゴシック" pitchFamily="34" charset="-128"/>
              </a:rPr>
              <a:t>Liquid</a:t>
            </a:r>
            <a:r>
              <a:rPr lang="en-US" altLang="en-US" sz="3200" dirty="0" smtClean="0">
                <a:ea typeface="ＭＳ Ｐゴシック" pitchFamily="34" charset="-128"/>
              </a:rPr>
              <a:t> - particles closer together, definite volume but no definite shape</a:t>
            </a:r>
            <a:br>
              <a:rPr lang="en-US" altLang="en-US" sz="3200" dirty="0" smtClean="0">
                <a:ea typeface="ＭＳ Ｐゴシック" pitchFamily="34" charset="-128"/>
              </a:rPr>
            </a:br>
            <a:endParaRPr lang="en-US" altLang="en-US" sz="3200" dirty="0" smtClean="0">
              <a:ea typeface="ＭＳ Ｐゴシック" pitchFamily="34" charset="-128"/>
            </a:endParaRPr>
          </a:p>
          <a:p>
            <a:pPr marL="795338" lvl="1" indent="-338138">
              <a:buFontTx/>
              <a:buNone/>
            </a:pPr>
            <a:r>
              <a:rPr lang="en-US" altLang="en-US" sz="3200" dirty="0" smtClean="0">
                <a:ea typeface="ＭＳ Ｐゴシック" pitchFamily="34" charset="-128"/>
              </a:rPr>
              <a:t>3. </a:t>
            </a:r>
            <a:r>
              <a:rPr lang="en-US" altLang="en-US" sz="3200" b="1" dirty="0" smtClean="0">
                <a:solidFill>
                  <a:schemeClr val="accent2"/>
                </a:solidFill>
                <a:ea typeface="ＭＳ Ｐゴシック" pitchFamily="34" charset="-128"/>
              </a:rPr>
              <a:t>Solid</a:t>
            </a:r>
            <a:r>
              <a:rPr lang="en-US" altLang="en-US" sz="3200" dirty="0" smtClean="0">
                <a:ea typeface="ＭＳ Ｐゴシック" pitchFamily="34" charset="-128"/>
              </a:rPr>
              <a:t> - particles are very close together, define shape and definite volume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 rot="-5400000">
            <a:off x="-28575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bg2"/>
                </a:solidFill>
              </a:rPr>
              <a:t>1.2 The </a:t>
            </a:r>
            <a:r>
              <a:rPr lang="en-US" altLang="en-US" sz="4000" dirty="0" smtClean="0">
                <a:solidFill>
                  <a:schemeClr val="bg2"/>
                </a:solidFill>
              </a:rPr>
              <a:t>Classification of </a:t>
            </a:r>
            <a:r>
              <a:rPr lang="en-US" altLang="en-US" sz="4000" dirty="0">
                <a:solidFill>
                  <a:schemeClr val="bg2"/>
                </a:solidFill>
              </a:rPr>
              <a:t>Matter</a:t>
            </a:r>
          </a:p>
        </p:txBody>
      </p:sp>
      <p:sp>
        <p:nvSpPr>
          <p:cNvPr id="922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Three States of Matter</a:t>
            </a: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8229600" y="990600"/>
            <a:ext cx="762000" cy="523875"/>
            <a:chOff x="3962400" y="5791200"/>
            <a:chExt cx="762000" cy="523220"/>
          </a:xfrm>
        </p:grpSpPr>
        <p:sp>
          <p:nvSpPr>
            <p:cNvPr id="9222" name="TextBox 7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9223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19200" y="3733800"/>
            <a:ext cx="76200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sz="2800" b="1">
                <a:solidFill>
                  <a:schemeClr val="accent2"/>
                </a:solidFill>
              </a:rPr>
              <a:t>Pure substance</a:t>
            </a:r>
            <a:r>
              <a:rPr lang="en-US" altLang="en-US" sz="2800">
                <a:solidFill>
                  <a:schemeClr val="tx1"/>
                </a:solidFill>
              </a:rPr>
              <a:t> - a substance that has only one component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b="1">
                <a:solidFill>
                  <a:schemeClr val="accent2"/>
                </a:solidFill>
              </a:rPr>
              <a:t>Mixture</a:t>
            </a:r>
            <a:r>
              <a:rPr lang="en-US" altLang="en-US" sz="2800">
                <a:solidFill>
                  <a:schemeClr val="tx1"/>
                </a:solidFill>
              </a:rPr>
              <a:t> - a combination of two or more pure substances in which each substance retains its own identity, not undergoing a chemical reaction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/>
          </p:nvPr>
        </p:nvSpPr>
        <p:spPr>
          <a:xfrm>
            <a:off x="1438275" y="250825"/>
            <a:ext cx="7086600" cy="609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Composition of Matter</a:t>
            </a:r>
          </a:p>
        </p:txBody>
      </p:sp>
      <p:pic>
        <p:nvPicPr>
          <p:cNvPr id="10245" name="Picture 15" descr="01_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6200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8153400" y="403225"/>
            <a:ext cx="762000" cy="523875"/>
            <a:chOff x="3962400" y="5791200"/>
            <a:chExt cx="762000" cy="523220"/>
          </a:xfrm>
        </p:grpSpPr>
        <p:sp>
          <p:nvSpPr>
            <p:cNvPr id="10247" name="TextBox 7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1024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 rot="16200000">
            <a:off x="-28575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bg2"/>
                </a:solidFill>
              </a:rPr>
              <a:t>1.2 The </a:t>
            </a:r>
            <a:r>
              <a:rPr lang="en-US" altLang="en-US" sz="4000" dirty="0" smtClean="0">
                <a:solidFill>
                  <a:schemeClr val="bg2"/>
                </a:solidFill>
              </a:rPr>
              <a:t>Classification of </a:t>
            </a:r>
            <a:r>
              <a:rPr lang="en-US" altLang="en-US" sz="4000" dirty="0">
                <a:solidFill>
                  <a:schemeClr val="bg2"/>
                </a:solidFill>
              </a:rPr>
              <a:t>Matter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30521&quot;&gt;&lt;/object&gt;&lt;object type=&quot;2&quot; unique_id=&quot;30522&quot;&gt;&lt;object type=&quot;3&quot; unique_id=&quot;30523&quot;&gt;&lt;property id=&quot;20148&quot; value=&quot;5&quot;/&gt;&lt;property id=&quot;20300&quot; value=&quot;Slide 1&quot;/&gt;&lt;property id=&quot;20307&quot; value=&quot;336&quot;/&gt;&lt;/object&gt;&lt;object type=&quot;3&quot; unique_id=&quot;30524&quot;&gt;&lt;property id=&quot;20148&quot; value=&quot;5&quot;/&gt;&lt;property id=&quot;20300&quot; value=&quot;Slide 2 - &amp;quot;1.1 The Discovery Process&amp;quot;&quot;/&gt;&lt;property id=&quot;20307&quot; value=&quot;257&quot;/&gt;&lt;/object&gt;&lt;object type=&quot;3&quot; unique_id=&quot;30525&quot;&gt;&lt;property id=&quot;20148&quot; value=&quot;5&quot;/&gt;&lt;property id=&quot;20300&quot; value=&quot;Slide 3&quot;/&gt;&lt;property id=&quot;20307&quot; value=&quot;258&quot;/&gt;&lt;/object&gt;&lt;object type=&quot;3&quot; unique_id=&quot;30526&quot;&gt;&lt;property id=&quot;20148&quot; value=&quot;5&quot;/&gt;&lt;property id=&quot;20300&quot; value=&quot;Slide 4 - &amp;quot;MAJOR AREAS OF CHEMISTRY&amp;quot;&quot;/&gt;&lt;property id=&quot;20307&quot; value=&quot;259&quot;/&gt;&lt;/object&gt;&lt;object type=&quot;3&quot; unique_id=&quot;30527&quot;&gt;&lt;property id=&quot;20148&quot; value=&quot;5&quot;/&gt;&lt;property id=&quot;20300&quot; value=&quot;Slide 5&quot;/&gt;&lt;property id=&quot;20307&quot; value=&quot;260&quot;/&gt;&lt;/object&gt;&lt;object type=&quot;3&quot; unique_id=&quot;30528&quot;&gt;&lt;property id=&quot;20148&quot; value=&quot;5&quot;/&gt;&lt;property id=&quot;20300&quot; value=&quot;Slide 6&quot;/&gt;&lt;property id=&quot;20307&quot; value=&quot;261&quot;/&gt;&lt;/object&gt;&lt;object type=&quot;3&quot; unique_id=&quot;30529&quot;&gt;&lt;property id=&quot;20148&quot; value=&quot;5&quot;/&gt;&lt;property id=&quot;20300&quot; value=&quot;Slide 7&quot;/&gt;&lt;property id=&quot;20307&quot; value=&quot;337&quot;/&gt;&lt;/object&gt;&lt;object type=&quot;3&quot; unique_id=&quot;30530&quot;&gt;&lt;property id=&quot;20148&quot; value=&quot;5&quot;/&gt;&lt;property id=&quot;20300&quot; value=&quot;Slide 8&quot;/&gt;&lt;property id=&quot;20307&quot; value=&quot;264&quot;/&gt;&lt;/object&gt;&lt;object type=&quot;3&quot; unique_id=&quot;30531&quot;&gt;&lt;property id=&quot;20148&quot; value=&quot;5&quot;/&gt;&lt;property id=&quot;20300&quot; value=&quot;Slide 9 - &amp;quot;Models in Chemistry&amp;quot;&quot;/&gt;&lt;property id=&quot;20307&quot; value=&quot;321&quot;/&gt;&lt;/object&gt;&lt;object type=&quot;3&quot; unique_id=&quot;30532&quot;&gt;&lt;property id=&quot;20148&quot; value=&quot;5&quot;/&gt;&lt;property id=&quot;20300&quot; value=&quot;Slide 10 - &amp;quot;1.2  The Categorization of Matter&amp;quot;&quot;/&gt;&lt;property id=&quot;20307&quot; value=&quot;310&quot;/&gt;&lt;/object&gt;&lt;object type=&quot;3&quot; unique_id=&quot;30533&quot;&gt;&lt;property id=&quot;20148&quot; value=&quot;5&quot;/&gt;&lt;property id=&quot;20300&quot; value=&quot;Slide 11 - &amp;quot;Three States of Matter&amp;quot;&quot;/&gt;&lt;property id=&quot;20307&quot; value=&quot;335&quot;/&gt;&lt;/object&gt;&lt;object type=&quot;3&quot; unique_id=&quot;30534&quot;&gt;&lt;property id=&quot;20148&quot; value=&quot;5&quot;/&gt;&lt;property id=&quot;20300&quot; value=&quot;Slide 12 - &amp;quot;Three States of Water&amp;quot;&quot;/&gt;&lt;property id=&quot;20307&quot; value=&quot;317&quot;/&gt;&lt;/object&gt;&lt;object type=&quot;3&quot; unique_id=&quot;30535&quot;&gt;&lt;property id=&quot;20148&quot; value=&quot;5&quot;/&gt;&lt;property id=&quot;20300&quot; value=&quot;Slide 13 - &amp;quot;Three States of Matter&amp;quot;&quot;/&gt;&lt;property id=&quot;20307&quot; value=&quot;328&quot;/&gt;&lt;/object&gt;&lt;object type=&quot;3&quot; unique_id=&quot;30536&quot;&gt;&lt;property id=&quot;20148&quot; value=&quot;5&quot;/&gt;&lt;property id=&quot;20300&quot; value=&quot;Slide 14&quot;/&gt;&lt;property id=&quot;20307&quot; value=&quot;311&quot;/&gt;&lt;/object&gt;&lt;object type=&quot;3&quot; unique_id=&quot;30537&quot;&gt;&lt;property id=&quot;20148&quot; value=&quot;5&quot;/&gt;&lt;property id=&quot;20300&quot; value=&quot;Slide 15 - &amp;quot;Separation by Physical Properties&amp;quot;&quot;/&gt;&lt;property id=&quot;20307&quot; value=&quot;318&quot;/&gt;&lt;/object&gt;&lt;object type=&quot;3&quot; unique_id=&quot;30538&quot;&gt;&lt;property id=&quot;20148&quot; value=&quot;5&quot;/&gt;&lt;property id=&quot;20300&quot; value=&quot;Slide 16&quot;/&gt;&lt;property id=&quot;20307&quot; value=&quot;312&quot;/&gt;&lt;/object&gt;&lt;object type=&quot;3&quot; unique_id=&quot;30539&quot;&gt;&lt;property id=&quot;20148&quot; value=&quot;5&quot;/&gt;&lt;property id=&quot;20300&quot; value=&quot;Slide 17&quot;/&gt;&lt;property id=&quot;20307&quot; value=&quot;322&quot;/&gt;&lt;/object&gt;&lt;object type=&quot;3&quot; unique_id=&quot;30540&quot;&gt;&lt;property id=&quot;20148&quot; value=&quot;5&quot;/&gt;&lt;property id=&quot;20300&quot; value=&quot;Slide 18&quot;/&gt;&lt;property id=&quot;20307&quot; value=&quot;323&quot;/&gt;&lt;/object&gt;&lt;object type=&quot;3&quot; unique_id=&quot;30541&quot;&gt;&lt;property id=&quot;20148&quot; value=&quot;5&quot;/&gt;&lt;property id=&quot;20300&quot; value=&quot;Slide 19&quot;/&gt;&lt;property id=&quot;20307&quot; value=&quot;313&quot;/&gt;&lt;/object&gt;&lt;object type=&quot;3&quot; unique_id=&quot;30542&quot;&gt;&lt;property id=&quot;20148&quot; value=&quot;5&quot;/&gt;&lt;property id=&quot;20300&quot; value=&quot;Slide 20 - &amp;quot;Composition of Matter&amp;quot;&quot;/&gt;&lt;property id=&quot;20307&quot; value=&quot;314&quot;/&gt;&lt;/object&gt;&lt;object type=&quot;3&quot; unique_id=&quot;30543&quot;&gt;&lt;property id=&quot;20148&quot; value=&quot;5&quot;/&gt;&lt;property id=&quot;20300&quot; value=&quot;Slide 21 - &amp;quot;Composition of Matter&amp;quot;&quot;/&gt;&lt;property id=&quot;20307&quot; value=&quot;324&quot;/&gt;&lt;/object&gt;&lt;object type=&quot;3&quot; unique_id=&quot;30544&quot;&gt;&lt;property id=&quot;20148&quot; value=&quot;5&quot;/&gt;&lt;property id=&quot;20300&quot; value=&quot;Slide 22 - &amp;quot;Composition of Matter&amp;quot;&quot;/&gt;&lt;property id=&quot;20307&quot; value=&quot;325&quot;/&gt;&lt;/object&gt;&lt;object type=&quot;3&quot; unique_id=&quot;30545&quot;&gt;&lt;property id=&quot;20148&quot; value=&quot;5&quot;/&gt;&lt;property id=&quot;20300&quot; value=&quot;Slide 23 - &amp;quot;1.3 The Units of Measurement&amp;quot;&quot;/&gt;&lt;property id=&quot;20307&quot; value=&quot;266&quot;/&gt;&lt;/object&gt;&lt;object type=&quot;3&quot; unique_id=&quot;30546&quot;&gt;&lt;property id=&quot;20148&quot; value=&quot;5&quot;/&gt;&lt;property id=&quot;20300&quot; value=&quot;Slide 24 - &amp;quot;Metric System Units&amp;quot;&quot;/&gt;&lt;property id=&quot;20307&quot; value=&quot;344&quot;/&gt;&lt;/object&gt;&lt;object type=&quot;3&quot; unique_id=&quot;30547&quot;&gt;&lt;property id=&quot;20148&quot; value=&quot;5&quot;/&gt;&lt;property id=&quot;20300&quot; value=&quot;Slide 25&quot;/&gt;&lt;property id=&quot;20307&quot; value=&quot;341&quot;/&gt;&lt;/object&gt;&lt;object type=&quot;3&quot; unique_id=&quot;30548&quot;&gt;&lt;property id=&quot;20148&quot; value=&quot;5&quot;/&gt;&lt;property id=&quot;20300&quot; value=&quot;Slide 26&quot;/&gt;&lt;property id=&quot;20307&quot; value=&quot;342&quot;/&gt;&lt;/object&gt;&lt;object type=&quot;3&quot; unique_id=&quot;30549&quot;&gt;&lt;property id=&quot;20148&quot; value=&quot;5&quot;/&gt;&lt;property id=&quot;20300&quot; value=&quot;Slide 27&quot;/&gt;&lt;property id=&quot;20307&quot; value=&quot;343&quot;/&gt;&lt;/object&gt;&lt;object type=&quot;3&quot; unique_id=&quot;30550&quot;&gt;&lt;property id=&quot;20148&quot; value=&quot;5&quot;/&gt;&lt;property id=&quot;20300&quot; value=&quot;Slide 28&quot;/&gt;&lt;property id=&quot;20307&quot; value=&quot;339&quot;/&gt;&lt;/object&gt;&lt;object type=&quot;3&quot; unique_id=&quot;30551&quot;&gt;&lt;property id=&quot;20148&quot; value=&quot;5&quot;/&gt;&lt;property id=&quot;20300&quot; value=&quot;Slide 29 - &amp;quot;1.4  The Numbers of Measurement&amp;quot;&quot;/&gt;&lt;property id=&quot;20307&quot; value=&quot;285&quot;/&gt;&lt;/object&gt;&lt;object type=&quot;3&quot; unique_id=&quot;30552&quot;&gt;&lt;property id=&quot;20148&quot; value=&quot;5&quot;/&gt;&lt;property id=&quot;20300&quot; value=&quot;Slide 30&quot;/&gt;&lt;property id=&quot;20307&quot; value=&quot;283&quot;/&gt;&lt;/object&gt;&lt;object type=&quot;3&quot; unique_id=&quot;30553&quot;&gt;&lt;property id=&quot;20148&quot; value=&quot;5&quot;/&gt;&lt;property id=&quot;20300&quot; value=&quot;Slide 31 - &amp;quot;Recognition of Significant Figures&amp;quot;&quot;/&gt;&lt;property id=&quot;20307&quot; value=&quot;286&quot;/&gt;&lt;/object&gt;&lt;object type=&quot;3&quot; unique_id=&quot;30554&quot;&gt;&lt;property id=&quot;20148&quot; value=&quot;5&quot;/&gt;&lt;property id=&quot;20300&quot; value=&quot;Slide 32 - &amp;quot;Use of Zeros in Significant Figures&amp;quot;&quot;/&gt;&lt;property id=&quot;20307&quot; value=&quot;287&quot;/&gt;&lt;/object&gt;&lt;object type=&quot;3&quot; unique_id=&quot;30555&quot;&gt;&lt;property id=&quot;20148&quot; value=&quot;5&quot;/&gt;&lt;property id=&quot;20300&quot; value=&quot;Slide 33 - &amp;quot;How many significant figures are in the following?&amp;#x0D;&amp;#x0A;&amp;quot;&quot;/&gt;&lt;property id=&quot;20307&quot; value=&quot;288&quot;/&gt;&lt;/object&gt;&lt;object type=&quot;3&quot; unique_id=&quot;30556&quot;&gt;&lt;property id=&quot;20148&quot; value=&quot;5&quot;/&gt;&lt;property id=&quot;20300&quot; value=&quot;Slide 34 - &amp;quot;Scientific Notation&amp;quot;&quot;/&gt;&lt;property id=&quot;20307&quot; value=&quot;289&quot;/&gt;&lt;/object&gt;&lt;object type=&quot;3&quot; unique_id=&quot;30557&quot;&gt;&lt;property id=&quot;20148&quot; value=&quot;5&quot;/&gt;&lt;property id=&quot;20300&quot; value=&quot;Slide 35&quot;/&gt;&lt;property id=&quot;20307&quot; value=&quot;290&quot;/&gt;&lt;/object&gt;&lt;object type=&quot;3&quot; unique_id=&quot;30558&quot;&gt;&lt;property id=&quot;20148&quot; value=&quot;5&quot;/&gt;&lt;property id=&quot;20300&quot; value=&quot;Slide 36&quot;/&gt;&lt;property id=&quot;20307&quot; value=&quot;329&quot;/&gt;&lt;/object&gt;&lt;object type=&quot;3&quot; unique_id=&quot;30559&quot;&gt;&lt;property id=&quot;20148&quot; value=&quot;5&quot;/&gt;&lt;property id=&quot;20300&quot; value=&quot;Slide 37&quot;/&gt;&lt;property id=&quot;20307&quot; value=&quot;346&quot;/&gt;&lt;/object&gt;&lt;object type=&quot;3&quot; unique_id=&quot;30560&quot;&gt;&lt;property id=&quot;20148&quot; value=&quot;5&quot;/&gt;&lt;property id=&quot;20300&quot; value=&quot;Slide 38 - &amp;quot;Represent the following numbers in scientific notation:&amp;#x0D;&amp;#x0A;&amp;quot;&quot;/&gt;&lt;property id=&quot;20307&quot; value=&quot;347&quot;/&gt;&lt;/object&gt;&lt;object type=&quot;3&quot; unique_id=&quot;30561&quot;&gt;&lt;property id=&quot;20148&quot; value=&quot;5&quot;/&gt;&lt;property id=&quot;20300&quot; value=&quot;Slide 39 - &amp;quot;Types of Uncertainty&amp;quot;&quot;/&gt;&lt;property id=&quot;20307&quot; value=&quot;330&quot;/&gt;&lt;/object&gt;&lt;object type=&quot;3&quot; unique_id=&quot;30562&quot;&gt;&lt;property id=&quot;20148&quot; value=&quot;5&quot;/&gt;&lt;property id=&quot;20300&quot; value=&quot;Slide 40 - &amp;quot;Significant Figures in Calculation of Results&amp;quot;&quot;/&gt;&lt;property id=&quot;20307&quot; value=&quot;292&quot;/&gt;&lt;/object&gt;&lt;object type=&quot;3&quot; unique_id=&quot;30563&quot;&gt;&lt;property id=&quot;20148&quot; value=&quot;5&quot;/&gt;&lt;property id=&quot;20300&quot; value=&quot;Slide 41 - &amp;quot;Report the result of each to the proper number of significant figures:&amp;#x0D;&amp;#x0A;&amp;quot;&quot;/&gt;&lt;property id=&quot;20307&quot; value=&quot;348&quot;/&gt;&lt;/object&gt;&lt;object type=&quot;3&quot; unique_id=&quot;30564&quot;&gt;&lt;property id=&quot;20148&quot; value=&quot;5&quot;/&gt;&lt;property id=&quot;20300&quot; value=&quot;Slide 42&quot;/&gt;&lt;property id=&quot;20307&quot; value=&quot;349&quot;/&gt;&lt;/object&gt;&lt;object type=&quot;3&quot; unique_id=&quot;30565&quot;&gt;&lt;property id=&quot;20148&quot; value=&quot;5&quot;/&gt;&lt;property id=&quot;20300&quot; value=&quot;Slide 43&quot;/&gt;&lt;property id=&quot;20307&quot; value=&quot;350&quot;/&gt;&lt;/object&gt;&lt;object type=&quot;3&quot; unique_id=&quot;30566&quot;&gt;&lt;property id=&quot;20148&quot; value=&quot;5&quot;/&gt;&lt;property id=&quot;20300&quot; value=&quot;Slide 44 - &amp;quot;Rules for Multiplication and Division&amp;quot;&quot;/&gt;&lt;property id=&quot;20307&quot; value=&quot;293&quot;/&gt;&lt;/object&gt;&lt;object type=&quot;3&quot; unique_id=&quot;30567&quot;&gt;&lt;property id=&quot;20148&quot; value=&quot;5&quot;/&gt;&lt;property id=&quot;20300&quot; value=&quot;Slide 45 - &amp;quot;Exact and Inexact Numbers&amp;quot;&quot;/&gt;&lt;property id=&quot;20307&quot; value=&quot;331&quot;/&gt;&lt;/object&gt;&lt;object type=&quot;3&quot; unique_id=&quot;30568&quot;&gt;&lt;property id=&quot;20148&quot; value=&quot;5&quot;/&gt;&lt;property id=&quot;20300&quot; value=&quot;Slide 46 - &amp;quot;Rules for Rounding Off Numbers&amp;quot;&quot;/&gt;&lt;property id=&quot;20307&quot; value=&quot;294&quot;/&gt;&lt;/object&gt;&lt;object type=&quot;3&quot; unique_id=&quot;30569&quot;&gt;&lt;property id=&quot;20148&quot; value=&quot;5&quot;/&gt;&lt;property id=&quot;20300&quot; value=&quot;Slide 47 - &amp;quot;Round off each number to three significant figures:&amp;#x0D;&amp;#x0A;&amp;quot;&quot;/&gt;&lt;property id=&quot;20307&quot; value=&quot;332&quot;/&gt;&lt;/object&gt;&lt;object type=&quot;3&quot; unique_id=&quot;30570&quot;&gt;&lt;property id=&quot;20148&quot; value=&quot;5&quot;/&gt;&lt;property id=&quot;20300&quot; value=&quot;Slide 48&quot;/&gt;&lt;property id=&quot;20307&quot; value=&quot;270&quot;/&gt;&lt;/object&gt;&lt;object type=&quot;3&quot; unique_id=&quot;30571&quot;&gt;&lt;property id=&quot;20148&quot; value=&quot;5&quot;/&gt;&lt;property id=&quot;20300&quot; value=&quot;Slide 49&quot;/&gt;&lt;property id=&quot;20307&quot; value=&quot;351&quot;/&gt;&lt;/object&gt;&lt;object type=&quot;3&quot; unique_id=&quot;30572&quot;&gt;&lt;property id=&quot;20148&quot; value=&quot;5&quot;/&gt;&lt;property id=&quot;20300&quot; value=&quot;Slide 50&quot;/&gt;&lt;property id=&quot;20307&quot; value=&quot;271&quot;/&gt;&lt;/object&gt;&lt;object type=&quot;3&quot; unique_id=&quot;30573&quot;&gt;&lt;property id=&quot;20148&quot; value=&quot;5&quot;/&gt;&lt;property id=&quot;20300&quot; value=&quot;Slide 51&quot;/&gt;&lt;property id=&quot;20307&quot; value=&quot;276&quot;/&gt;&lt;/object&gt;&lt;object type=&quot;3&quot; unique_id=&quot;30574&quot;&gt;&lt;property id=&quot;20148&quot; value=&quot;5&quot;/&gt;&lt;property id=&quot;20300&quot; value=&quot;Slide 52&quot;/&gt;&lt;property id=&quot;20307&quot; value=&quot;352&quot;/&gt;&lt;/object&gt;&lt;object type=&quot;3&quot; unique_id=&quot;30575&quot;&gt;&lt;property id=&quot;20148&quot; value=&quot;5&quot;/&gt;&lt;property id=&quot;20300&quot; value=&quot;Slide 53&quot;/&gt;&lt;property id=&quot;20307&quot; value=&quot;353&quot;/&gt;&lt;/object&gt;&lt;object type=&quot;3&quot; unique_id=&quot;30576&quot;&gt;&lt;property id=&quot;20148&quot; value=&quot;5&quot;/&gt;&lt;property id=&quot;20300&quot; value=&quot;Slide 54&quot;/&gt;&lt;property id=&quot;20307&quot; value=&quot;354&quot;/&gt;&lt;/object&gt;&lt;object type=&quot;3&quot; unique_id=&quot;30577&quot;&gt;&lt;property id=&quot;20148&quot; value=&quot;5&quot;/&gt;&lt;property id=&quot;20300&quot; value=&quot;Slide 55&quot;/&gt;&lt;property id=&quot;20307&quot; value=&quot;355&quot;/&gt;&lt;/object&gt;&lt;object type=&quot;3&quot; unique_id=&quot;30578&quot;&gt;&lt;property id=&quot;20148&quot; value=&quot;5&quot;/&gt;&lt;property id=&quot;20300&quot; value=&quot;Slide 56&quot;/&gt;&lt;property id=&quot;20307&quot; value=&quot;356&quot;/&gt;&lt;/object&gt;&lt;object type=&quot;3&quot; unique_id=&quot;30579&quot;&gt;&lt;property id=&quot;20148&quot; value=&quot;5&quot;/&gt;&lt;property id=&quot;20300&quot; value=&quot;Slide 57&quot;/&gt;&lt;property id=&quot;20307&quot; value=&quot;357&quot;/&gt;&lt;/object&gt;&lt;object type=&quot;3&quot; unique_id=&quot;30580&quot;&gt;&lt;property id=&quot;20148&quot; value=&quot;5&quot;/&gt;&lt;property id=&quot;20300&quot; value=&quot;Slide 58&quot;/&gt;&lt;property id=&quot;20307&quot; value=&quot;358&quot;/&gt;&lt;/object&gt;&lt;object type=&quot;3&quot; unique_id=&quot;30581&quot;&gt;&lt;property id=&quot;20148&quot; value=&quot;5&quot;/&gt;&lt;property id=&quot;20300&quot; value=&quot;Slide 59 - &amp;quot;Practice Unit Conversions&amp;quot;&quot;/&gt;&lt;property id=&quot;20307&quot; value=&quot;280&quot;/&gt;&lt;/object&gt;&lt;object type=&quot;3&quot; unique_id=&quot;30582&quot;&gt;&lt;property id=&quot;20148&quot; value=&quot;5&quot;/&gt;&lt;property id=&quot;20300&quot; value=&quot;Slide 60&quot;/&gt;&lt;property id=&quot;20307&quot; value=&quot;345&quot;/&gt;&lt;/object&gt;&lt;object type=&quot;3&quot; unique_id=&quot;30583&quot;&gt;&lt;property id=&quot;20148&quot; value=&quot;5&quot;/&gt;&lt;property id=&quot;20300&quot; value=&quot;Slide 61 - &amp;quot;Conversions Between Fahrenheit and Celsius&amp;quot;&quot;/&gt;&lt;property id=&quot;20307&quot; value=&quot;300&quot;/&gt;&lt;/object&gt;&lt;object type=&quot;3&quot; unique_id=&quot;30584&quot;&gt;&lt;property id=&quot;20148&quot; value=&quot;5&quot;/&gt;&lt;property id=&quot;20300&quot; value=&quot;Slide 62 - &amp;quot;Kelvin Temperature Scale&amp;quot;&quot;/&gt;&lt;property id=&quot;20307&quot; value=&quot;301&quot;/&gt;&lt;/object&gt;&lt;object type=&quot;3&quot; unique_id=&quot;30585&quot;&gt;&lt;property id=&quot;20148&quot; value=&quot;5&quot;/&gt;&lt;property id=&quot;20300&quot; value=&quot;Slide 63 - &amp;quot;Energy&amp;quot;&quot;/&gt;&lt;property id=&quot;20307&quot; value=&quot;302&quot;/&gt;&lt;/object&gt;&lt;object type=&quot;3&quot; unique_id=&quot;30586&quot;&gt;&lt;property id=&quot;20148&quot; value=&quot;5&quot;/&gt;&lt;property id=&quot;20300&quot; value=&quot;Slide 64 - &amp;quot;Characteristics of Energy&amp;quot;&quot;/&gt;&lt;property id=&quot;20307&quot; value=&quot;303&quot;/&gt;&lt;/object&gt;&lt;object type=&quot;3&quot; unique_id=&quot;30587&quot;&gt;&lt;property id=&quot;20148&quot; value=&quot;5&quot;/&gt;&lt;property id=&quot;20300&quot; value=&quot;Slide 65 - &amp;quot;Units of Energy&amp;quot;&quot;/&gt;&lt;property id=&quot;20307&quot; value=&quot;304&quot;/&gt;&lt;/object&gt;&lt;object type=&quot;3&quot; unique_id=&quot;30588&quot;&gt;&lt;property id=&quot;20148&quot; value=&quot;5&quot;/&gt;&lt;property id=&quot;20300&quot; value=&quot;Slide 66 - &amp;quot;Concentration&amp;quot;&quot;/&gt;&lt;property id=&quot;20307&quot; value=&quot;333&quot;/&gt;&lt;/object&gt;&lt;object type=&quot;3&quot; unique_id=&quot;30589&quot;&gt;&lt;property id=&quot;20148&quot; value=&quot;5&quot;/&gt;&lt;property id=&quot;20300&quot; value=&quot;Slide 67 - &amp;quot;Density and Specific Gravity&amp;quot;&quot;/&gt;&lt;property id=&quot;20307&quot; value=&quot;305&quot;/&gt;&lt;/object&gt;&lt;object type=&quot;3&quot; unique_id=&quot;30590&quot;&gt;&lt;property id=&quot;20148&quot; value=&quot;5&quot;/&gt;&lt;property id=&quot;20300&quot; value=&quot;Slide 68&quot;/&gt;&lt;property id=&quot;20307&quot; value=&quot;306&quot;/&gt;&lt;/object&gt;&lt;object type=&quot;3&quot; unique_id=&quot;30591&quot;&gt;&lt;property id=&quot;20148&quot; value=&quot;5&quot;/&gt;&lt;property id=&quot;20300&quot; value=&quot;Slide 69&quot;/&gt;&lt;property id=&quot;20307&quot; value=&quot;320&quot;/&gt;&lt;/object&gt;&lt;object type=&quot;3&quot; unique_id=&quot;30592&quot;&gt;&lt;property id=&quot;20148&quot; value=&quot;5&quot;/&gt;&lt;property id=&quot;20300&quot; value=&quot;Slide 70&quot;/&gt;&lt;property id=&quot;20307&quot; value=&quot;359&quot;/&gt;&lt;/object&gt;&lt;object type=&quot;3&quot; unique_id=&quot;30593&quot;&gt;&lt;property id=&quot;20148&quot; value=&quot;5&quot;/&gt;&lt;property id=&quot;20300&quot; value=&quot;Slide 71&quot;/&gt;&lt;property id=&quot;20307&quot; value=&quot;363&quot;/&gt;&lt;/object&gt;&lt;object type=&quot;3&quot; unique_id=&quot;30594&quot;&gt;&lt;property id=&quot;20148&quot; value=&quot;5&quot;/&gt;&lt;property id=&quot;20300&quot; value=&quot;Slide 72&quot;/&gt;&lt;property id=&quot;20307&quot; value=&quot;362&quot;/&gt;&lt;/object&gt;&lt;object type=&quot;3&quot; unique_id=&quot;30595&quot;&gt;&lt;property id=&quot;20148&quot; value=&quot;5&quot;/&gt;&lt;property id=&quot;20300&quot; value=&quot;Slide 73&quot;/&gt;&lt;property id=&quot;20307&quot; value=&quot;361&quot;/&gt;&lt;/object&gt;&lt;object type=&quot;3&quot; unique_id=&quot;30596&quot;&gt;&lt;property id=&quot;20148&quot; value=&quot;5&quot;/&gt;&lt;property id=&quot;20300&quot; value=&quot;Slide 74 - &amp;quot;Density Calculations&amp;quot;&quot;/&gt;&lt;property id=&quot;20307&quot; value=&quot;307&quot;/&gt;&lt;/object&gt;&lt;object type=&quot;3&quot; unique_id=&quot;30597&quot;&gt;&lt;property id=&quot;20148&quot; value=&quot;5&quot;/&gt;&lt;property id=&quot;20300&quot; value=&quot;Slide 75 - &amp;quot;Specific Gravity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6">
      <a:dk1>
        <a:srgbClr val="132D6F"/>
      </a:dk1>
      <a:lt1>
        <a:srgbClr val="ECE6EE"/>
      </a:lt1>
      <a:dk2>
        <a:srgbClr val="003ABC"/>
      </a:dk2>
      <a:lt2>
        <a:srgbClr val="CDE1FF"/>
      </a:lt2>
      <a:accent1>
        <a:srgbClr val="D9F2FF"/>
      </a:accent1>
      <a:accent2>
        <a:srgbClr val="004BF2"/>
      </a:accent2>
      <a:accent3>
        <a:srgbClr val="F4F0F5"/>
      </a:accent3>
      <a:accent4>
        <a:srgbClr val="0E255E"/>
      </a:accent4>
      <a:accent5>
        <a:srgbClr val="E9F7FF"/>
      </a:accent5>
      <a:accent6>
        <a:srgbClr val="0043DB"/>
      </a:accent6>
      <a:hlink>
        <a:srgbClr val="E0E090"/>
      </a:hlink>
      <a:folHlink>
        <a:srgbClr val="2F9D2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D0C1D5"/>
            </a:solidFill>
            <a:effectLst/>
            <a:latin typeface="Times New Roman" pitchFamily="18" charset="0"/>
          </a:defRPr>
        </a:defPPr>
      </a:lstStyle>
    </a:spDef>
    <a:lnDef>
      <a:spPr bwMode="auto"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32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80A3E"/>
        </a:dk1>
        <a:lt1>
          <a:srgbClr val="ECE6EE"/>
        </a:lt1>
        <a:dk2>
          <a:srgbClr val="61116D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80A3E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1C42A0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163788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132D6F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D9F2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E9F7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8691</TotalTime>
  <Words>1235</Words>
  <Application>Microsoft Office PowerPoint</Application>
  <PresentationFormat>On-screen Show (4:3)</PresentationFormat>
  <Paragraphs>238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PowerPoint Presentation</vt:lpstr>
      <vt:lpstr>1.1 The Discovery Process </vt:lpstr>
      <vt:lpstr>Role of Chemistry</vt:lpstr>
      <vt:lpstr>THE SCIENTIFIC METHOD </vt:lpstr>
      <vt:lpstr>Representation of the Scientific Method</vt:lpstr>
      <vt:lpstr>Models in Chemistry</vt:lpstr>
      <vt:lpstr>1.2  The Classification of Matter</vt:lpstr>
      <vt:lpstr>Three States of Matter</vt:lpstr>
      <vt:lpstr>Composition of Matter</vt:lpstr>
      <vt:lpstr>Pure  Substances</vt:lpstr>
      <vt:lpstr>Mixture</vt:lpstr>
      <vt:lpstr>Classes of Matter</vt:lpstr>
      <vt:lpstr>Physical Property vs. Physical Change</vt:lpstr>
      <vt:lpstr>Physical Properties and Physical Change</vt:lpstr>
      <vt:lpstr>Separation by Physical Properties</vt:lpstr>
      <vt:lpstr>Chemical Property vs. Chemical Reaction </vt:lpstr>
      <vt:lpstr>Intensive and Extensive Properties</vt:lpstr>
      <vt:lpstr>1.3 The Units of Measurement</vt:lpstr>
      <vt:lpstr>Metric System Units </vt:lpstr>
      <vt:lpstr>Metric System Units - continued </vt:lpstr>
      <vt:lpstr>Metric System Prefixes </vt:lpstr>
      <vt:lpstr>Relationship among  various volume units </vt:lpstr>
      <vt:lpstr>Accuracy and Precision</vt:lpstr>
      <vt:lpstr>1.6  Additional Experimental Quantities </vt:lpstr>
      <vt:lpstr>Kelvin Temperature Scale</vt:lpstr>
      <vt:lpstr>Energy</vt:lpstr>
      <vt:lpstr>Characteristics of Energy</vt:lpstr>
      <vt:lpstr>Units of Energy</vt:lpstr>
      <vt:lpstr>Concentration</vt:lpstr>
      <vt:lpstr>Density and Specific Gravity</vt:lpstr>
      <vt:lpstr>Density  Examples</vt:lpstr>
      <vt:lpstr>Densities of Some Common Materials  </vt:lpstr>
      <vt:lpstr>Specific Gravity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176</cp:revision>
  <dcterms:created xsi:type="dcterms:W3CDTF">2001-06-11T10:28:45Z</dcterms:created>
  <dcterms:modified xsi:type="dcterms:W3CDTF">2019-01-18T18:32:13Z</dcterms:modified>
</cp:coreProperties>
</file>